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344" r:id="rId4"/>
    <p:sldId id="307" r:id="rId5"/>
    <p:sldId id="258" r:id="rId6"/>
    <p:sldId id="259" r:id="rId7"/>
    <p:sldId id="260" r:id="rId8"/>
    <p:sldId id="261" r:id="rId9"/>
    <p:sldId id="262" r:id="rId10"/>
    <p:sldId id="336" r:id="rId11"/>
    <p:sldId id="263" r:id="rId12"/>
    <p:sldId id="266" r:id="rId13"/>
    <p:sldId id="267" r:id="rId14"/>
    <p:sldId id="291" r:id="rId15"/>
    <p:sldId id="284" r:id="rId16"/>
    <p:sldId id="308" r:id="rId17"/>
    <p:sldId id="314" r:id="rId18"/>
    <p:sldId id="269" r:id="rId19"/>
    <p:sldId id="268" r:id="rId20"/>
    <p:sldId id="270" r:id="rId21"/>
    <p:sldId id="272" r:id="rId22"/>
    <p:sldId id="285" r:id="rId23"/>
    <p:sldId id="271" r:id="rId24"/>
    <p:sldId id="311" r:id="rId25"/>
    <p:sldId id="295" r:id="rId26"/>
    <p:sldId id="293" r:id="rId27"/>
    <p:sldId id="283" r:id="rId28"/>
    <p:sldId id="342" r:id="rId29"/>
    <p:sldId id="286" r:id="rId30"/>
    <p:sldId id="338" r:id="rId31"/>
    <p:sldId id="313" r:id="rId32"/>
    <p:sldId id="273" r:id="rId33"/>
    <p:sldId id="306" r:id="rId34"/>
    <p:sldId id="274" r:id="rId35"/>
    <p:sldId id="276" r:id="rId36"/>
    <p:sldId id="275" r:id="rId37"/>
    <p:sldId id="297" r:id="rId38"/>
    <p:sldId id="298" r:id="rId39"/>
    <p:sldId id="299" r:id="rId40"/>
    <p:sldId id="282" r:id="rId41"/>
    <p:sldId id="301" r:id="rId42"/>
    <p:sldId id="315" r:id="rId43"/>
    <p:sldId id="277" r:id="rId44"/>
    <p:sldId id="278" r:id="rId45"/>
    <p:sldId id="280" r:id="rId46"/>
    <p:sldId id="279" r:id="rId47"/>
    <p:sldId id="303" r:id="rId48"/>
    <p:sldId id="302" r:id="rId49"/>
    <p:sldId id="281" r:id="rId50"/>
    <p:sldId id="343" r:id="rId51"/>
    <p:sldId id="305" r:id="rId52"/>
    <p:sldId id="327" r:id="rId53"/>
    <p:sldId id="331" r:id="rId54"/>
    <p:sldId id="330" r:id="rId55"/>
    <p:sldId id="332" r:id="rId56"/>
    <p:sldId id="339" r:id="rId57"/>
    <p:sldId id="320" r:id="rId58"/>
    <p:sldId id="321" r:id="rId59"/>
    <p:sldId id="322" r:id="rId60"/>
    <p:sldId id="323" r:id="rId61"/>
    <p:sldId id="325" r:id="rId62"/>
    <p:sldId id="329" r:id="rId63"/>
    <p:sldId id="341" r:id="rId64"/>
    <p:sldId id="32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Richardson" initials="MR" lastIdx="1" clrIdx="0">
    <p:extLst>
      <p:ext uri="{19B8F6BF-5375-455C-9EA6-DF929625EA0E}">
        <p15:presenceInfo xmlns:p15="http://schemas.microsoft.com/office/powerpoint/2012/main" userId="S::mark.richardson@acs.aidanfield.school.nz::62668b91-b0ec-47c5-9864-569ba5c717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00"/>
    <p:restoredTop sz="94558"/>
  </p:normalViewPr>
  <p:slideViewPr>
    <p:cSldViewPr snapToGrid="0" snapToObjects="1">
      <p:cViewPr varScale="1">
        <p:scale>
          <a:sx n="116" d="100"/>
          <a:sy n="116" d="100"/>
        </p:scale>
        <p:origin x="118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A0AA9-16A3-DB43-A2C5-FEBE9854EF0E}" type="datetimeFigureOut">
              <a:rPr lang="en-US" smtClean="0"/>
              <a:t>5/21/24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9E9D9-707C-6F44-9596-24EA22A7C5F5}" type="slidenum">
              <a:rPr lang="en-US" smtClean="0"/>
              <a:t>‹#›</a:t>
            </a:fld>
            <a:endParaRPr lang="en-US"/>
          </a:p>
        </p:txBody>
      </p:sp>
    </p:spTree>
    <p:extLst>
      <p:ext uri="{BB962C8B-B14F-4D97-AF65-F5344CB8AC3E}">
        <p14:creationId xmlns:p14="http://schemas.microsoft.com/office/powerpoint/2010/main" val="263812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4</a:t>
            </a:fld>
            <a:endParaRPr lang="en-US"/>
          </a:p>
        </p:txBody>
      </p:sp>
    </p:spTree>
    <p:extLst>
      <p:ext uri="{BB962C8B-B14F-4D97-AF65-F5344CB8AC3E}">
        <p14:creationId xmlns:p14="http://schemas.microsoft.com/office/powerpoint/2010/main" val="405371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25</a:t>
            </a:fld>
            <a:endParaRPr lang="en-US"/>
          </a:p>
        </p:txBody>
      </p:sp>
    </p:spTree>
    <p:extLst>
      <p:ext uri="{BB962C8B-B14F-4D97-AF65-F5344CB8AC3E}">
        <p14:creationId xmlns:p14="http://schemas.microsoft.com/office/powerpoint/2010/main" val="170859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27</a:t>
            </a:fld>
            <a:endParaRPr lang="en-US"/>
          </a:p>
        </p:txBody>
      </p:sp>
    </p:spTree>
    <p:extLst>
      <p:ext uri="{BB962C8B-B14F-4D97-AF65-F5344CB8AC3E}">
        <p14:creationId xmlns:p14="http://schemas.microsoft.com/office/powerpoint/2010/main" val="265885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28</a:t>
            </a:fld>
            <a:endParaRPr lang="en-US"/>
          </a:p>
        </p:txBody>
      </p:sp>
    </p:spTree>
    <p:extLst>
      <p:ext uri="{BB962C8B-B14F-4D97-AF65-F5344CB8AC3E}">
        <p14:creationId xmlns:p14="http://schemas.microsoft.com/office/powerpoint/2010/main" val="71238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29</a:t>
            </a:fld>
            <a:endParaRPr lang="en-US"/>
          </a:p>
        </p:txBody>
      </p:sp>
    </p:spTree>
    <p:extLst>
      <p:ext uri="{BB962C8B-B14F-4D97-AF65-F5344CB8AC3E}">
        <p14:creationId xmlns:p14="http://schemas.microsoft.com/office/powerpoint/2010/main" val="100467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30</a:t>
            </a:fld>
            <a:endParaRPr lang="en-US"/>
          </a:p>
        </p:txBody>
      </p:sp>
    </p:spTree>
    <p:extLst>
      <p:ext uri="{BB962C8B-B14F-4D97-AF65-F5344CB8AC3E}">
        <p14:creationId xmlns:p14="http://schemas.microsoft.com/office/powerpoint/2010/main" val="331672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36</a:t>
            </a:fld>
            <a:endParaRPr lang="en-US"/>
          </a:p>
        </p:txBody>
      </p:sp>
    </p:spTree>
    <p:extLst>
      <p:ext uri="{BB962C8B-B14F-4D97-AF65-F5344CB8AC3E}">
        <p14:creationId xmlns:p14="http://schemas.microsoft.com/office/powerpoint/2010/main" val="44789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45</a:t>
            </a:fld>
            <a:endParaRPr lang="en-US"/>
          </a:p>
        </p:txBody>
      </p:sp>
    </p:spTree>
    <p:extLst>
      <p:ext uri="{BB962C8B-B14F-4D97-AF65-F5344CB8AC3E}">
        <p14:creationId xmlns:p14="http://schemas.microsoft.com/office/powerpoint/2010/main" val="418765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9E9D9-707C-6F44-9596-24EA22A7C5F5}" type="slidenum">
              <a:rPr lang="en-US" smtClean="0"/>
              <a:t>49</a:t>
            </a:fld>
            <a:endParaRPr lang="en-US"/>
          </a:p>
        </p:txBody>
      </p:sp>
    </p:spTree>
    <p:extLst>
      <p:ext uri="{BB962C8B-B14F-4D97-AF65-F5344CB8AC3E}">
        <p14:creationId xmlns:p14="http://schemas.microsoft.com/office/powerpoint/2010/main" val="367480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9E9D9-707C-6F44-9596-24EA22A7C5F5}" type="slidenum">
              <a:rPr lang="en-US" smtClean="0"/>
              <a:t>50</a:t>
            </a:fld>
            <a:endParaRPr lang="en-US"/>
          </a:p>
        </p:txBody>
      </p:sp>
    </p:spTree>
    <p:extLst>
      <p:ext uri="{BB962C8B-B14F-4D97-AF65-F5344CB8AC3E}">
        <p14:creationId xmlns:p14="http://schemas.microsoft.com/office/powerpoint/2010/main" val="3873899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56</a:t>
            </a:fld>
            <a:endParaRPr lang="en-US"/>
          </a:p>
        </p:txBody>
      </p:sp>
    </p:spTree>
    <p:extLst>
      <p:ext uri="{BB962C8B-B14F-4D97-AF65-F5344CB8AC3E}">
        <p14:creationId xmlns:p14="http://schemas.microsoft.com/office/powerpoint/2010/main" val="210015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10</a:t>
            </a:fld>
            <a:endParaRPr lang="en-US"/>
          </a:p>
        </p:txBody>
      </p:sp>
    </p:spTree>
    <p:extLst>
      <p:ext uri="{BB962C8B-B14F-4D97-AF65-F5344CB8AC3E}">
        <p14:creationId xmlns:p14="http://schemas.microsoft.com/office/powerpoint/2010/main" val="2380121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57</a:t>
            </a:fld>
            <a:endParaRPr lang="en-US"/>
          </a:p>
        </p:txBody>
      </p:sp>
    </p:spTree>
    <p:extLst>
      <p:ext uri="{BB962C8B-B14F-4D97-AF65-F5344CB8AC3E}">
        <p14:creationId xmlns:p14="http://schemas.microsoft.com/office/powerpoint/2010/main" val="366811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58</a:t>
            </a:fld>
            <a:endParaRPr lang="en-US"/>
          </a:p>
        </p:txBody>
      </p:sp>
    </p:spTree>
    <p:extLst>
      <p:ext uri="{BB962C8B-B14F-4D97-AF65-F5344CB8AC3E}">
        <p14:creationId xmlns:p14="http://schemas.microsoft.com/office/powerpoint/2010/main" val="175858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59</a:t>
            </a:fld>
            <a:endParaRPr lang="en-US"/>
          </a:p>
        </p:txBody>
      </p:sp>
    </p:spTree>
    <p:extLst>
      <p:ext uri="{BB962C8B-B14F-4D97-AF65-F5344CB8AC3E}">
        <p14:creationId xmlns:p14="http://schemas.microsoft.com/office/powerpoint/2010/main" val="3378047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61</a:t>
            </a:fld>
            <a:endParaRPr lang="en-US"/>
          </a:p>
        </p:txBody>
      </p:sp>
    </p:spTree>
    <p:extLst>
      <p:ext uri="{BB962C8B-B14F-4D97-AF65-F5344CB8AC3E}">
        <p14:creationId xmlns:p14="http://schemas.microsoft.com/office/powerpoint/2010/main" val="2228513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62</a:t>
            </a:fld>
            <a:endParaRPr lang="en-US"/>
          </a:p>
        </p:txBody>
      </p:sp>
    </p:spTree>
    <p:extLst>
      <p:ext uri="{BB962C8B-B14F-4D97-AF65-F5344CB8AC3E}">
        <p14:creationId xmlns:p14="http://schemas.microsoft.com/office/powerpoint/2010/main" val="138960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63</a:t>
            </a:fld>
            <a:endParaRPr lang="en-US"/>
          </a:p>
        </p:txBody>
      </p:sp>
    </p:spTree>
    <p:extLst>
      <p:ext uri="{BB962C8B-B14F-4D97-AF65-F5344CB8AC3E}">
        <p14:creationId xmlns:p14="http://schemas.microsoft.com/office/powerpoint/2010/main" val="694771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11</a:t>
            </a:fld>
            <a:endParaRPr lang="en-US"/>
          </a:p>
        </p:txBody>
      </p:sp>
    </p:spTree>
    <p:extLst>
      <p:ext uri="{BB962C8B-B14F-4D97-AF65-F5344CB8AC3E}">
        <p14:creationId xmlns:p14="http://schemas.microsoft.com/office/powerpoint/2010/main" val="2473662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12</a:t>
            </a:fld>
            <a:endParaRPr lang="en-US"/>
          </a:p>
        </p:txBody>
      </p:sp>
    </p:spTree>
    <p:extLst>
      <p:ext uri="{BB962C8B-B14F-4D97-AF65-F5344CB8AC3E}">
        <p14:creationId xmlns:p14="http://schemas.microsoft.com/office/powerpoint/2010/main" val="283057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15</a:t>
            </a:fld>
            <a:endParaRPr lang="en-US"/>
          </a:p>
        </p:txBody>
      </p:sp>
    </p:spTree>
    <p:extLst>
      <p:ext uri="{BB962C8B-B14F-4D97-AF65-F5344CB8AC3E}">
        <p14:creationId xmlns:p14="http://schemas.microsoft.com/office/powerpoint/2010/main" val="301529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21</a:t>
            </a:fld>
            <a:endParaRPr lang="en-US"/>
          </a:p>
        </p:txBody>
      </p:sp>
    </p:spTree>
    <p:extLst>
      <p:ext uri="{BB962C8B-B14F-4D97-AF65-F5344CB8AC3E}">
        <p14:creationId xmlns:p14="http://schemas.microsoft.com/office/powerpoint/2010/main" val="309118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22</a:t>
            </a:fld>
            <a:endParaRPr lang="en-US"/>
          </a:p>
        </p:txBody>
      </p:sp>
    </p:spTree>
    <p:extLst>
      <p:ext uri="{BB962C8B-B14F-4D97-AF65-F5344CB8AC3E}">
        <p14:creationId xmlns:p14="http://schemas.microsoft.com/office/powerpoint/2010/main" val="548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23</a:t>
            </a:fld>
            <a:endParaRPr lang="en-US"/>
          </a:p>
        </p:txBody>
      </p:sp>
    </p:spTree>
    <p:extLst>
      <p:ext uri="{BB962C8B-B14F-4D97-AF65-F5344CB8AC3E}">
        <p14:creationId xmlns:p14="http://schemas.microsoft.com/office/powerpoint/2010/main" val="368787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9E9D9-707C-6F44-9596-24EA22A7C5F5}" type="slidenum">
              <a:rPr lang="en-US" smtClean="0"/>
              <a:t>24</a:t>
            </a:fld>
            <a:endParaRPr lang="en-US"/>
          </a:p>
        </p:txBody>
      </p:sp>
    </p:spTree>
    <p:extLst>
      <p:ext uri="{BB962C8B-B14F-4D97-AF65-F5344CB8AC3E}">
        <p14:creationId xmlns:p14="http://schemas.microsoft.com/office/powerpoint/2010/main" val="315254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6933428" y="155892"/>
            <a:ext cx="2121834" cy="655624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CS Shield transparent background (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9070" y="182319"/>
            <a:ext cx="1737082" cy="1797995"/>
          </a:xfrm>
          <a:prstGeom prst="rect">
            <a:avLst/>
          </a:prstGeom>
        </p:spPr>
      </p:pic>
      <p:sp>
        <p:nvSpPr>
          <p:cNvPr id="4" name="TextBox 3"/>
          <p:cNvSpPr txBox="1"/>
          <p:nvPr userDrawn="1"/>
        </p:nvSpPr>
        <p:spPr>
          <a:xfrm>
            <a:off x="6952656" y="1739987"/>
            <a:ext cx="2029087" cy="923330"/>
          </a:xfrm>
          <a:prstGeom prst="rect">
            <a:avLst/>
          </a:prstGeom>
          <a:noFill/>
        </p:spPr>
        <p:txBody>
          <a:bodyPr wrap="square" rtlCol="0">
            <a:spAutoFit/>
          </a:bodyPr>
          <a:lstStyle/>
          <a:p>
            <a:pPr algn="ctr"/>
            <a:r>
              <a:rPr lang="en-US" sz="3200" dirty="0" err="1">
                <a:solidFill>
                  <a:srgbClr val="FFFFFF"/>
                </a:solidFill>
                <a:latin typeface="Cronos Pro"/>
                <a:cs typeface="Cronos Pro"/>
              </a:rPr>
              <a:t>Aidanfield</a:t>
            </a:r>
            <a:endParaRPr lang="en-US" sz="3200" dirty="0">
              <a:solidFill>
                <a:srgbClr val="FFFFFF"/>
              </a:solidFill>
              <a:latin typeface="Cronos Pro"/>
              <a:cs typeface="Cronos Pro"/>
            </a:endParaRPr>
          </a:p>
          <a:p>
            <a:pPr algn="ctr"/>
            <a:r>
              <a:rPr lang="en-US" sz="2000" dirty="0">
                <a:solidFill>
                  <a:srgbClr val="FFFFFF"/>
                </a:solidFill>
                <a:latin typeface="Cronos Pro"/>
                <a:cs typeface="Cronos Pro"/>
              </a:rPr>
              <a:t>Christian School</a:t>
            </a:r>
          </a:p>
        </p:txBody>
      </p:sp>
      <p:sp>
        <p:nvSpPr>
          <p:cNvPr id="5" name="TextBox 4"/>
          <p:cNvSpPr txBox="1"/>
          <p:nvPr userDrawn="1"/>
        </p:nvSpPr>
        <p:spPr>
          <a:xfrm>
            <a:off x="6957092" y="6110810"/>
            <a:ext cx="2082396" cy="523220"/>
          </a:xfrm>
          <a:prstGeom prst="rect">
            <a:avLst/>
          </a:prstGeom>
          <a:noFill/>
        </p:spPr>
        <p:txBody>
          <a:bodyPr wrap="square" rtlCol="0">
            <a:spAutoFit/>
          </a:bodyPr>
          <a:lstStyle/>
          <a:p>
            <a:pPr algn="ctr"/>
            <a:r>
              <a:rPr lang="en-US" sz="1400" dirty="0">
                <a:solidFill>
                  <a:srgbClr val="FFFFFF"/>
                </a:solidFill>
                <a:latin typeface="Cronos Pro"/>
                <a:cs typeface="Cronos Pro"/>
              </a:rPr>
              <a:t>2 Nash</a:t>
            </a:r>
            <a:r>
              <a:rPr lang="en-US" sz="1400" baseline="0" dirty="0">
                <a:solidFill>
                  <a:srgbClr val="FFFFFF"/>
                </a:solidFill>
                <a:latin typeface="Cronos Pro"/>
                <a:cs typeface="Cronos Pro"/>
              </a:rPr>
              <a:t> Road, </a:t>
            </a:r>
            <a:r>
              <a:rPr lang="en-US" sz="1400" baseline="0" dirty="0" err="1">
                <a:solidFill>
                  <a:srgbClr val="FFFFFF"/>
                </a:solidFill>
                <a:latin typeface="Cronos Pro"/>
                <a:cs typeface="Cronos Pro"/>
              </a:rPr>
              <a:t>Aidanfield</a:t>
            </a:r>
            <a:endParaRPr lang="en-US" sz="1400" baseline="0" dirty="0">
              <a:solidFill>
                <a:srgbClr val="FFFFFF"/>
              </a:solidFill>
              <a:latin typeface="Cronos Pro"/>
              <a:cs typeface="Cronos Pro"/>
            </a:endParaRPr>
          </a:p>
          <a:p>
            <a:pPr algn="ctr"/>
            <a:r>
              <a:rPr lang="en-US" sz="1400" baseline="0" dirty="0">
                <a:solidFill>
                  <a:srgbClr val="FFFFFF"/>
                </a:solidFill>
                <a:latin typeface="Cronos Pro"/>
                <a:cs typeface="Cronos Pro"/>
              </a:rPr>
              <a:t>Christchurch, New Zealand</a:t>
            </a:r>
            <a:endParaRPr lang="en-US" sz="1400" dirty="0">
              <a:solidFill>
                <a:srgbClr val="FFFFFF"/>
              </a:solidFill>
              <a:latin typeface="Cronos Pro"/>
              <a:cs typeface="Crono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427702" y="355847"/>
            <a:ext cx="7334558" cy="1054394"/>
          </a:xfrm>
        </p:spPr>
        <p:txBody>
          <a:bodyPr/>
          <a:lstStyle/>
          <a:p>
            <a:r>
              <a:rPr lang="en-US" dirty="0"/>
              <a:t>Click to edit Master title style</a:t>
            </a:r>
          </a:p>
        </p:txBody>
      </p:sp>
      <p:pic>
        <p:nvPicPr>
          <p:cNvPr id="2" name="Picture 1" descr="ACS Shield transparent background (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960" y="213855"/>
            <a:ext cx="847014" cy="876716"/>
          </a:xfrm>
          <a:prstGeom prst="rect">
            <a:avLst/>
          </a:prstGeom>
        </p:spPr>
      </p:pic>
      <p:sp>
        <p:nvSpPr>
          <p:cNvPr id="8" name="TextBox 7"/>
          <p:cNvSpPr txBox="1"/>
          <p:nvPr userDrawn="1"/>
        </p:nvSpPr>
        <p:spPr>
          <a:xfrm>
            <a:off x="178407" y="980139"/>
            <a:ext cx="988996" cy="446276"/>
          </a:xfrm>
          <a:prstGeom prst="rect">
            <a:avLst/>
          </a:prstGeom>
          <a:noFill/>
        </p:spPr>
        <p:txBody>
          <a:bodyPr wrap="square" rtlCol="0">
            <a:spAutoFit/>
          </a:bodyPr>
          <a:lstStyle/>
          <a:p>
            <a:r>
              <a:rPr lang="en-US" sz="1400" dirty="0" err="1">
                <a:solidFill>
                  <a:schemeClr val="bg1"/>
                </a:solidFill>
                <a:latin typeface="Cronos Pro"/>
                <a:cs typeface="Cronos Pro"/>
              </a:rPr>
              <a:t>Aidanfield</a:t>
            </a:r>
            <a:endParaRPr lang="en-US" sz="1400" dirty="0">
              <a:solidFill>
                <a:schemeClr val="bg1"/>
              </a:solidFill>
              <a:latin typeface="Cronos Pro"/>
              <a:cs typeface="Cronos Pro"/>
            </a:endParaRPr>
          </a:p>
          <a:p>
            <a:r>
              <a:rPr lang="en-US" sz="900" dirty="0">
                <a:solidFill>
                  <a:schemeClr val="bg1"/>
                </a:solidFill>
                <a:latin typeface="Cronos Pro"/>
                <a:cs typeface="Cronos Pro"/>
              </a:rPr>
              <a:t>Christian</a:t>
            </a:r>
            <a:r>
              <a:rPr lang="en-US" sz="900" baseline="0" dirty="0">
                <a:solidFill>
                  <a:schemeClr val="bg1"/>
                </a:solidFill>
                <a:latin typeface="Cronos Pro"/>
                <a:cs typeface="Cronos Pro"/>
              </a:rPr>
              <a:t> School</a:t>
            </a:r>
            <a:endParaRPr lang="en-US" sz="900" dirty="0">
              <a:solidFill>
                <a:schemeClr val="bg1"/>
              </a:solidFill>
              <a:latin typeface="Cronos Pro"/>
              <a:cs typeface="Cronos Pro"/>
            </a:endParaRPr>
          </a:p>
        </p:txBody>
      </p:sp>
      <p:pic>
        <p:nvPicPr>
          <p:cNvPr id="12" name="Picture 11" descr="Aidanfield background_3.jpg"/>
          <p:cNvPicPr>
            <a:picLocks noChangeAspect="1"/>
          </p:cNvPicPr>
          <p:nvPr userDrawn="1"/>
        </p:nvPicPr>
        <p:blipFill>
          <a:blip r:embed="rId3" cstate="print">
            <a:alphaModFix amt="44000"/>
            <a:extLst>
              <a:ext uri="{28A0092B-C50C-407E-A947-70E740481C1C}">
                <a14:useLocalDpi xmlns:a14="http://schemas.microsoft.com/office/drawing/2010/main" val="0"/>
              </a:ext>
            </a:extLst>
          </a:blip>
          <a:stretch>
            <a:fillRect/>
          </a:stretch>
        </p:blipFill>
        <p:spPr>
          <a:xfrm>
            <a:off x="1167403" y="1588290"/>
            <a:ext cx="7800282" cy="519872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052960"/>
            <a:ext cx="6324600" cy="1828800"/>
          </a:xfrm>
        </p:spPr>
        <p:txBody>
          <a:bodyPr/>
          <a:lstStyle/>
          <a:p>
            <a:r>
              <a:rPr lang="en-US" dirty="0"/>
              <a:t>How we have done against targets for 2023</a:t>
            </a:r>
          </a:p>
        </p:txBody>
      </p:sp>
    </p:spTree>
    <p:extLst>
      <p:ext uri="{BB962C8B-B14F-4D97-AF65-F5344CB8AC3E}">
        <p14:creationId xmlns:p14="http://schemas.microsoft.com/office/powerpoint/2010/main" val="4117192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9255B5-D018-BF7C-F15E-ABEE3A29A00E}"/>
              </a:ext>
            </a:extLst>
          </p:cNvPr>
          <p:cNvSpPr>
            <a:spLocks noGrp="1"/>
          </p:cNvSpPr>
          <p:nvPr>
            <p:ph type="title"/>
          </p:nvPr>
        </p:nvSpPr>
        <p:spPr/>
        <p:txBody>
          <a:bodyPr/>
          <a:lstStyle/>
          <a:p>
            <a:r>
              <a:rPr lang="en-US" dirty="0"/>
              <a:t>More than numbers</a:t>
            </a:r>
          </a:p>
        </p:txBody>
      </p:sp>
      <p:sp>
        <p:nvSpPr>
          <p:cNvPr id="6" name="TextBox 5">
            <a:extLst>
              <a:ext uri="{FF2B5EF4-FFF2-40B4-BE49-F238E27FC236}">
                <a16:creationId xmlns:a16="http://schemas.microsoft.com/office/drawing/2014/main" id="{5C53A25F-D604-8521-0513-ADF83078A4F8}"/>
              </a:ext>
            </a:extLst>
          </p:cNvPr>
          <p:cNvSpPr txBox="1"/>
          <p:nvPr/>
        </p:nvSpPr>
        <p:spPr>
          <a:xfrm>
            <a:off x="638474" y="1802265"/>
            <a:ext cx="7819725" cy="2677656"/>
          </a:xfrm>
          <a:prstGeom prst="rect">
            <a:avLst/>
          </a:prstGeom>
          <a:noFill/>
        </p:spPr>
        <p:txBody>
          <a:bodyPr wrap="square" rtlCol="0">
            <a:spAutoFit/>
          </a:bodyPr>
          <a:lstStyle/>
          <a:p>
            <a:r>
              <a:rPr lang="en-US" sz="1200" i="1" dirty="0">
                <a:solidFill>
                  <a:schemeClr val="accent1"/>
                </a:solidFill>
                <a:latin typeface="Cambria" panose="02040503050406030204" pitchFamily="18" charset="0"/>
              </a:rPr>
              <a:t>Data, numbers tell a story about learning and achievement.  Often there is a story within the story.   Our staff have reflected on the year and the story of 2023 – things that bought them joy.  </a:t>
            </a:r>
          </a:p>
          <a:p>
            <a:endParaRPr lang="en-NZ" sz="18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NZ" sz="1400"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a:t>
            </a: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the start of the year I got the children in my class to make a human graph showing their "</a:t>
            </a:r>
            <a:r>
              <a:rPr lang="en-NZ" sz="1400" i="1" kern="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likeablity</a:t>
            </a: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of Maths" from 0-10 (0 being my worst nightmare and 10 being the best thing ever and can we do it all day).  There was a very large contingent down the bottom end. At the end of the year we repeated the exercise and again I took a photo of the results.  When I showed the children the 2 photos they were surprised at how much shift up there had been.  Interestingly they had all remembered what their original score had been, but were surprised to see just how much everyone else had moved too!  I believe that attitude is such a huge indicator of success in Maths (especially), and so it was so encouraging to hear so much more positive talk around Maths.”</a:t>
            </a:r>
            <a:endParaRPr lang="en-NZ"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B359A02-B6AE-29C1-6FB3-2DFE4C232E4A}"/>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18689" b="6743"/>
          <a:stretch/>
        </p:blipFill>
        <p:spPr>
          <a:xfrm>
            <a:off x="685799" y="4068418"/>
            <a:ext cx="7772400" cy="2677656"/>
          </a:xfrm>
          <a:prstGeom prst="rect">
            <a:avLst/>
          </a:prstGeom>
          <a:effectLst>
            <a:softEdge rad="73553"/>
          </a:effectLst>
        </p:spPr>
      </p:pic>
    </p:spTree>
    <p:extLst>
      <p:ext uri="{BB962C8B-B14F-4D97-AF65-F5344CB8AC3E}">
        <p14:creationId xmlns:p14="http://schemas.microsoft.com/office/powerpoint/2010/main" val="81512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9CAB-7448-3847-96D5-F1B4E83BB699}"/>
              </a:ext>
            </a:extLst>
          </p:cNvPr>
          <p:cNvSpPr>
            <a:spLocks noGrp="1"/>
          </p:cNvSpPr>
          <p:nvPr>
            <p:ph type="title"/>
          </p:nvPr>
        </p:nvSpPr>
        <p:spPr/>
        <p:txBody>
          <a:bodyPr/>
          <a:lstStyle/>
          <a:p>
            <a:r>
              <a:rPr lang="en-NZ" dirty="0">
                <a:latin typeface="Cambria" panose="02040503050406030204" pitchFamily="18" charset="0"/>
                <a:ea typeface="Calibri" panose="020F0502020204030204" pitchFamily="34" charset="0"/>
                <a:cs typeface="Arial" panose="020B0604020202020204" pitchFamily="34" charset="0"/>
              </a:rPr>
              <a:t>S</a:t>
            </a:r>
            <a:r>
              <a:rPr lang="en-NZ" b="1" dirty="0">
                <a:latin typeface="Cambria" panose="02040503050406030204" pitchFamily="18" charset="0"/>
                <a:ea typeface="Calibri" panose="020F0502020204030204" pitchFamily="34" charset="0"/>
                <a:cs typeface="Arial" panose="020B0604020202020204" pitchFamily="34" charset="0"/>
              </a:rPr>
              <a:t>trategic Goal  2</a:t>
            </a:r>
            <a:r>
              <a:rPr lang="en-NZ" b="1" dirty="0">
                <a:latin typeface="Cambria" panose="02040503050406030204" pitchFamily="18" charset="0"/>
                <a:ea typeface="Calibri" panose="020F0502020204030204" pitchFamily="34" charset="0"/>
                <a:cs typeface="Calibri" panose="020F0502020204030204" pitchFamily="34" charset="0"/>
              </a:rPr>
              <a:t>: </a:t>
            </a:r>
            <a:endParaRPr lang="en-US" dirty="0"/>
          </a:p>
        </p:txBody>
      </p:sp>
      <p:sp>
        <p:nvSpPr>
          <p:cNvPr id="3" name="Rectangle 2">
            <a:extLst>
              <a:ext uri="{FF2B5EF4-FFF2-40B4-BE49-F238E27FC236}">
                <a16:creationId xmlns:a16="http://schemas.microsoft.com/office/drawing/2014/main" id="{955BC007-1355-F14A-836B-95F0F2AB8278}"/>
              </a:ext>
            </a:extLst>
          </p:cNvPr>
          <p:cNvSpPr/>
          <p:nvPr/>
        </p:nvSpPr>
        <p:spPr>
          <a:xfrm>
            <a:off x="271670" y="1548062"/>
            <a:ext cx="8686800" cy="4634859"/>
          </a:xfrm>
          <a:prstGeom prst="rect">
            <a:avLst/>
          </a:prstGeom>
        </p:spPr>
        <p:txBody>
          <a:bodyPr wrap="square">
            <a:spAutoFit/>
          </a:bodyPr>
          <a:lstStyle/>
          <a:p>
            <a:pPr algn="ctr">
              <a:lnSpc>
                <a:spcPct val="115000"/>
              </a:lnSpc>
              <a:spcAft>
                <a:spcPts val="0"/>
              </a:spcAft>
            </a:pPr>
            <a:r>
              <a:rPr lang="en-NZ" sz="2400" b="1" dirty="0">
                <a:latin typeface="Cambria" panose="02040503050406030204" pitchFamily="18" charset="0"/>
                <a:ea typeface="Calibri" panose="020F0502020204030204" pitchFamily="34" charset="0"/>
                <a:cs typeface="Calibri" panose="020F0502020204030204" pitchFamily="34" charset="0"/>
              </a:rPr>
              <a:t>Depth of Christian community across the whole school community</a:t>
            </a:r>
          </a:p>
          <a:p>
            <a:pPr algn="ctr">
              <a:lnSpc>
                <a:spcPct val="115000"/>
              </a:lnSpc>
              <a:spcAft>
                <a:spcPts val="0"/>
              </a:spcAft>
            </a:pPr>
            <a:endParaRPr lang="en-NZ"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NZ" sz="2400" b="1" dirty="0">
                <a:latin typeface="Cambria" panose="02040503050406030204" pitchFamily="18" charset="0"/>
                <a:ea typeface="Calibri" panose="020F0502020204030204" pitchFamily="34" charset="0"/>
                <a:cs typeface="Calibri" panose="020F0502020204030204" pitchFamily="34" charset="0"/>
              </a:rPr>
              <a:t>(Relational / Transformative: Relationally focused)</a:t>
            </a:r>
            <a:endParaRPr lang="en-NZ"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en-NZ" sz="2400" b="1" dirty="0">
              <a:latin typeface="Cambria" panose="02040503050406030204" pitchFamily="18" charset="0"/>
              <a:ea typeface="Calibri" panose="020F0502020204030204" pitchFamily="34" charset="0"/>
              <a:cs typeface="Calibri" panose="020F0502020204030204" pitchFamily="34" charset="0"/>
            </a:endParaRPr>
          </a:p>
          <a:p>
            <a:pPr algn="ctr">
              <a:lnSpc>
                <a:spcPct val="115000"/>
              </a:lnSpc>
              <a:spcAft>
                <a:spcPts val="0"/>
              </a:spcAft>
            </a:pPr>
            <a:r>
              <a:rPr lang="en-NZ" sz="2400" b="1" dirty="0">
                <a:latin typeface="Cambria" panose="02040503050406030204" pitchFamily="18" charset="0"/>
                <a:ea typeface="Calibri" panose="020F0502020204030204" pitchFamily="34" charset="0"/>
                <a:cs typeface="Calibri" panose="020F0502020204030204" pitchFamily="34" charset="0"/>
              </a:rPr>
              <a:t> </a:t>
            </a:r>
            <a:endParaRPr lang="en-NZ"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NZ" sz="2000" dirty="0">
                <a:latin typeface="Cambria" panose="02040503050406030204" pitchFamily="18" charset="0"/>
                <a:ea typeface="Calibri" panose="020F0502020204030204" pitchFamily="34" charset="0"/>
                <a:cs typeface="Calibri" panose="020F0502020204030204" pitchFamily="34" charset="0"/>
              </a:rPr>
              <a:t>To help measure an authentic expression of Christian faith in action the Wellness at School survey has been administered in years leading up to 2022.  </a:t>
            </a:r>
          </a:p>
          <a:p>
            <a:pPr algn="ctr">
              <a:lnSpc>
                <a:spcPct val="115000"/>
              </a:lnSpc>
              <a:spcAft>
                <a:spcPts val="1000"/>
              </a:spcAft>
            </a:pPr>
            <a:r>
              <a:rPr lang="en-NZ" sz="2000" dirty="0">
                <a:latin typeface="Cambria" panose="02040503050406030204" pitchFamily="18" charset="0"/>
                <a:ea typeface="Calibri" panose="020F0502020204030204" pitchFamily="34" charset="0"/>
                <a:cs typeface="Calibri" panose="020F0502020204030204" pitchFamily="34" charset="0"/>
              </a:rPr>
              <a:t>It was elected not to complete the survey in 2023. </a:t>
            </a:r>
          </a:p>
          <a:p>
            <a:pPr algn="ctr">
              <a:lnSpc>
                <a:spcPct val="115000"/>
              </a:lnSpc>
              <a:spcAft>
                <a:spcPts val="1000"/>
              </a:spcAft>
            </a:pPr>
            <a:r>
              <a:rPr lang="en-NZ" sz="2000" dirty="0">
                <a:latin typeface="Cambria" panose="02040503050406030204" pitchFamily="18" charset="0"/>
                <a:ea typeface="Calibri" panose="020F0502020204030204" pitchFamily="34" charset="0"/>
                <a:cs typeface="Calibri" panose="020F0502020204030204" pitchFamily="34" charset="0"/>
              </a:rPr>
              <a:t>This will be reviewed each year</a:t>
            </a:r>
          </a:p>
          <a:p>
            <a:pPr algn="ctr">
              <a:lnSpc>
                <a:spcPct val="115000"/>
              </a:lnSpc>
              <a:spcAft>
                <a:spcPts val="1000"/>
              </a:spcAft>
            </a:pPr>
            <a:endParaRPr lang="en-NZ"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image/jpeg">
            <a:extLst>
              <a:ext uri="{FF2B5EF4-FFF2-40B4-BE49-F238E27FC236}">
                <a16:creationId xmlns:a16="http://schemas.microsoft.com/office/drawing/2014/main" id="{6B92FB34-5A1D-A842-4196-019027D887A9}"/>
              </a:ext>
            </a:extLst>
          </p:cNvPr>
          <p:cNvPicPr>
            <a:picLocks noChangeAspect="1" noChangeArrowheads="1"/>
          </p:cNvPicPr>
          <p:nvPr/>
        </p:nvPicPr>
        <p:blipFill>
          <a:blip r:embed="rId3">
            <a:alphaModFix amt="29000"/>
            <a:extLst>
              <a:ext uri="{28A0092B-C50C-407E-A947-70E740481C1C}">
                <a14:useLocalDpi xmlns:a14="http://schemas.microsoft.com/office/drawing/2010/main" val="0"/>
              </a:ext>
            </a:extLst>
          </a:blip>
          <a:srcRect/>
          <a:stretch>
            <a:fillRect/>
          </a:stretch>
        </p:blipFill>
        <p:spPr bwMode="auto">
          <a:xfrm>
            <a:off x="183573" y="1666754"/>
            <a:ext cx="8774897" cy="493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3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B481-7D96-9649-8A0C-CC0724F2D12F}"/>
              </a:ext>
            </a:extLst>
          </p:cNvPr>
          <p:cNvSpPr>
            <a:spLocks noGrp="1"/>
          </p:cNvSpPr>
          <p:nvPr>
            <p:ph type="title"/>
          </p:nvPr>
        </p:nvSpPr>
        <p:spPr/>
        <p:txBody>
          <a:bodyPr/>
          <a:lstStyle/>
          <a:p>
            <a:r>
              <a:rPr lang="en-NZ" b="1" dirty="0">
                <a:latin typeface="Cambria" panose="02040503050406030204" pitchFamily="18" charset="0"/>
                <a:ea typeface="Calibri" panose="020F0502020204030204" pitchFamily="34" charset="0"/>
                <a:cs typeface="Arial" panose="020B0604020202020204" pitchFamily="34" charset="0"/>
              </a:rPr>
              <a:t>Strategic Goal 3</a:t>
            </a:r>
            <a:endParaRPr lang="en-US" dirty="0"/>
          </a:p>
        </p:txBody>
      </p:sp>
      <p:sp>
        <p:nvSpPr>
          <p:cNvPr id="3" name="Rectangle 2">
            <a:extLst>
              <a:ext uri="{FF2B5EF4-FFF2-40B4-BE49-F238E27FC236}">
                <a16:creationId xmlns:a16="http://schemas.microsoft.com/office/drawing/2014/main" id="{ECD9B337-ACDD-6C46-B993-8FDB0254F72C}"/>
              </a:ext>
            </a:extLst>
          </p:cNvPr>
          <p:cNvSpPr/>
          <p:nvPr/>
        </p:nvSpPr>
        <p:spPr>
          <a:xfrm>
            <a:off x="506355" y="1737294"/>
            <a:ext cx="8342723" cy="4838440"/>
          </a:xfrm>
          <a:prstGeom prst="rect">
            <a:avLst/>
          </a:prstGeom>
        </p:spPr>
        <p:txBody>
          <a:bodyPr wrap="square">
            <a:spAutoFit/>
          </a:bodyPr>
          <a:lstStyle/>
          <a:p>
            <a:pPr algn="ctr">
              <a:lnSpc>
                <a:spcPct val="115000"/>
              </a:lnSpc>
              <a:spcAft>
                <a:spcPts val="0"/>
              </a:spcAft>
            </a:pPr>
            <a:r>
              <a:rPr lang="en-NZ" sz="2400" b="1" dirty="0">
                <a:latin typeface="Cambria" panose="02040503050406030204" pitchFamily="18" charset="0"/>
                <a:ea typeface="Calibri" panose="020F0502020204030204" pitchFamily="34" charset="0"/>
                <a:cs typeface="Calibri" panose="020F0502020204030204" pitchFamily="34" charset="0"/>
              </a:rPr>
              <a:t>Deepen understandings  of bicultural teaching and learning through a biblical lens</a:t>
            </a:r>
            <a:endParaRPr lang="en-NZ" sz="2400" dirty="0">
              <a:latin typeface="Cambria" panose="02040503050406030204" pitchFamily="18" charset="0"/>
              <a:ea typeface="Calibri" panose="020F0502020204030204" pitchFamily="34" charset="0"/>
              <a:cs typeface="Calibri" panose="020F0502020204030204" pitchFamily="34" charset="0"/>
            </a:endParaRPr>
          </a:p>
          <a:p>
            <a:pPr algn="ctr">
              <a:lnSpc>
                <a:spcPct val="115000"/>
              </a:lnSpc>
              <a:spcAft>
                <a:spcPts val="0"/>
              </a:spcAft>
            </a:pPr>
            <a:r>
              <a:rPr lang="en-NZ" sz="2400" b="1" dirty="0">
                <a:latin typeface="Cambria" panose="02040503050406030204" pitchFamily="18" charset="0"/>
                <a:ea typeface="Calibri" panose="020F0502020204030204" pitchFamily="34" charset="0"/>
                <a:cs typeface="Calibri" panose="020F0502020204030204" pitchFamily="34" charset="0"/>
              </a:rPr>
              <a:t>(Biblical / Relational: Culturally Competent)</a:t>
            </a:r>
            <a:endParaRPr lang="en-NZ" sz="2400" dirty="0">
              <a:latin typeface="Cambria" panose="02040503050406030204" pitchFamily="18" charset="0"/>
              <a:ea typeface="Calibri" panose="020F0502020204030204" pitchFamily="34" charset="0"/>
              <a:cs typeface="Calibri" panose="020F0502020204030204" pitchFamily="34" charset="0"/>
            </a:endParaRPr>
          </a:p>
          <a:p>
            <a:pPr algn="ctr">
              <a:lnSpc>
                <a:spcPct val="115000"/>
              </a:lnSpc>
              <a:spcAft>
                <a:spcPts val="1000"/>
              </a:spcAft>
            </a:pPr>
            <a:r>
              <a:rPr lang="en-NZ" dirty="0">
                <a:latin typeface="Cambria" panose="02040503050406030204" pitchFamily="18" charset="0"/>
                <a:ea typeface="Calibri" panose="020F0502020204030204" pitchFamily="34" charset="0"/>
                <a:cs typeface="Calibri" panose="020F0502020204030204" pitchFamily="34" charset="0"/>
              </a:rPr>
              <a:t>To continue on the path to honouring the Treaty and its expectations:</a:t>
            </a:r>
          </a:p>
          <a:p>
            <a:pPr marL="342900" indent="-342900">
              <a:lnSpc>
                <a:spcPct val="115000"/>
              </a:lnSpc>
              <a:spcAft>
                <a:spcPts val="1000"/>
              </a:spcAft>
              <a:buFont typeface="Arial" panose="020B0604020202020204" pitchFamily="34" charset="0"/>
              <a:buChar char="•"/>
            </a:pPr>
            <a:r>
              <a:rPr lang="en-NZ" sz="2400" dirty="0">
                <a:effectLst/>
                <a:latin typeface="Cambria" panose="02040503050406030204" pitchFamily="18" charset="0"/>
                <a:ea typeface="Calibri" panose="020F0502020204030204" pitchFamily="34" charset="0"/>
                <a:cs typeface="Calibri" panose="020F0502020204030204" pitchFamily="34" charset="0"/>
              </a:rPr>
              <a:t>Continue Year 4 to </a:t>
            </a:r>
            <a:r>
              <a:rPr lang="en-NZ" sz="2400" dirty="0" err="1">
                <a:effectLst/>
                <a:latin typeface="Cambria" panose="02040503050406030204" pitchFamily="18" charset="0"/>
                <a:ea typeface="Calibri" panose="020F0502020204030204" pitchFamily="34" charset="0"/>
                <a:cs typeface="Calibri" panose="020F0502020204030204" pitchFamily="34" charset="0"/>
              </a:rPr>
              <a:t>Mārae</a:t>
            </a:r>
            <a:r>
              <a:rPr lang="en-NZ" sz="2400" dirty="0">
                <a:effectLst/>
                <a:latin typeface="Cambria" panose="02040503050406030204" pitchFamily="18" charset="0"/>
                <a:ea typeface="Calibri" panose="020F0502020204030204" pitchFamily="34" charset="0"/>
                <a:cs typeface="Calibri" panose="020F0502020204030204" pitchFamily="34" charset="0"/>
              </a:rPr>
              <a:t> for one day experience</a:t>
            </a:r>
          </a:p>
          <a:p>
            <a:pPr marL="342900" indent="-342900">
              <a:lnSpc>
                <a:spcPct val="115000"/>
              </a:lnSpc>
              <a:spcAft>
                <a:spcPts val="1000"/>
              </a:spcAft>
              <a:buFont typeface="Arial" panose="020B0604020202020204" pitchFamily="34" charset="0"/>
              <a:buChar char="•"/>
            </a:pPr>
            <a:r>
              <a:rPr lang="en-NZ" sz="2400" dirty="0">
                <a:latin typeface="Cambria" panose="02040503050406030204" pitchFamily="18" charset="0"/>
                <a:ea typeface="Calibri" panose="020F0502020204030204" pitchFamily="34" charset="0"/>
                <a:cs typeface="Calibri" panose="020F0502020204030204" pitchFamily="34" charset="0"/>
              </a:rPr>
              <a:t>Embed of </a:t>
            </a:r>
            <a:r>
              <a:rPr lang="en-NZ" sz="2400" dirty="0" err="1">
                <a:latin typeface="Cambria" panose="02040503050406030204" pitchFamily="18" charset="0"/>
                <a:ea typeface="Calibri" panose="020F0502020204030204" pitchFamily="34" charset="0"/>
                <a:cs typeface="Calibri" panose="020F0502020204030204" pitchFamily="34" charset="0"/>
              </a:rPr>
              <a:t>Te</a:t>
            </a:r>
            <a:r>
              <a:rPr lang="en-NZ" sz="2400" dirty="0">
                <a:latin typeface="Cambria" panose="02040503050406030204" pitchFamily="18" charset="0"/>
                <a:ea typeface="Calibri" panose="020F0502020204030204" pitchFamily="34" charset="0"/>
                <a:cs typeface="Calibri" panose="020F0502020204030204" pitchFamily="34" charset="0"/>
              </a:rPr>
              <a:t> </a:t>
            </a:r>
            <a:r>
              <a:rPr lang="en-NZ" sz="2400" dirty="0" err="1">
                <a:latin typeface="Cambria" panose="02040503050406030204" pitchFamily="18" charset="0"/>
                <a:ea typeface="Calibri" panose="020F0502020204030204" pitchFamily="34" charset="0"/>
                <a:cs typeface="Calibri" panose="020F0502020204030204" pitchFamily="34" charset="0"/>
              </a:rPr>
              <a:t>Reo</a:t>
            </a:r>
            <a:r>
              <a:rPr lang="en-NZ" sz="2400" dirty="0">
                <a:latin typeface="Cambria" panose="02040503050406030204" pitchFamily="18" charset="0"/>
                <a:ea typeface="Calibri" panose="020F0502020204030204" pitchFamily="34" charset="0"/>
                <a:cs typeface="Calibri" panose="020F0502020204030204" pitchFamily="34" charset="0"/>
              </a:rPr>
              <a:t>/Tikanga programme initiated 2020</a:t>
            </a:r>
          </a:p>
          <a:p>
            <a:pPr marL="342900" indent="-342900">
              <a:lnSpc>
                <a:spcPct val="115000"/>
              </a:lnSpc>
              <a:spcAft>
                <a:spcPts val="1000"/>
              </a:spcAft>
              <a:buFont typeface="Arial" panose="020B0604020202020204" pitchFamily="34" charset="0"/>
              <a:buChar char="•"/>
            </a:pPr>
            <a:r>
              <a:rPr lang="en-NZ" sz="2400" dirty="0">
                <a:effectLst/>
                <a:latin typeface="Cambria" panose="02040503050406030204" pitchFamily="18" charset="0"/>
                <a:ea typeface="Calibri" panose="020F0502020204030204" pitchFamily="34" charset="0"/>
                <a:cs typeface="Calibri" panose="020F0502020204030204" pitchFamily="34" charset="0"/>
              </a:rPr>
              <a:t>Embed </a:t>
            </a:r>
            <a:r>
              <a:rPr lang="en-NZ" sz="2400" dirty="0" err="1">
                <a:effectLst/>
                <a:latin typeface="Cambria" panose="02040503050406030204" pitchFamily="18" charset="0"/>
                <a:ea typeface="Calibri" panose="020F0502020204030204" pitchFamily="34" charset="0"/>
                <a:cs typeface="Calibri" panose="020F0502020204030204" pitchFamily="34" charset="0"/>
              </a:rPr>
              <a:t>Te</a:t>
            </a:r>
            <a:r>
              <a:rPr lang="en-NZ" sz="2400" dirty="0">
                <a:effectLst/>
                <a:latin typeface="Cambria" panose="02040503050406030204" pitchFamily="18" charset="0"/>
                <a:ea typeface="Calibri" panose="020F0502020204030204" pitchFamily="34" charset="0"/>
                <a:cs typeface="Calibri" panose="020F0502020204030204" pitchFamily="34" charset="0"/>
              </a:rPr>
              <a:t> </a:t>
            </a:r>
            <a:r>
              <a:rPr lang="en-NZ" sz="2400" dirty="0" err="1">
                <a:effectLst/>
                <a:latin typeface="Cambria" panose="02040503050406030204" pitchFamily="18" charset="0"/>
                <a:ea typeface="Calibri" panose="020F0502020204030204" pitchFamily="34" charset="0"/>
                <a:cs typeface="Calibri" panose="020F0502020204030204" pitchFamily="34" charset="0"/>
              </a:rPr>
              <a:t>Ao</a:t>
            </a:r>
            <a:r>
              <a:rPr lang="en-NZ" sz="2400" dirty="0">
                <a:effectLst/>
                <a:latin typeface="Cambria" panose="02040503050406030204" pitchFamily="18" charset="0"/>
                <a:ea typeface="Calibri" panose="020F0502020204030204" pitchFamily="34" charset="0"/>
                <a:cs typeface="Calibri" panose="020F0502020204030204" pitchFamily="34" charset="0"/>
              </a:rPr>
              <a:t> Māori specialist teaching and collaboration in all classes across the school</a:t>
            </a:r>
          </a:p>
          <a:p>
            <a:pPr marL="342900" indent="-342900">
              <a:lnSpc>
                <a:spcPct val="115000"/>
              </a:lnSpc>
              <a:spcAft>
                <a:spcPts val="1000"/>
              </a:spcAft>
              <a:buFont typeface="Arial" panose="020B0604020202020204" pitchFamily="34" charset="0"/>
              <a:buChar char="•"/>
            </a:pPr>
            <a:r>
              <a:rPr lang="en-NZ" sz="2400" dirty="0">
                <a:effectLst/>
                <a:latin typeface="Cambria" panose="02040503050406030204" pitchFamily="18" charset="0"/>
                <a:ea typeface="Calibri" panose="020F0502020204030204" pitchFamily="34" charset="0"/>
                <a:cs typeface="Calibri" panose="020F0502020204030204" pitchFamily="34" charset="0"/>
              </a:rPr>
              <a:t>Relationships forming with external</a:t>
            </a:r>
            <a:r>
              <a:rPr lang="en-NZ" sz="2400" dirty="0">
                <a:latin typeface="Cambria" panose="02040503050406030204" pitchFamily="18" charset="0"/>
                <a:ea typeface="Calibri" panose="020F0502020204030204" pitchFamily="34" charset="0"/>
                <a:cs typeface="Calibri" panose="020F0502020204030204" pitchFamily="34" charset="0"/>
              </a:rPr>
              <a:t> agencies and iwi</a:t>
            </a:r>
          </a:p>
          <a:p>
            <a:pPr marL="342900" indent="-342900">
              <a:lnSpc>
                <a:spcPct val="115000"/>
              </a:lnSpc>
              <a:spcAft>
                <a:spcPts val="1000"/>
              </a:spcAft>
              <a:buFont typeface="Arial" panose="020B0604020202020204" pitchFamily="34" charset="0"/>
              <a:buChar char="•"/>
            </a:pPr>
            <a:r>
              <a:rPr lang="en-NZ" sz="2400" dirty="0">
                <a:effectLst/>
                <a:latin typeface="Cambria" panose="02040503050406030204" pitchFamily="18" charset="0"/>
                <a:ea typeface="Calibri" panose="020F0502020204030204" pitchFamily="34" charset="0"/>
                <a:cs typeface="Calibri" panose="020F0502020204030204" pitchFamily="34" charset="0"/>
              </a:rPr>
              <a:t>Staff PD ongoing</a:t>
            </a:r>
          </a:p>
        </p:txBody>
      </p:sp>
    </p:spTree>
    <p:extLst>
      <p:ext uri="{BB962C8B-B14F-4D97-AF65-F5344CB8AC3E}">
        <p14:creationId xmlns:p14="http://schemas.microsoft.com/office/powerpoint/2010/main" val="1979856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8AE0-82D4-4C4E-89AE-D04F23F312F2}"/>
              </a:ext>
            </a:extLst>
          </p:cNvPr>
          <p:cNvSpPr>
            <a:spLocks noGrp="1"/>
          </p:cNvSpPr>
          <p:nvPr>
            <p:ph type="title"/>
          </p:nvPr>
        </p:nvSpPr>
        <p:spPr/>
        <p:txBody>
          <a:bodyPr/>
          <a:lstStyle/>
          <a:p>
            <a:r>
              <a:rPr lang="en-GB" b="1" dirty="0">
                <a:latin typeface="Cambria" panose="02040503050406030204" pitchFamily="18" charset="0"/>
                <a:ea typeface="Times" pitchFamily="2" charset="0"/>
                <a:cs typeface="Calibri" panose="020F0502020204030204" pitchFamily="34" charset="0"/>
              </a:rPr>
              <a:t>Strategic Goal 4</a:t>
            </a:r>
            <a:endParaRPr lang="en-US" dirty="0"/>
          </a:p>
        </p:txBody>
      </p:sp>
      <p:sp>
        <p:nvSpPr>
          <p:cNvPr id="3" name="Rectangle 2">
            <a:extLst>
              <a:ext uri="{FF2B5EF4-FFF2-40B4-BE49-F238E27FC236}">
                <a16:creationId xmlns:a16="http://schemas.microsoft.com/office/drawing/2014/main" id="{63C668B5-104C-CF43-901B-5EE0AB9149C5}"/>
              </a:ext>
            </a:extLst>
          </p:cNvPr>
          <p:cNvSpPr/>
          <p:nvPr/>
        </p:nvSpPr>
        <p:spPr>
          <a:xfrm>
            <a:off x="522980" y="1852041"/>
            <a:ext cx="8239279" cy="2031325"/>
          </a:xfrm>
          <a:prstGeom prst="rect">
            <a:avLst/>
          </a:prstGeom>
        </p:spPr>
        <p:txBody>
          <a:bodyPr wrap="square">
            <a:spAutoFit/>
          </a:bodyPr>
          <a:lstStyle/>
          <a:p>
            <a:pPr algn="ctr">
              <a:spcAft>
                <a:spcPts val="0"/>
              </a:spcAft>
            </a:pPr>
            <a:r>
              <a:rPr lang="en-GB" sz="2400" b="1" dirty="0">
                <a:latin typeface="Cambria" panose="02040503050406030204" pitchFamily="18" charset="0"/>
                <a:ea typeface="Times" pitchFamily="2" charset="0"/>
                <a:cs typeface="Calibri" panose="020F0502020204030204" pitchFamily="34" charset="0"/>
              </a:rPr>
              <a:t>Enhance opportunities for all age levels to serve the community</a:t>
            </a:r>
            <a:endParaRPr lang="en-NZ" sz="2400" dirty="0">
              <a:latin typeface="Cambria" panose="02040503050406030204" pitchFamily="18" charset="0"/>
              <a:ea typeface="Times" pitchFamily="2" charset="0"/>
              <a:cs typeface="Calibri" panose="020F0502020204030204" pitchFamily="34" charset="0"/>
            </a:endParaRPr>
          </a:p>
          <a:p>
            <a:pPr algn="ctr">
              <a:spcAft>
                <a:spcPts val="0"/>
              </a:spcAft>
            </a:pPr>
            <a:r>
              <a:rPr lang="en-GB" sz="2400" b="1" dirty="0">
                <a:latin typeface="Cambria" panose="02040503050406030204" pitchFamily="18" charset="0"/>
                <a:ea typeface="Times" pitchFamily="2" charset="0"/>
                <a:cs typeface="Calibri" panose="020F0502020204030204" pitchFamily="34" charset="0"/>
              </a:rPr>
              <a:t>(Biblical / Relational: Missionally Minded)</a:t>
            </a:r>
            <a:endParaRPr lang="en-NZ" sz="2400" dirty="0">
              <a:latin typeface="Cambria" panose="02040503050406030204" pitchFamily="18" charset="0"/>
              <a:ea typeface="Times" pitchFamily="2" charset="0"/>
              <a:cs typeface="Calibri" panose="020F0502020204030204" pitchFamily="34" charset="0"/>
            </a:endParaRPr>
          </a:p>
          <a:p>
            <a:pPr algn="ctr">
              <a:spcAft>
                <a:spcPts val="0"/>
              </a:spcAft>
            </a:pPr>
            <a:r>
              <a:rPr lang="en-GB" dirty="0">
                <a:latin typeface="Cambria" panose="02040503050406030204" pitchFamily="18" charset="0"/>
                <a:ea typeface="Times" pitchFamily="2" charset="0"/>
                <a:cs typeface="Calibri" panose="020F0502020204030204" pitchFamily="34" charset="0"/>
              </a:rPr>
              <a:t>To develop a heart of service in pupils of the school</a:t>
            </a:r>
          </a:p>
          <a:p>
            <a:pPr algn="ctr">
              <a:spcAft>
                <a:spcPts val="0"/>
              </a:spcAft>
            </a:pPr>
            <a:endParaRPr lang="en-GB" dirty="0">
              <a:effectLst/>
              <a:latin typeface="Cambria" panose="02040503050406030204" pitchFamily="18" charset="0"/>
              <a:ea typeface="Times" pitchFamily="2" charset="0"/>
              <a:cs typeface="Calibri" panose="020F0502020204030204" pitchFamily="34" charset="0"/>
            </a:endParaRPr>
          </a:p>
          <a:p>
            <a:pPr algn="ctr">
              <a:spcAft>
                <a:spcPts val="0"/>
              </a:spcAft>
            </a:pPr>
            <a:endParaRPr lang="en-GB" dirty="0">
              <a:effectLst/>
              <a:latin typeface="Cambria" panose="02040503050406030204" pitchFamily="18" charset="0"/>
              <a:ea typeface="Times" pitchFamily="2" charset="0"/>
              <a:cs typeface="Calibri" panose="020F0502020204030204" pitchFamily="34" charset="0"/>
            </a:endParaRPr>
          </a:p>
        </p:txBody>
      </p:sp>
      <p:sp>
        <p:nvSpPr>
          <p:cNvPr id="4" name="TextBox 3">
            <a:extLst>
              <a:ext uri="{FF2B5EF4-FFF2-40B4-BE49-F238E27FC236}">
                <a16:creationId xmlns:a16="http://schemas.microsoft.com/office/drawing/2014/main" id="{EB69889C-78C3-D3FD-9930-AEEA53A16799}"/>
              </a:ext>
            </a:extLst>
          </p:cNvPr>
          <p:cNvSpPr txBox="1"/>
          <p:nvPr/>
        </p:nvSpPr>
        <p:spPr>
          <a:xfrm>
            <a:off x="1809696" y="3955834"/>
            <a:ext cx="5665846" cy="369332"/>
          </a:xfrm>
          <a:prstGeom prst="rect">
            <a:avLst/>
          </a:prstGeom>
          <a:noFill/>
        </p:spPr>
        <p:txBody>
          <a:bodyPr wrap="none" rtlCol="0">
            <a:spAutoFit/>
          </a:bodyPr>
          <a:lstStyle/>
          <a:p>
            <a:r>
              <a:rPr lang="en-US" dirty="0">
                <a:latin typeface="Cambria" panose="02040503050406030204" pitchFamily="18" charset="0"/>
              </a:rPr>
              <a:t>This is a work in progress with specific focus from 2024 </a:t>
            </a:r>
          </a:p>
        </p:txBody>
      </p:sp>
    </p:spTree>
    <p:extLst>
      <p:ext uri="{BB962C8B-B14F-4D97-AF65-F5344CB8AC3E}">
        <p14:creationId xmlns:p14="http://schemas.microsoft.com/office/powerpoint/2010/main" val="855410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1D2C-E0D4-E045-8D02-6C26F6E13B34}"/>
              </a:ext>
            </a:extLst>
          </p:cNvPr>
          <p:cNvSpPr>
            <a:spLocks noGrp="1"/>
          </p:cNvSpPr>
          <p:nvPr>
            <p:ph type="title"/>
          </p:nvPr>
        </p:nvSpPr>
        <p:spPr/>
        <p:txBody>
          <a:bodyPr/>
          <a:lstStyle/>
          <a:p>
            <a:r>
              <a:rPr lang="en-US" dirty="0"/>
              <a:t>Academic Growth</a:t>
            </a:r>
          </a:p>
        </p:txBody>
      </p:sp>
      <p:sp>
        <p:nvSpPr>
          <p:cNvPr id="3" name="TextBox 2">
            <a:extLst>
              <a:ext uri="{FF2B5EF4-FFF2-40B4-BE49-F238E27FC236}">
                <a16:creationId xmlns:a16="http://schemas.microsoft.com/office/drawing/2014/main" id="{71875198-171C-EA4A-BEEC-EA53CE533746}"/>
              </a:ext>
            </a:extLst>
          </p:cNvPr>
          <p:cNvSpPr txBox="1"/>
          <p:nvPr/>
        </p:nvSpPr>
        <p:spPr>
          <a:xfrm>
            <a:off x="340242" y="1796902"/>
            <a:ext cx="8335925" cy="4339650"/>
          </a:xfrm>
          <a:prstGeom prst="rect">
            <a:avLst/>
          </a:prstGeom>
          <a:noFill/>
        </p:spPr>
        <p:txBody>
          <a:bodyPr wrap="square" rtlCol="0">
            <a:spAutoFit/>
          </a:bodyPr>
          <a:lstStyle/>
          <a:p>
            <a:r>
              <a:rPr lang="en-US" dirty="0">
                <a:latin typeface="Cambria" panose="02040503050406030204" pitchFamily="18" charset="0"/>
                <a:cs typeface="Calibri" panose="020F0502020204030204" pitchFamily="34" charset="0"/>
              </a:rPr>
              <a:t>Detailed review and analysis of goals and results are contained in individual reports for the following areas</a:t>
            </a:r>
          </a:p>
          <a:p>
            <a:pPr lvl="2"/>
            <a:endParaRPr lang="en-US" sz="2400" dirty="0">
              <a:latin typeface="Cambria" panose="02040503050406030204" pitchFamily="18" charset="0"/>
              <a:cs typeface="Calibri" panose="020F0502020204030204" pitchFamily="34" charset="0"/>
            </a:endParaRPr>
          </a:p>
          <a:p>
            <a:pPr lvl="2"/>
            <a:endParaRPr lang="en-US" sz="2400" dirty="0">
              <a:latin typeface="Cambria" panose="02040503050406030204" pitchFamily="18" charset="0"/>
              <a:cs typeface="Calibri" panose="020F0502020204030204" pitchFamily="34" charset="0"/>
            </a:endParaRPr>
          </a:p>
          <a:p>
            <a:pPr marL="285750" indent="-285750">
              <a:buFont typeface="Arial" panose="020B0604020202020204" pitchFamily="34" charset="0"/>
              <a:buChar char="•"/>
            </a:pPr>
            <a:endParaRPr lang="en-US" sz="2400" dirty="0">
              <a:latin typeface="Cambria" panose="02040503050406030204" pitchFamily="18" charset="0"/>
              <a:cs typeface="Calibri" panose="020F0502020204030204" pitchFamily="34" charset="0"/>
            </a:endParaRPr>
          </a:p>
          <a:p>
            <a:pPr marL="1200150" lvl="2" indent="-285750">
              <a:buFont typeface="Arial" panose="020B0604020202020204" pitchFamily="34" charset="0"/>
              <a:buChar char="•"/>
            </a:pPr>
            <a:endParaRPr lang="en-US" sz="2400" dirty="0">
              <a:latin typeface="Cambria" panose="02040503050406030204" pitchFamily="18" charset="0"/>
              <a:cs typeface="Calibri" panose="020F0502020204030204" pitchFamily="34" charset="0"/>
            </a:endParaRPr>
          </a:p>
          <a:p>
            <a:pPr marL="285750" indent="-285750">
              <a:buFont typeface="Arial" panose="020B0604020202020204" pitchFamily="34" charset="0"/>
              <a:buChar char="•"/>
            </a:pPr>
            <a:endParaRPr lang="en-US" sz="2400" dirty="0">
              <a:latin typeface="Cambria" panose="02040503050406030204" pitchFamily="18" charset="0"/>
              <a:cs typeface="Calibri" panose="020F0502020204030204" pitchFamily="34" charset="0"/>
            </a:endParaRPr>
          </a:p>
          <a:p>
            <a:pPr marL="1200150" lvl="2" indent="-285750">
              <a:buFont typeface="Arial" panose="020B0604020202020204" pitchFamily="34" charset="0"/>
              <a:buChar char="•"/>
            </a:pPr>
            <a:endParaRPr lang="en-US" sz="2400" dirty="0">
              <a:latin typeface="Cambria" panose="02040503050406030204" pitchFamily="18" charset="0"/>
              <a:cs typeface="Calibri" panose="020F0502020204030204" pitchFamily="34" charset="0"/>
            </a:endParaRPr>
          </a:p>
          <a:p>
            <a:endParaRPr lang="en-US" sz="2400" dirty="0">
              <a:latin typeface="Cambria" panose="02040503050406030204" pitchFamily="18" charset="0"/>
              <a:cs typeface="Calibri" panose="020F0502020204030204" pitchFamily="34" charset="0"/>
            </a:endParaRPr>
          </a:p>
          <a:p>
            <a:endParaRPr lang="en-US" dirty="0">
              <a:latin typeface="Cambria" panose="02040503050406030204" pitchFamily="18" charset="0"/>
              <a:cs typeface="Calibri" panose="020F0502020204030204" pitchFamily="34" charset="0"/>
            </a:endParaRPr>
          </a:p>
          <a:p>
            <a:r>
              <a:rPr lang="en-US" dirty="0">
                <a:latin typeface="Cambria" panose="02040503050406030204" pitchFamily="18" charset="0"/>
                <a:cs typeface="Calibri" panose="020F0502020204030204" pitchFamily="34" charset="0"/>
              </a:rPr>
              <a:t>Overall, we appear to be </a:t>
            </a:r>
            <a:r>
              <a:rPr lang="en-US" b="1" dirty="0">
                <a:latin typeface="Cambria" panose="02040503050406030204" pitchFamily="18" charset="0"/>
                <a:cs typeface="Calibri" panose="020F0502020204030204" pitchFamily="34" charset="0"/>
              </a:rPr>
              <a:t>oscillating around very strong results </a:t>
            </a:r>
            <a:r>
              <a:rPr lang="en-US" dirty="0">
                <a:latin typeface="Cambria" panose="02040503050406030204" pitchFamily="18" charset="0"/>
                <a:cs typeface="Calibri" panose="020F0502020204030204" pitchFamily="34" charset="0"/>
              </a:rPr>
              <a:t>across all areas – some years slightly up, some years slightly down – but maintaining high outcomes for most.</a:t>
            </a:r>
          </a:p>
        </p:txBody>
      </p:sp>
      <p:graphicFrame>
        <p:nvGraphicFramePr>
          <p:cNvPr id="5" name="Table 4">
            <a:extLst>
              <a:ext uri="{FF2B5EF4-FFF2-40B4-BE49-F238E27FC236}">
                <a16:creationId xmlns:a16="http://schemas.microsoft.com/office/drawing/2014/main" id="{C06D021B-FBE5-281D-234D-D9FDFC6FA9DE}"/>
              </a:ext>
            </a:extLst>
          </p:cNvPr>
          <p:cNvGraphicFramePr>
            <a:graphicFrameLocks noGrp="1"/>
          </p:cNvGraphicFramePr>
          <p:nvPr>
            <p:extLst>
              <p:ext uri="{D42A27DB-BD31-4B8C-83A1-F6EECF244321}">
                <p14:modId xmlns:p14="http://schemas.microsoft.com/office/powerpoint/2010/main" val="3957208704"/>
              </p:ext>
            </p:extLst>
          </p:nvPr>
        </p:nvGraphicFramePr>
        <p:xfrm>
          <a:off x="770075" y="2845443"/>
          <a:ext cx="7476258" cy="1895332"/>
        </p:xfrm>
        <a:graphic>
          <a:graphicData uri="http://schemas.openxmlformats.org/drawingml/2006/table">
            <a:tbl>
              <a:tblPr firstRow="1" bandRow="1">
                <a:tableStyleId>{5C22544A-7EE6-4342-B048-85BDC9FD1C3A}</a:tableStyleId>
              </a:tblPr>
              <a:tblGrid>
                <a:gridCol w="3324847">
                  <a:extLst>
                    <a:ext uri="{9D8B030D-6E8A-4147-A177-3AD203B41FA5}">
                      <a16:colId xmlns:a16="http://schemas.microsoft.com/office/drawing/2014/main" val="4065763544"/>
                    </a:ext>
                  </a:extLst>
                </a:gridCol>
                <a:gridCol w="4151411">
                  <a:extLst>
                    <a:ext uri="{9D8B030D-6E8A-4147-A177-3AD203B41FA5}">
                      <a16:colId xmlns:a16="http://schemas.microsoft.com/office/drawing/2014/main" val="3154526892"/>
                    </a:ext>
                  </a:extLst>
                </a:gridCol>
              </a:tblGrid>
              <a:tr h="473833">
                <a:tc>
                  <a:txBody>
                    <a:bodyPr/>
                    <a:lstStyle/>
                    <a:p>
                      <a:r>
                        <a:rPr lang="en-US" sz="1800" dirty="0">
                          <a:solidFill>
                            <a:schemeClr val="tx1"/>
                          </a:solidFill>
                        </a:rPr>
                        <a:t>Reading</a:t>
                      </a:r>
                      <a:endParaRPr lang="en-US" dirty="0">
                        <a:solidFill>
                          <a:schemeClr val="tx1"/>
                        </a:solidFill>
                      </a:endParaRPr>
                    </a:p>
                  </a:txBody>
                  <a:tcPr>
                    <a:solidFill>
                      <a:schemeClr val="accent2">
                        <a:lumMod val="10000"/>
                        <a:lumOff val="90000"/>
                      </a:schemeClr>
                    </a:solidFill>
                  </a:tcPr>
                </a:tc>
                <a:tc>
                  <a:txBody>
                    <a:bodyPr/>
                    <a:lstStyle/>
                    <a:p>
                      <a:r>
                        <a:rPr lang="en-US" dirty="0">
                          <a:solidFill>
                            <a:schemeClr val="tx1"/>
                          </a:solidFill>
                        </a:rPr>
                        <a:t>Fostering Strengths</a:t>
                      </a:r>
                    </a:p>
                  </a:txBody>
                  <a:tcPr>
                    <a:solidFill>
                      <a:schemeClr val="accent2">
                        <a:lumMod val="10000"/>
                        <a:lumOff val="90000"/>
                      </a:schemeClr>
                    </a:solidFill>
                  </a:tcPr>
                </a:tc>
                <a:extLst>
                  <a:ext uri="{0D108BD9-81ED-4DB2-BD59-A6C34878D82A}">
                    <a16:rowId xmlns:a16="http://schemas.microsoft.com/office/drawing/2014/main" val="749109092"/>
                  </a:ext>
                </a:extLst>
              </a:tr>
              <a:tr h="473833">
                <a:tc>
                  <a:txBody>
                    <a:bodyPr/>
                    <a:lstStyle/>
                    <a:p>
                      <a:r>
                        <a:rPr lang="en-US" sz="1800" dirty="0"/>
                        <a:t>Writing</a:t>
                      </a:r>
                      <a:endParaRPr lang="en-US" dirty="0"/>
                    </a:p>
                  </a:txBody>
                  <a:tcPr/>
                </a:tc>
                <a:tc>
                  <a:txBody>
                    <a:bodyPr/>
                    <a:lstStyle/>
                    <a:p>
                      <a:r>
                        <a:rPr lang="en-US" dirty="0"/>
                        <a:t>English Language Earners</a:t>
                      </a:r>
                    </a:p>
                  </a:txBody>
                  <a:tcPr/>
                </a:tc>
                <a:extLst>
                  <a:ext uri="{0D108BD9-81ED-4DB2-BD59-A6C34878D82A}">
                    <a16:rowId xmlns:a16="http://schemas.microsoft.com/office/drawing/2014/main" val="2450967632"/>
                  </a:ext>
                </a:extLst>
              </a:tr>
              <a:tr h="473833">
                <a:tc>
                  <a:txBody>
                    <a:bodyPr/>
                    <a:lstStyle/>
                    <a:p>
                      <a:r>
                        <a:rPr lang="en-US" sz="1800" dirty="0"/>
                        <a:t>Mathematics</a:t>
                      </a:r>
                      <a:endParaRPr lang="en-US" dirty="0"/>
                    </a:p>
                  </a:txBody>
                  <a:tcPr/>
                </a:tc>
                <a:tc>
                  <a:txBody>
                    <a:bodyPr/>
                    <a:lstStyle/>
                    <a:p>
                      <a:r>
                        <a:rPr lang="en-US" dirty="0"/>
                        <a:t>Learning Support &amp; fostering Strengths</a:t>
                      </a:r>
                    </a:p>
                  </a:txBody>
                  <a:tcPr/>
                </a:tc>
                <a:extLst>
                  <a:ext uri="{0D108BD9-81ED-4DB2-BD59-A6C34878D82A}">
                    <a16:rowId xmlns:a16="http://schemas.microsoft.com/office/drawing/2014/main" val="1084221654"/>
                  </a:ext>
                </a:extLst>
              </a:tr>
              <a:tr h="473833">
                <a:tc>
                  <a:txBody>
                    <a:bodyPr/>
                    <a:lstStyle/>
                    <a:p>
                      <a:r>
                        <a:rPr lang="en-US" dirty="0"/>
                        <a:t>Reading Recovery</a:t>
                      </a:r>
                    </a:p>
                  </a:txBody>
                  <a:tcPr/>
                </a:tc>
                <a:tc>
                  <a:txBody>
                    <a:bodyPr/>
                    <a:lstStyle/>
                    <a:p>
                      <a:r>
                        <a:rPr lang="en-US" dirty="0" err="1"/>
                        <a:t>Te</a:t>
                      </a:r>
                      <a:r>
                        <a:rPr lang="en-US" dirty="0"/>
                        <a:t> </a:t>
                      </a:r>
                      <a:r>
                        <a:rPr lang="en-US" dirty="0" err="1"/>
                        <a:t>Reo</a:t>
                      </a:r>
                      <a:endParaRPr lang="en-US" dirty="0"/>
                    </a:p>
                  </a:txBody>
                  <a:tcPr/>
                </a:tc>
                <a:extLst>
                  <a:ext uri="{0D108BD9-81ED-4DB2-BD59-A6C34878D82A}">
                    <a16:rowId xmlns:a16="http://schemas.microsoft.com/office/drawing/2014/main" val="4190736441"/>
                  </a:ext>
                </a:extLst>
              </a:tr>
            </a:tbl>
          </a:graphicData>
        </a:graphic>
      </p:graphicFrame>
    </p:spTree>
    <p:extLst>
      <p:ext uri="{BB962C8B-B14F-4D97-AF65-F5344CB8AC3E}">
        <p14:creationId xmlns:p14="http://schemas.microsoft.com/office/powerpoint/2010/main" val="119553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EB99-9140-4A4D-8FE7-A362C380AD23}"/>
              </a:ext>
            </a:extLst>
          </p:cNvPr>
          <p:cNvSpPr>
            <a:spLocks noGrp="1"/>
          </p:cNvSpPr>
          <p:nvPr>
            <p:ph type="title"/>
          </p:nvPr>
        </p:nvSpPr>
        <p:spPr/>
        <p:txBody>
          <a:bodyPr/>
          <a:lstStyle/>
          <a:p>
            <a:r>
              <a:rPr lang="en-US" dirty="0"/>
              <a:t>Year levels where expectation increases</a:t>
            </a:r>
          </a:p>
        </p:txBody>
      </p:sp>
      <p:pic>
        <p:nvPicPr>
          <p:cNvPr id="3" name="Picture 2">
            <a:extLst>
              <a:ext uri="{FF2B5EF4-FFF2-40B4-BE49-F238E27FC236}">
                <a16:creationId xmlns:a16="http://schemas.microsoft.com/office/drawing/2014/main" id="{7E0EFD05-A6DD-3F44-BE6E-783C675A0E8D}"/>
              </a:ext>
            </a:extLst>
          </p:cNvPr>
          <p:cNvPicPr>
            <a:picLocks noChangeAspect="1"/>
          </p:cNvPicPr>
          <p:nvPr/>
        </p:nvPicPr>
        <p:blipFill>
          <a:blip r:embed="rId3"/>
          <a:stretch>
            <a:fillRect/>
          </a:stretch>
        </p:blipFill>
        <p:spPr>
          <a:xfrm>
            <a:off x="1531088" y="1495561"/>
            <a:ext cx="6321483" cy="5216923"/>
          </a:xfrm>
          <a:prstGeom prst="rect">
            <a:avLst/>
          </a:prstGeom>
        </p:spPr>
      </p:pic>
      <p:cxnSp>
        <p:nvCxnSpPr>
          <p:cNvPr id="5" name="Elbow Connector 4">
            <a:extLst>
              <a:ext uri="{FF2B5EF4-FFF2-40B4-BE49-F238E27FC236}">
                <a16:creationId xmlns:a16="http://schemas.microsoft.com/office/drawing/2014/main" id="{56A418EB-7997-544C-822E-8C104DBF6EA3}"/>
              </a:ext>
            </a:extLst>
          </p:cNvPr>
          <p:cNvCxnSpPr>
            <a:cxnSpLocks/>
          </p:cNvCxnSpPr>
          <p:nvPr/>
        </p:nvCxnSpPr>
        <p:spPr>
          <a:xfrm flipV="1">
            <a:off x="2200940" y="5362439"/>
            <a:ext cx="606055" cy="37058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284F57C6-4467-F54D-B9A6-18A48830283C}"/>
              </a:ext>
            </a:extLst>
          </p:cNvPr>
          <p:cNvCxnSpPr>
            <a:cxnSpLocks/>
          </p:cNvCxnSpPr>
          <p:nvPr/>
        </p:nvCxnSpPr>
        <p:spPr>
          <a:xfrm flipV="1">
            <a:off x="3136605" y="4876887"/>
            <a:ext cx="609599" cy="40749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92B1BBF9-527F-2C49-A6DA-EC59C009C163}"/>
              </a:ext>
            </a:extLst>
          </p:cNvPr>
          <p:cNvCxnSpPr>
            <a:cxnSpLocks/>
          </p:cNvCxnSpPr>
          <p:nvPr/>
        </p:nvCxnSpPr>
        <p:spPr>
          <a:xfrm flipV="1">
            <a:off x="4082230" y="4469393"/>
            <a:ext cx="609599" cy="40749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6FD32AF1-A24E-984D-B539-B152DB571C3C}"/>
              </a:ext>
            </a:extLst>
          </p:cNvPr>
          <p:cNvCxnSpPr>
            <a:cxnSpLocks/>
          </p:cNvCxnSpPr>
          <p:nvPr/>
        </p:nvCxnSpPr>
        <p:spPr>
          <a:xfrm flipV="1">
            <a:off x="4890977" y="3976577"/>
            <a:ext cx="627321" cy="49281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CEFC-CD46-8847-B52E-42887D99F225}"/>
              </a:ext>
            </a:extLst>
          </p:cNvPr>
          <p:cNvSpPr>
            <a:spLocks noGrp="1"/>
          </p:cNvSpPr>
          <p:nvPr>
            <p:ph type="title"/>
          </p:nvPr>
        </p:nvSpPr>
        <p:spPr/>
        <p:txBody>
          <a:bodyPr/>
          <a:lstStyle/>
          <a:p>
            <a:r>
              <a:rPr lang="en-US" dirty="0"/>
              <a:t>The issue of fluctuations</a:t>
            </a:r>
          </a:p>
        </p:txBody>
      </p:sp>
      <p:pic>
        <p:nvPicPr>
          <p:cNvPr id="3" name="Picture 2">
            <a:extLst>
              <a:ext uri="{FF2B5EF4-FFF2-40B4-BE49-F238E27FC236}">
                <a16:creationId xmlns:a16="http://schemas.microsoft.com/office/drawing/2014/main" id="{09F40775-F3BA-354E-813A-D47A2367F3BB}"/>
              </a:ext>
            </a:extLst>
          </p:cNvPr>
          <p:cNvPicPr/>
          <p:nvPr/>
        </p:nvPicPr>
        <p:blipFill>
          <a:blip r:embed="rId2">
            <a:extLst>
              <a:ext uri="{28A0092B-C50C-407E-A947-70E740481C1C}">
                <a14:useLocalDpi xmlns:a14="http://schemas.microsoft.com/office/drawing/2010/main" val="0"/>
              </a:ext>
            </a:extLst>
          </a:blip>
          <a:stretch>
            <a:fillRect/>
          </a:stretch>
        </p:blipFill>
        <p:spPr>
          <a:xfrm>
            <a:off x="483244" y="1641674"/>
            <a:ext cx="8385858" cy="3911353"/>
          </a:xfrm>
          <a:prstGeom prst="rect">
            <a:avLst/>
          </a:prstGeom>
        </p:spPr>
      </p:pic>
      <p:sp>
        <p:nvSpPr>
          <p:cNvPr id="5" name="Doughnut 4">
            <a:extLst>
              <a:ext uri="{FF2B5EF4-FFF2-40B4-BE49-F238E27FC236}">
                <a16:creationId xmlns:a16="http://schemas.microsoft.com/office/drawing/2014/main" id="{2699AF21-AF72-9043-BCF2-239B96C5EB6B}"/>
              </a:ext>
            </a:extLst>
          </p:cNvPr>
          <p:cNvSpPr/>
          <p:nvPr/>
        </p:nvSpPr>
        <p:spPr>
          <a:xfrm>
            <a:off x="3831221" y="3058610"/>
            <a:ext cx="844952" cy="740779"/>
          </a:xfrm>
          <a:prstGeom prst="donut">
            <a:avLst>
              <a:gd name="adj" fmla="val 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ughnut 5">
            <a:extLst>
              <a:ext uri="{FF2B5EF4-FFF2-40B4-BE49-F238E27FC236}">
                <a16:creationId xmlns:a16="http://schemas.microsoft.com/office/drawing/2014/main" id="{110EEF59-EA22-7B4D-9242-DD7AFD1C9643}"/>
              </a:ext>
            </a:extLst>
          </p:cNvPr>
          <p:cNvSpPr/>
          <p:nvPr/>
        </p:nvSpPr>
        <p:spPr>
          <a:xfrm>
            <a:off x="4571999" y="2647414"/>
            <a:ext cx="844952" cy="740779"/>
          </a:xfrm>
          <a:prstGeom prst="donut">
            <a:avLst>
              <a:gd name="adj" fmla="val 0"/>
            </a:avLst>
          </a:prstGeom>
          <a:solidFill>
            <a:schemeClr val="accent1">
              <a:alpha val="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a:extLst>
              <a:ext uri="{FF2B5EF4-FFF2-40B4-BE49-F238E27FC236}">
                <a16:creationId xmlns:a16="http://schemas.microsoft.com/office/drawing/2014/main" id="{106C421A-1FA9-5447-BC7B-4F9DFCBE4C45}"/>
              </a:ext>
            </a:extLst>
          </p:cNvPr>
          <p:cNvCxnSpPr>
            <a:cxnSpLocks/>
          </p:cNvCxnSpPr>
          <p:nvPr/>
        </p:nvCxnSpPr>
        <p:spPr>
          <a:xfrm flipH="1">
            <a:off x="4354201" y="3244281"/>
            <a:ext cx="2650602" cy="24303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202EF3-CCB5-1A4B-A54F-2698EC5F534C}"/>
              </a:ext>
            </a:extLst>
          </p:cNvPr>
          <p:cNvCxnSpPr>
            <a:cxnSpLocks/>
          </p:cNvCxnSpPr>
          <p:nvPr/>
        </p:nvCxnSpPr>
        <p:spPr>
          <a:xfrm flipH="1">
            <a:off x="5094981" y="2917267"/>
            <a:ext cx="1909822" cy="15046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750600-5EFA-FE4C-B9C1-136CE412E4E7}"/>
              </a:ext>
            </a:extLst>
          </p:cNvPr>
          <p:cNvSpPr txBox="1"/>
          <p:nvPr/>
        </p:nvSpPr>
        <p:spPr>
          <a:xfrm>
            <a:off x="944494" y="5385552"/>
            <a:ext cx="7072131" cy="1200329"/>
          </a:xfrm>
          <a:prstGeom prst="rect">
            <a:avLst/>
          </a:prstGeom>
          <a:noFill/>
        </p:spPr>
        <p:txBody>
          <a:bodyPr wrap="square" rtlCol="0">
            <a:spAutoFit/>
          </a:bodyPr>
          <a:lstStyle/>
          <a:p>
            <a:r>
              <a:rPr lang="en-US" dirty="0">
                <a:latin typeface="Cambria" panose="02040503050406030204" pitchFamily="18" charset="0"/>
              </a:rPr>
              <a:t>We have noted a trend that has pupils AT in one year and BELOW in another.  The following lineal paths and reference to the slide before may explain this apparent fluctuation.  We note this issue again in 2022 and now 2023.</a:t>
            </a:r>
          </a:p>
        </p:txBody>
      </p:sp>
    </p:spTree>
    <p:extLst>
      <p:ext uri="{BB962C8B-B14F-4D97-AF65-F5344CB8AC3E}">
        <p14:creationId xmlns:p14="http://schemas.microsoft.com/office/powerpoint/2010/main" val="3419807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A675-C3A7-3340-B761-AEF88C71F834}"/>
              </a:ext>
            </a:extLst>
          </p:cNvPr>
          <p:cNvSpPr>
            <a:spLocks noGrp="1"/>
          </p:cNvSpPr>
          <p:nvPr>
            <p:ph type="title"/>
          </p:nvPr>
        </p:nvSpPr>
        <p:spPr/>
        <p:txBody>
          <a:bodyPr/>
          <a:lstStyle/>
          <a:p>
            <a:r>
              <a:rPr lang="en-NZ" b="1" dirty="0">
                <a:latin typeface="Calibri" panose="020F0502020204030204" pitchFamily="34" charset="0"/>
                <a:ea typeface="Calibri" panose="020F0502020204030204" pitchFamily="34" charset="0"/>
                <a:cs typeface="Calibri" panose="020F0502020204030204" pitchFamily="34" charset="0"/>
              </a:rPr>
              <a:t>Reading</a:t>
            </a:r>
            <a:r>
              <a:rPr lang="en-NZ" dirty="0">
                <a:latin typeface="Calibri" panose="020F0502020204030204" pitchFamily="34" charset="0"/>
                <a:ea typeface="Calibri" panose="020F0502020204030204" pitchFamily="34" charset="0"/>
                <a:cs typeface="Calibri" panose="020F0502020204030204" pitchFamily="34" charset="0"/>
              </a:rPr>
              <a:t>  	</a:t>
            </a:r>
            <a:endParaRPr lang="en-US" dirty="0"/>
          </a:p>
        </p:txBody>
      </p:sp>
      <p:sp>
        <p:nvSpPr>
          <p:cNvPr id="5" name="Rectangle 4">
            <a:extLst>
              <a:ext uri="{FF2B5EF4-FFF2-40B4-BE49-F238E27FC236}">
                <a16:creationId xmlns:a16="http://schemas.microsoft.com/office/drawing/2014/main" id="{C9C00B02-F7BC-4944-9FF8-DFDE438107C8}"/>
              </a:ext>
            </a:extLst>
          </p:cNvPr>
          <p:cNvSpPr/>
          <p:nvPr/>
        </p:nvSpPr>
        <p:spPr>
          <a:xfrm>
            <a:off x="424070" y="1789321"/>
            <a:ext cx="8338190" cy="1200329"/>
          </a:xfrm>
          <a:prstGeom prst="rect">
            <a:avLst/>
          </a:prstGeom>
        </p:spPr>
        <p:txBody>
          <a:bodyPr wrap="square">
            <a:spAutoFit/>
          </a:bodyPr>
          <a:lstStyle/>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lvl="0">
              <a:spcAft>
                <a:spcPts val="0"/>
              </a:spcAft>
            </a:pPr>
            <a:endParaRPr lang="en-NZ" dirty="0"/>
          </a:p>
        </p:txBody>
      </p:sp>
      <p:sp>
        <p:nvSpPr>
          <p:cNvPr id="7" name="TextBox 6">
            <a:extLst>
              <a:ext uri="{FF2B5EF4-FFF2-40B4-BE49-F238E27FC236}">
                <a16:creationId xmlns:a16="http://schemas.microsoft.com/office/drawing/2014/main" id="{A16D1F24-60B5-524B-B224-0E29171D3DDF}"/>
              </a:ext>
            </a:extLst>
          </p:cNvPr>
          <p:cNvSpPr txBox="1"/>
          <p:nvPr/>
        </p:nvSpPr>
        <p:spPr>
          <a:xfrm>
            <a:off x="402905" y="1789321"/>
            <a:ext cx="8380520" cy="5016758"/>
          </a:xfrm>
          <a:prstGeom prst="rect">
            <a:avLst/>
          </a:prstGeom>
          <a:noFill/>
        </p:spPr>
        <p:txBody>
          <a:bodyPr wrap="square" rtlCol="0">
            <a:spAutoFit/>
          </a:bodyPr>
          <a:lstStyle/>
          <a:p>
            <a:r>
              <a:rPr lang="en-GB" sz="1600" b="1" dirty="0">
                <a:latin typeface="Cambria" panose="02040503050406030204" pitchFamily="18" charset="0"/>
              </a:rPr>
              <a:t>Annual Goal</a:t>
            </a:r>
            <a:r>
              <a:rPr lang="en-GB" sz="1600" dirty="0">
                <a:latin typeface="Cambria" panose="02040503050406030204" pitchFamily="18" charset="0"/>
              </a:rPr>
              <a:t>:  </a:t>
            </a:r>
            <a:endParaRPr lang="en-NZ" sz="1600" dirty="0">
              <a:latin typeface="Cambria" panose="02040503050406030204" pitchFamily="18" charset="0"/>
            </a:endParaRP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Reading and its associated competencies</a:t>
            </a:r>
            <a:r>
              <a:rPr lang="en-NZ" sz="1600" dirty="0">
                <a:latin typeface="Cambria" panose="02040503050406030204" pitchFamily="18" charset="0"/>
              </a:rPr>
              <a:t> </a:t>
            </a:r>
          </a:p>
          <a:p>
            <a:endParaRPr lang="en-NZ" sz="1600" b="1" dirty="0">
              <a:latin typeface="Cambria" panose="02040503050406030204" pitchFamily="18" charset="0"/>
            </a:endParaRPr>
          </a:p>
          <a:p>
            <a:r>
              <a:rPr lang="en-GB" sz="2000" b="1" dirty="0">
                <a:latin typeface="Cambria" panose="02040503050406030204" pitchFamily="18" charset="0"/>
              </a:rPr>
              <a:t>Annual Target	</a:t>
            </a:r>
            <a:r>
              <a:rPr lang="en-GB" sz="2000" dirty="0">
                <a:latin typeface="Cambria" panose="02040503050406030204" pitchFamily="18" charset="0"/>
              </a:rPr>
              <a:t> to achieve the goal, our annual targets for 2023 are:</a:t>
            </a:r>
          </a:p>
          <a:p>
            <a:endParaRPr lang="en-GB" sz="2000" dirty="0">
              <a:latin typeface="Cambria" panose="02040503050406030204" pitchFamily="18" charset="0"/>
            </a:endParaRPr>
          </a:p>
          <a:p>
            <a:pPr marL="571500" indent="-342900">
              <a:buFont typeface="+mj-lt"/>
              <a:buAutoNum type="arabicPeriod"/>
            </a:pPr>
            <a:r>
              <a:rPr lang="en-GB" sz="2000" dirty="0">
                <a:effectLst/>
                <a:latin typeface="Cambria" panose="02040503050406030204" pitchFamily="18" charset="0"/>
                <a:ea typeface="Times New Roman" panose="02020603050405020304" pitchFamily="18" charset="0"/>
                <a:cs typeface="Calibri" panose="020F0502020204030204" pitchFamily="34" charset="0"/>
              </a:rPr>
              <a:t>Move the year 2 girls cohort to 85% of students working At or Above curriculum expectations for OTJ’s in Year 3 2023</a:t>
            </a:r>
          </a:p>
          <a:p>
            <a:pPr marL="571500" indent="-342900">
              <a:buFont typeface="+mj-lt"/>
              <a:buAutoNum type="arabicPeriod"/>
            </a:pPr>
            <a:endParaRPr lang="en-NZ" sz="2000" dirty="0">
              <a:effectLst/>
              <a:latin typeface="Cambria" panose="02040503050406030204" pitchFamily="18" charset="0"/>
              <a:ea typeface="Times New Roman" panose="02020603050405020304" pitchFamily="18" charset="0"/>
              <a:cs typeface="Times New Roman" panose="02020603050405020304" pitchFamily="18" charset="0"/>
            </a:endParaRPr>
          </a:p>
          <a:p>
            <a:pPr marL="571500" indent="-342900">
              <a:buFont typeface="+mj-lt"/>
              <a:buAutoNum type="arabicPeriod"/>
            </a:pPr>
            <a:r>
              <a:rPr lang="en-GB" sz="2000" dirty="0">
                <a:effectLst/>
                <a:latin typeface="Cambria" panose="02040503050406030204" pitchFamily="18" charset="0"/>
                <a:ea typeface="Times New Roman" panose="02020603050405020304" pitchFamily="18" charset="0"/>
                <a:cs typeface="Calibri" panose="020F0502020204030204" pitchFamily="34" charset="0"/>
              </a:rPr>
              <a:t>Lift the number of students who are Below in standardised STAR testing in Year 3 2022 to 85% or above in the 2023 measured by Reading Comprehension PAT in Year 4 2024</a:t>
            </a:r>
          </a:p>
          <a:p>
            <a:pPr marL="571500" indent="-342900">
              <a:buFont typeface="+mj-lt"/>
              <a:buAutoNum type="arabicPeriod"/>
            </a:pPr>
            <a:endParaRPr lang="en-NZ" sz="2000" dirty="0">
              <a:effectLst/>
              <a:latin typeface="Cambria" panose="02040503050406030204" pitchFamily="18" charset="0"/>
              <a:ea typeface="Times New Roman" panose="02020603050405020304" pitchFamily="18" charset="0"/>
              <a:cs typeface="Times New Roman" panose="02020603050405020304" pitchFamily="18" charset="0"/>
            </a:endParaRPr>
          </a:p>
          <a:p>
            <a:pPr marL="571500" indent="-342900">
              <a:buFont typeface="+mj-lt"/>
              <a:buAutoNum type="arabicPeriod"/>
            </a:pPr>
            <a:r>
              <a:rPr lang="en-GB" sz="2000" dirty="0">
                <a:effectLst/>
                <a:latin typeface="Cambria" panose="02040503050406030204" pitchFamily="18" charset="0"/>
                <a:ea typeface="Times New Roman" panose="02020603050405020304" pitchFamily="18" charset="0"/>
                <a:cs typeface="Calibri" panose="020F0502020204030204" pitchFamily="34" charset="0"/>
              </a:rPr>
              <a:t>Reduce the percentage of boys in year 5 2022 working  Below or Well Below expectation to 5% in Year 6, 2023.</a:t>
            </a:r>
            <a:endParaRPr lang="en-NZ" sz="20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NZ" sz="2000" dirty="0">
              <a:latin typeface="Cambria" panose="02040503050406030204" pitchFamily="18" charset="0"/>
            </a:endParaRPr>
          </a:p>
        </p:txBody>
      </p:sp>
    </p:spTree>
    <p:extLst>
      <p:ext uri="{BB962C8B-B14F-4D97-AF65-F5344CB8AC3E}">
        <p14:creationId xmlns:p14="http://schemas.microsoft.com/office/powerpoint/2010/main" val="1952110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6283-09D6-B945-A65C-37C2B1B359C6}"/>
              </a:ext>
            </a:extLst>
          </p:cNvPr>
          <p:cNvSpPr>
            <a:spLocks noGrp="1"/>
          </p:cNvSpPr>
          <p:nvPr>
            <p:ph type="title"/>
          </p:nvPr>
        </p:nvSpPr>
        <p:spPr/>
        <p:txBody>
          <a:bodyPr/>
          <a:lstStyle/>
          <a:p>
            <a:r>
              <a:rPr lang="en-US" dirty="0"/>
              <a:t>Overall achievement</a:t>
            </a:r>
            <a:br>
              <a:rPr lang="en-US" dirty="0"/>
            </a:br>
            <a:r>
              <a:rPr lang="en-US" dirty="0"/>
              <a:t>Reading 2023</a:t>
            </a:r>
          </a:p>
        </p:txBody>
      </p:sp>
      <p:sp>
        <p:nvSpPr>
          <p:cNvPr id="4" name="Rectangle 3">
            <a:extLst>
              <a:ext uri="{FF2B5EF4-FFF2-40B4-BE49-F238E27FC236}">
                <a16:creationId xmlns:a16="http://schemas.microsoft.com/office/drawing/2014/main" id="{05A18275-80B4-7643-B83C-4044BE373634}"/>
              </a:ext>
            </a:extLst>
          </p:cNvPr>
          <p:cNvSpPr/>
          <p:nvPr/>
        </p:nvSpPr>
        <p:spPr>
          <a:xfrm>
            <a:off x="522980" y="1806856"/>
            <a:ext cx="7984915" cy="4893647"/>
          </a:xfrm>
          <a:prstGeom prst="rect">
            <a:avLst/>
          </a:prstGeom>
        </p:spPr>
        <p:txBody>
          <a:bodyPr wrap="square">
            <a:spAutoFit/>
          </a:bodyPr>
          <a:lstStyle/>
          <a:p>
            <a:pPr algn="ctr"/>
            <a:r>
              <a:rPr lang="en-NZ" sz="2400" dirty="0">
                <a:latin typeface="Calibri" panose="020F0502020204030204" pitchFamily="34" charset="0"/>
                <a:ea typeface="Calibri" panose="020F0502020204030204" pitchFamily="34" charset="0"/>
                <a:cs typeface="Calibri" panose="020F0502020204030204" pitchFamily="34" charset="0"/>
              </a:rPr>
              <a:t>In 2023,  we maintain high achievement across years</a:t>
            </a:r>
          </a:p>
          <a:p>
            <a:r>
              <a:rPr lang="en-NZ" sz="2400" dirty="0">
                <a:latin typeface="Calibri" panose="020F0502020204030204" pitchFamily="34" charset="0"/>
                <a:ea typeface="Calibri" panose="020F0502020204030204" pitchFamily="34" charset="0"/>
                <a:cs typeface="Calibri" panose="020F0502020204030204" pitchFamily="34" charset="0"/>
              </a:rPr>
              <a:t>	</a:t>
            </a:r>
          </a:p>
          <a:p>
            <a:pPr algn="ctr"/>
            <a:r>
              <a:rPr lang="en-NZ" sz="2400" dirty="0">
                <a:latin typeface="Calibri" panose="020F0502020204030204" pitchFamily="34" charset="0"/>
                <a:ea typeface="Calibri" panose="020F0502020204030204" pitchFamily="34" charset="0"/>
                <a:cs typeface="Calibri" panose="020F0502020204030204" pitchFamily="34" charset="0"/>
              </a:rPr>
              <a:t>	Year 1-10 = 85% </a:t>
            </a:r>
            <a:r>
              <a:rPr lang="en-NZ" dirty="0">
                <a:latin typeface="Calibri" panose="020F0502020204030204" pitchFamily="34" charset="0"/>
                <a:ea typeface="Calibri" panose="020F0502020204030204" pitchFamily="34" charset="0"/>
                <a:cs typeface="Calibri" panose="020F0502020204030204" pitchFamily="34" charset="0"/>
              </a:rPr>
              <a:t>of all students were </a:t>
            </a:r>
            <a:r>
              <a:rPr lang="en-NZ" sz="2400" dirty="0">
                <a:latin typeface="Calibri" panose="020F0502020204030204" pitchFamily="34" charset="0"/>
                <a:ea typeface="Calibri" panose="020F0502020204030204" pitchFamily="34" charset="0"/>
                <a:cs typeface="Calibri" panose="020F0502020204030204" pitchFamily="34" charset="0"/>
              </a:rPr>
              <a:t>“At or Above” 	</a:t>
            </a:r>
            <a:r>
              <a:rPr lang="en-NZ" dirty="0">
                <a:latin typeface="Calibri" panose="020F0502020204030204" pitchFamily="34" charset="0"/>
                <a:ea typeface="Calibri" panose="020F0502020204030204" pitchFamily="34" charset="0"/>
                <a:cs typeface="Calibri" panose="020F0502020204030204" pitchFamily="34" charset="0"/>
              </a:rPr>
              <a:t>expectations for OTJ Reading</a:t>
            </a:r>
            <a:r>
              <a:rPr lang="en-NZ" sz="2400" dirty="0">
                <a:latin typeface="Calibri" panose="020F0502020204030204" pitchFamily="34" charset="0"/>
                <a:ea typeface="Calibri" panose="020F0502020204030204" pitchFamily="34" charset="0"/>
                <a:cs typeface="Calibri" panose="020F0502020204030204" pitchFamily="34" charset="0"/>
              </a:rPr>
              <a:t>.  </a:t>
            </a:r>
          </a:p>
          <a:p>
            <a:pPr algn="ctr"/>
            <a:r>
              <a:rPr lang="en-NZ" sz="1600" dirty="0">
                <a:latin typeface="Calibri" panose="020F0502020204030204" pitchFamily="34" charset="0"/>
                <a:ea typeface="Calibri" panose="020F0502020204030204" pitchFamily="34" charset="0"/>
                <a:cs typeface="Calibri" panose="020F0502020204030204" pitchFamily="34" charset="0"/>
              </a:rPr>
              <a:t>	Year 1 – 8 = 88%     Year 9 – 10 = 74%</a:t>
            </a:r>
          </a:p>
          <a:p>
            <a:pPr algn="ctr"/>
            <a:endParaRPr lang="en-NZ" sz="1600" dirty="0">
              <a:latin typeface="Calibri" panose="020F0502020204030204" pitchFamily="34" charset="0"/>
              <a:ea typeface="Calibri" panose="020F0502020204030204" pitchFamily="34" charset="0"/>
              <a:cs typeface="Calibri" panose="020F0502020204030204" pitchFamily="34" charset="0"/>
            </a:endParaRPr>
          </a:p>
          <a:p>
            <a:pPr algn="ctr"/>
            <a:r>
              <a:rPr lang="en-NZ" sz="1600" b="1" dirty="0">
                <a:latin typeface="Calibri" panose="020F0502020204030204" pitchFamily="34" charset="0"/>
                <a:ea typeface="Calibri" panose="020F0502020204030204" pitchFamily="34" charset="0"/>
                <a:cs typeface="Calibri" panose="020F0502020204030204" pitchFamily="34" charset="0"/>
              </a:rPr>
              <a:t>          2022</a:t>
            </a:r>
            <a:r>
              <a:rPr lang="en-NZ" sz="1600" dirty="0">
                <a:latin typeface="Calibri" panose="020F0502020204030204" pitchFamily="34" charset="0"/>
                <a:ea typeface="Calibri" panose="020F0502020204030204" pitchFamily="34" charset="0"/>
                <a:cs typeface="Calibri" panose="020F0502020204030204" pitchFamily="34" charset="0"/>
              </a:rPr>
              <a:t> - 89% of all students (Year 1-10) were “At or Above” expectations for OTJ </a:t>
            </a:r>
          </a:p>
          <a:p>
            <a:pPr algn="ctr"/>
            <a:r>
              <a:rPr lang="en-NZ" sz="1600" dirty="0">
                <a:latin typeface="Calibri" panose="020F0502020204030204" pitchFamily="34" charset="0"/>
                <a:ea typeface="Calibri" panose="020F0502020204030204" pitchFamily="34" charset="0"/>
                <a:cs typeface="Calibri" panose="020F0502020204030204" pitchFamily="34" charset="0"/>
              </a:rPr>
              <a:t>	Year 1 – 8 = 89%     Year 9 – 10 = 90%</a:t>
            </a:r>
          </a:p>
          <a:p>
            <a:r>
              <a:rPr lang="en-NZ" sz="1600" dirty="0">
                <a:latin typeface="Calibri" panose="020F0502020204030204" pitchFamily="34" charset="0"/>
                <a:ea typeface="Calibri" panose="020F0502020204030204" pitchFamily="34" charset="0"/>
                <a:cs typeface="Calibri" panose="020F0502020204030204" pitchFamily="34" charset="0"/>
              </a:rPr>
              <a:t>	</a:t>
            </a:r>
            <a:r>
              <a:rPr lang="en-NZ" sz="1600" b="1" dirty="0">
                <a:latin typeface="Calibri" panose="020F0502020204030204" pitchFamily="34" charset="0"/>
                <a:ea typeface="Calibri" panose="020F0502020204030204" pitchFamily="34" charset="0"/>
                <a:cs typeface="Calibri" panose="020F0502020204030204" pitchFamily="34" charset="0"/>
              </a:rPr>
              <a:t>2021</a:t>
            </a:r>
            <a:r>
              <a:rPr lang="en-NZ" sz="1600" dirty="0">
                <a:latin typeface="Calibri" panose="020F0502020204030204" pitchFamily="34" charset="0"/>
                <a:ea typeface="Calibri" panose="020F0502020204030204" pitchFamily="34" charset="0"/>
                <a:cs typeface="Calibri" panose="020F0502020204030204" pitchFamily="34" charset="0"/>
              </a:rPr>
              <a:t> - 87% of all students (Year 1-10) were “At or Above” expectations for OTJ </a:t>
            </a:r>
          </a:p>
          <a:p>
            <a:pPr algn="ctr"/>
            <a:r>
              <a:rPr lang="en-NZ" sz="1600" dirty="0">
                <a:latin typeface="Calibri" panose="020F0502020204030204" pitchFamily="34" charset="0"/>
                <a:ea typeface="Calibri" panose="020F0502020204030204" pitchFamily="34" charset="0"/>
                <a:cs typeface="Calibri" panose="020F0502020204030204" pitchFamily="34" charset="0"/>
              </a:rPr>
              <a:t>	Year 1 – 8 = 86%     Year 9 – 10 = 88%</a:t>
            </a:r>
          </a:p>
          <a:p>
            <a:r>
              <a:rPr lang="en-NZ" sz="1600" b="1" dirty="0">
                <a:latin typeface="Calibri" panose="020F0502020204030204" pitchFamily="34" charset="0"/>
                <a:ea typeface="Calibri" panose="020F0502020204030204" pitchFamily="34" charset="0"/>
                <a:cs typeface="Calibri" panose="020F0502020204030204" pitchFamily="34" charset="0"/>
              </a:rPr>
              <a:t>	2020</a:t>
            </a:r>
            <a:r>
              <a:rPr lang="en-NZ" sz="1600" dirty="0">
                <a:latin typeface="Calibri" panose="020F0502020204030204" pitchFamily="34" charset="0"/>
                <a:ea typeface="Calibri" panose="020F0502020204030204" pitchFamily="34" charset="0"/>
                <a:cs typeface="Calibri" panose="020F0502020204030204" pitchFamily="34" charset="0"/>
              </a:rPr>
              <a:t> - 86% of all students (Year 1-10) were “At or Above” expectations for OT</a:t>
            </a:r>
          </a:p>
          <a:p>
            <a:pPr algn="ctr"/>
            <a:r>
              <a:rPr lang="en-NZ" sz="1600" dirty="0">
                <a:latin typeface="Calibri" panose="020F0502020204030204" pitchFamily="34" charset="0"/>
                <a:ea typeface="Calibri" panose="020F0502020204030204" pitchFamily="34" charset="0"/>
                <a:cs typeface="Calibri" panose="020F0502020204030204" pitchFamily="34" charset="0"/>
              </a:rPr>
              <a:t> 	Year 1 – 8 = 86%     Year 9 – 10 = 88%</a:t>
            </a:r>
          </a:p>
          <a:p>
            <a:r>
              <a:rPr lang="en-NZ" sz="1600" dirty="0">
                <a:latin typeface="Calibri" panose="020F0502020204030204" pitchFamily="34" charset="0"/>
                <a:ea typeface="Calibri" panose="020F0502020204030204" pitchFamily="34" charset="0"/>
                <a:cs typeface="Calibri" panose="020F0502020204030204" pitchFamily="34" charset="0"/>
              </a:rPr>
              <a:t>	</a:t>
            </a:r>
            <a:r>
              <a:rPr lang="en-NZ" sz="1600" b="1" dirty="0">
                <a:latin typeface="Calibri" panose="020F0502020204030204" pitchFamily="34" charset="0"/>
                <a:ea typeface="Calibri" panose="020F0502020204030204" pitchFamily="34" charset="0"/>
                <a:cs typeface="Calibri" panose="020F0502020204030204" pitchFamily="34" charset="0"/>
              </a:rPr>
              <a:t>2019</a:t>
            </a:r>
            <a:r>
              <a:rPr lang="en-NZ" sz="1600" dirty="0">
                <a:latin typeface="Calibri" panose="020F0502020204030204" pitchFamily="34" charset="0"/>
                <a:ea typeface="Calibri" panose="020F0502020204030204" pitchFamily="34" charset="0"/>
                <a:cs typeface="Calibri" panose="020F0502020204030204" pitchFamily="34" charset="0"/>
              </a:rPr>
              <a:t> - 85% of all students (Year 1-10) were “At or Above” expectations for OTJ</a:t>
            </a:r>
          </a:p>
          <a:p>
            <a:pPr algn="ctr"/>
            <a:r>
              <a:rPr lang="en-NZ" sz="1600" dirty="0">
                <a:latin typeface="Calibri" panose="020F0502020204030204" pitchFamily="34" charset="0"/>
                <a:ea typeface="Calibri" panose="020F0502020204030204" pitchFamily="34" charset="0"/>
                <a:cs typeface="Calibri" panose="020F0502020204030204" pitchFamily="34" charset="0"/>
              </a:rPr>
              <a:t> 	Year 1 – 8 = 87%     Year 9 – 10 = 65%</a:t>
            </a:r>
          </a:p>
          <a:p>
            <a:r>
              <a:rPr lang="en-NZ" sz="1600" dirty="0">
                <a:latin typeface="Calibri" panose="020F0502020204030204" pitchFamily="34" charset="0"/>
                <a:ea typeface="Calibri" panose="020F0502020204030204" pitchFamily="34" charset="0"/>
                <a:cs typeface="Calibri" panose="020F0502020204030204" pitchFamily="34" charset="0"/>
              </a:rPr>
              <a:t>	</a:t>
            </a:r>
            <a:r>
              <a:rPr lang="en-NZ" sz="1600" b="1" dirty="0">
                <a:latin typeface="Calibri" panose="020F0502020204030204" pitchFamily="34" charset="0"/>
                <a:ea typeface="Calibri" panose="020F0502020204030204" pitchFamily="34" charset="0"/>
                <a:cs typeface="Calibri" panose="020F0502020204030204" pitchFamily="34" charset="0"/>
              </a:rPr>
              <a:t>2018</a:t>
            </a:r>
            <a:r>
              <a:rPr lang="en-NZ" sz="1600" dirty="0">
                <a:latin typeface="Calibri" panose="020F0502020204030204" pitchFamily="34" charset="0"/>
                <a:ea typeface="Calibri" panose="020F0502020204030204" pitchFamily="34" charset="0"/>
                <a:cs typeface="Calibri" panose="020F0502020204030204" pitchFamily="34" charset="0"/>
              </a:rPr>
              <a:t> - 70% of all students (year 1-10) were “At or Above” expectations for OTJ 	  </a:t>
            </a:r>
            <a:endParaRPr lang="en-NZ" sz="2400" dirty="0">
              <a:latin typeface="Calibri" panose="020F0502020204030204" pitchFamily="34" charset="0"/>
              <a:ea typeface="Calibri" panose="020F0502020204030204" pitchFamily="34" charset="0"/>
              <a:cs typeface="Calibri" panose="020F0502020204030204" pitchFamily="34" charset="0"/>
            </a:endParaRPr>
          </a:p>
          <a:p>
            <a:pPr algn="ctr"/>
            <a:r>
              <a:rPr lang="en-NZ" sz="1200" i="1" dirty="0">
                <a:solidFill>
                  <a:srgbClr val="000000"/>
                </a:solidFill>
                <a:latin typeface="Calibri" panose="020F0502020204030204" pitchFamily="34" charset="0"/>
                <a:ea typeface="Calibri" panose="020F0502020204030204" pitchFamily="34" charset="0"/>
                <a:cs typeface="Calibri" panose="020F0502020204030204" pitchFamily="34" charset="0"/>
              </a:rPr>
              <a:t>NB, Year 1 pupil data not included.  2018 decision to allow a year to adjust to school before making overall judgement.  This will have an impact on the overall results.  </a:t>
            </a:r>
            <a:endParaRPr lang="en-NZ"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95C4693F-28DD-D74A-95A2-50094C4DBBD0}"/>
              </a:ext>
            </a:extLst>
          </p:cNvPr>
          <p:cNvCxnSpPr>
            <a:cxnSpLocks/>
          </p:cNvCxnSpPr>
          <p:nvPr/>
        </p:nvCxnSpPr>
        <p:spPr>
          <a:xfrm>
            <a:off x="522980" y="2461810"/>
            <a:ext cx="7880297" cy="0"/>
          </a:xfrm>
          <a:prstGeom prst="straightConnector1">
            <a:avLst/>
          </a:prstGeom>
          <a:ln w="57150">
            <a:solidFill>
              <a:srgbClr val="92D050">
                <a:alpha val="42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06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92DA-03A3-104B-92B0-463212F98C71}"/>
              </a:ext>
            </a:extLst>
          </p:cNvPr>
          <p:cNvSpPr>
            <a:spLocks noGrp="1"/>
          </p:cNvSpPr>
          <p:nvPr>
            <p:ph type="title"/>
          </p:nvPr>
        </p:nvSpPr>
        <p:spPr/>
        <p:txBody>
          <a:bodyPr/>
          <a:lstStyle/>
          <a:p>
            <a:r>
              <a:rPr lang="en-US" dirty="0"/>
              <a:t>Overall school wide</a:t>
            </a:r>
            <a:br>
              <a:rPr lang="en-US" dirty="0"/>
            </a:br>
            <a:r>
              <a:rPr lang="en-US" dirty="0"/>
              <a:t>Reading 2023</a:t>
            </a:r>
          </a:p>
        </p:txBody>
      </p:sp>
      <p:graphicFrame>
        <p:nvGraphicFramePr>
          <p:cNvPr id="4" name="Table 3">
            <a:extLst>
              <a:ext uri="{FF2B5EF4-FFF2-40B4-BE49-F238E27FC236}">
                <a16:creationId xmlns:a16="http://schemas.microsoft.com/office/drawing/2014/main" id="{FA88BBEA-3881-F97B-6BB0-516DCAD08AE6}"/>
              </a:ext>
            </a:extLst>
          </p:cNvPr>
          <p:cNvGraphicFramePr>
            <a:graphicFrameLocks noGrp="1"/>
          </p:cNvGraphicFramePr>
          <p:nvPr>
            <p:extLst>
              <p:ext uri="{D42A27DB-BD31-4B8C-83A1-F6EECF244321}">
                <p14:modId xmlns:p14="http://schemas.microsoft.com/office/powerpoint/2010/main" val="1971350231"/>
              </p:ext>
            </p:extLst>
          </p:nvPr>
        </p:nvGraphicFramePr>
        <p:xfrm>
          <a:off x="246970" y="2010728"/>
          <a:ext cx="8812975" cy="4662712"/>
        </p:xfrm>
        <a:graphic>
          <a:graphicData uri="http://schemas.openxmlformats.org/drawingml/2006/table">
            <a:tbl>
              <a:tblPr>
                <a:tableStyleId>{5C22544A-7EE6-4342-B048-85BDC9FD1C3A}</a:tableStyleId>
              </a:tblPr>
              <a:tblGrid>
                <a:gridCol w="517422">
                  <a:extLst>
                    <a:ext uri="{9D8B030D-6E8A-4147-A177-3AD203B41FA5}">
                      <a16:colId xmlns:a16="http://schemas.microsoft.com/office/drawing/2014/main" val="231388071"/>
                    </a:ext>
                  </a:extLst>
                </a:gridCol>
                <a:gridCol w="337802">
                  <a:extLst>
                    <a:ext uri="{9D8B030D-6E8A-4147-A177-3AD203B41FA5}">
                      <a16:colId xmlns:a16="http://schemas.microsoft.com/office/drawing/2014/main" val="492340097"/>
                    </a:ext>
                  </a:extLst>
                </a:gridCol>
                <a:gridCol w="373726">
                  <a:extLst>
                    <a:ext uri="{9D8B030D-6E8A-4147-A177-3AD203B41FA5}">
                      <a16:colId xmlns:a16="http://schemas.microsoft.com/office/drawing/2014/main" val="755598698"/>
                    </a:ext>
                  </a:extLst>
                </a:gridCol>
                <a:gridCol w="373726">
                  <a:extLst>
                    <a:ext uri="{9D8B030D-6E8A-4147-A177-3AD203B41FA5}">
                      <a16:colId xmlns:a16="http://schemas.microsoft.com/office/drawing/2014/main" val="712583841"/>
                    </a:ext>
                  </a:extLst>
                </a:gridCol>
                <a:gridCol w="371987">
                  <a:extLst>
                    <a:ext uri="{9D8B030D-6E8A-4147-A177-3AD203B41FA5}">
                      <a16:colId xmlns:a16="http://schemas.microsoft.com/office/drawing/2014/main" val="3236516069"/>
                    </a:ext>
                  </a:extLst>
                </a:gridCol>
                <a:gridCol w="371987">
                  <a:extLst>
                    <a:ext uri="{9D8B030D-6E8A-4147-A177-3AD203B41FA5}">
                      <a16:colId xmlns:a16="http://schemas.microsoft.com/office/drawing/2014/main" val="3113373470"/>
                    </a:ext>
                  </a:extLst>
                </a:gridCol>
                <a:gridCol w="373726">
                  <a:extLst>
                    <a:ext uri="{9D8B030D-6E8A-4147-A177-3AD203B41FA5}">
                      <a16:colId xmlns:a16="http://schemas.microsoft.com/office/drawing/2014/main" val="1192115634"/>
                    </a:ext>
                  </a:extLst>
                </a:gridCol>
                <a:gridCol w="373726">
                  <a:extLst>
                    <a:ext uri="{9D8B030D-6E8A-4147-A177-3AD203B41FA5}">
                      <a16:colId xmlns:a16="http://schemas.microsoft.com/office/drawing/2014/main" val="3215360799"/>
                    </a:ext>
                  </a:extLst>
                </a:gridCol>
                <a:gridCol w="371987">
                  <a:extLst>
                    <a:ext uri="{9D8B030D-6E8A-4147-A177-3AD203B41FA5}">
                      <a16:colId xmlns:a16="http://schemas.microsoft.com/office/drawing/2014/main" val="1812333786"/>
                    </a:ext>
                  </a:extLst>
                </a:gridCol>
                <a:gridCol w="371987">
                  <a:extLst>
                    <a:ext uri="{9D8B030D-6E8A-4147-A177-3AD203B41FA5}">
                      <a16:colId xmlns:a16="http://schemas.microsoft.com/office/drawing/2014/main" val="4049057453"/>
                    </a:ext>
                  </a:extLst>
                </a:gridCol>
                <a:gridCol w="371987">
                  <a:extLst>
                    <a:ext uri="{9D8B030D-6E8A-4147-A177-3AD203B41FA5}">
                      <a16:colId xmlns:a16="http://schemas.microsoft.com/office/drawing/2014/main" val="3087027886"/>
                    </a:ext>
                  </a:extLst>
                </a:gridCol>
                <a:gridCol w="371987">
                  <a:extLst>
                    <a:ext uri="{9D8B030D-6E8A-4147-A177-3AD203B41FA5}">
                      <a16:colId xmlns:a16="http://schemas.microsoft.com/office/drawing/2014/main" val="17921667"/>
                    </a:ext>
                  </a:extLst>
                </a:gridCol>
                <a:gridCol w="371987">
                  <a:extLst>
                    <a:ext uri="{9D8B030D-6E8A-4147-A177-3AD203B41FA5}">
                      <a16:colId xmlns:a16="http://schemas.microsoft.com/office/drawing/2014/main" val="1595705919"/>
                    </a:ext>
                  </a:extLst>
                </a:gridCol>
                <a:gridCol w="373726">
                  <a:extLst>
                    <a:ext uri="{9D8B030D-6E8A-4147-A177-3AD203B41FA5}">
                      <a16:colId xmlns:a16="http://schemas.microsoft.com/office/drawing/2014/main" val="1109227781"/>
                    </a:ext>
                  </a:extLst>
                </a:gridCol>
                <a:gridCol w="373726">
                  <a:extLst>
                    <a:ext uri="{9D8B030D-6E8A-4147-A177-3AD203B41FA5}">
                      <a16:colId xmlns:a16="http://schemas.microsoft.com/office/drawing/2014/main" val="3997163045"/>
                    </a:ext>
                  </a:extLst>
                </a:gridCol>
                <a:gridCol w="373146">
                  <a:extLst>
                    <a:ext uri="{9D8B030D-6E8A-4147-A177-3AD203B41FA5}">
                      <a16:colId xmlns:a16="http://schemas.microsoft.com/office/drawing/2014/main" val="4106688037"/>
                    </a:ext>
                  </a:extLst>
                </a:gridCol>
                <a:gridCol w="373146">
                  <a:extLst>
                    <a:ext uri="{9D8B030D-6E8A-4147-A177-3AD203B41FA5}">
                      <a16:colId xmlns:a16="http://schemas.microsoft.com/office/drawing/2014/main" val="3254216242"/>
                    </a:ext>
                  </a:extLst>
                </a:gridCol>
                <a:gridCol w="377202">
                  <a:extLst>
                    <a:ext uri="{9D8B030D-6E8A-4147-A177-3AD203B41FA5}">
                      <a16:colId xmlns:a16="http://schemas.microsoft.com/office/drawing/2014/main" val="3249030647"/>
                    </a:ext>
                  </a:extLst>
                </a:gridCol>
                <a:gridCol w="377202">
                  <a:extLst>
                    <a:ext uri="{9D8B030D-6E8A-4147-A177-3AD203B41FA5}">
                      <a16:colId xmlns:a16="http://schemas.microsoft.com/office/drawing/2014/main" val="2059313538"/>
                    </a:ext>
                  </a:extLst>
                </a:gridCol>
                <a:gridCol w="473966">
                  <a:extLst>
                    <a:ext uri="{9D8B030D-6E8A-4147-A177-3AD203B41FA5}">
                      <a16:colId xmlns:a16="http://schemas.microsoft.com/office/drawing/2014/main" val="63121448"/>
                    </a:ext>
                  </a:extLst>
                </a:gridCol>
                <a:gridCol w="568412">
                  <a:extLst>
                    <a:ext uri="{9D8B030D-6E8A-4147-A177-3AD203B41FA5}">
                      <a16:colId xmlns:a16="http://schemas.microsoft.com/office/drawing/2014/main" val="3622016654"/>
                    </a:ext>
                  </a:extLst>
                </a:gridCol>
                <a:gridCol w="568412">
                  <a:extLst>
                    <a:ext uri="{9D8B030D-6E8A-4147-A177-3AD203B41FA5}">
                      <a16:colId xmlns:a16="http://schemas.microsoft.com/office/drawing/2014/main" val="2319805003"/>
                    </a:ext>
                  </a:extLst>
                </a:gridCol>
              </a:tblGrid>
              <a:tr h="550497">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800">
                          <a:effectLst/>
                        </a:rPr>
                        <a:t>Yr 1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1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Yr2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2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3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3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dirty="0" err="1">
                          <a:effectLst/>
                        </a:rPr>
                        <a:t>Yr</a:t>
                      </a:r>
                      <a:r>
                        <a:rPr lang="en-GB" sz="800" dirty="0">
                          <a:effectLst/>
                        </a:rPr>
                        <a:t> 4 2022</a:t>
                      </a:r>
                      <a:endParaRPr lang="en-NZ"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4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5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5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6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6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7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7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8 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8 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9</a:t>
                      </a:r>
                      <a:br>
                        <a:rPr lang="en-GB" sz="800">
                          <a:effectLst/>
                        </a:rPr>
                      </a:br>
                      <a:r>
                        <a:rPr lang="en-GB" sz="800">
                          <a:effectLst/>
                        </a:rPr>
                        <a:t>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 9</a:t>
                      </a:r>
                      <a:br>
                        <a:rPr lang="en-GB" sz="800">
                          <a:effectLst/>
                        </a:rPr>
                      </a:br>
                      <a:r>
                        <a:rPr lang="en-GB" sz="800">
                          <a:effectLst/>
                        </a:rPr>
                        <a:t>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800">
                          <a:effectLst/>
                        </a:rPr>
                        <a:t>Yr10</a:t>
                      </a:r>
                      <a:br>
                        <a:rPr lang="en-GB" sz="800">
                          <a:effectLst/>
                        </a:rPr>
                      </a:br>
                      <a:r>
                        <a:rPr lang="en-GB" sz="800">
                          <a:effectLst/>
                        </a:rPr>
                        <a:t>2022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marL="71755" marR="71755" algn="ctr">
                        <a:spcAft>
                          <a:spcPts val="0"/>
                        </a:spcAft>
                      </a:pPr>
                      <a:r>
                        <a:rPr lang="en-GB" sz="800">
                          <a:effectLst/>
                        </a:rPr>
                        <a:t>Yr10 </a:t>
                      </a:r>
                      <a:br>
                        <a:rPr lang="en-GB" sz="800">
                          <a:effectLst/>
                        </a:rPr>
                      </a:br>
                      <a:r>
                        <a:rPr lang="en-GB" sz="800">
                          <a:effectLst/>
                        </a:rPr>
                        <a:t>2023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marL="71755" marR="71755" algn="ctr">
                        <a:spcAft>
                          <a:spcPts val="0"/>
                        </a:spcAft>
                      </a:pPr>
                      <a:r>
                        <a:rPr lang="en-GB" sz="800">
                          <a:effectLst/>
                        </a:rPr>
                        <a:t>2023</a:t>
                      </a:r>
                      <a:endParaRPr lang="en-NZ" sz="900">
                        <a:effectLst/>
                      </a:endParaRPr>
                    </a:p>
                    <a:p>
                      <a:pPr marL="71755" marR="71755" algn="ctr">
                        <a:spcAft>
                          <a:spcPts val="0"/>
                        </a:spcAft>
                      </a:pPr>
                      <a:r>
                        <a:rPr lang="en-GB" sz="800">
                          <a:effectLst/>
                        </a:rPr>
                        <a:t>Overall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3878605174"/>
                  </a:ext>
                </a:extLst>
              </a:tr>
              <a:tr h="445373">
                <a:tc rowSpan="2">
                  <a:txBody>
                    <a:bodyPr/>
                    <a:lstStyle/>
                    <a:p>
                      <a:pPr marR="71755" algn="ctr"/>
                      <a:r>
                        <a:rPr lang="en-GB" sz="900">
                          <a:effectLst/>
                        </a:rPr>
                        <a:t>Well Below</a:t>
                      </a:r>
                      <a:endParaRPr lang="en-NZ" sz="900">
                        <a:effectLst/>
                      </a:endParaRPr>
                    </a:p>
                    <a:p>
                      <a:pPr marL="71755" marR="71755" algn="ctr">
                        <a:spcAft>
                          <a:spcPts val="0"/>
                        </a:spcAft>
                      </a:pPr>
                      <a:r>
                        <a:rPr lang="en-GB" sz="900">
                          <a:effectLst/>
                        </a:rPr>
                        <a:t>#</a:t>
                      </a:r>
                      <a:endParaRPr lang="en-NZ" sz="900">
                        <a:effectLst/>
                      </a:endParaRPr>
                    </a:p>
                    <a:p>
                      <a:pPr marL="71755" marR="71755" algn="ctr">
                        <a:spcAft>
                          <a:spcPts val="0"/>
                        </a:spcAft>
                      </a:pPr>
                      <a:r>
                        <a:rPr lang="en-GB" sz="900">
                          <a:effectLst/>
                        </a:rPr>
                        <a:t>%</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dirty="0">
                          <a:effectLst/>
                        </a:rPr>
                        <a:t>0</a:t>
                      </a:r>
                      <a:endParaRPr lang="en-NZ"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3714431267"/>
                  </a:ext>
                </a:extLst>
              </a:tr>
              <a:tr h="586679">
                <a:tc vMerge="1">
                  <a:txBody>
                    <a:bodyPr/>
                    <a:lstStyle/>
                    <a:p>
                      <a:endParaRPr lang="en-US"/>
                    </a:p>
                  </a:txBody>
                  <a:tcP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1282707137"/>
                  </a:ext>
                </a:extLst>
              </a:tr>
              <a:tr h="323397">
                <a:tc rowSpan="2">
                  <a:txBody>
                    <a:bodyPr/>
                    <a:lstStyle/>
                    <a:p>
                      <a:pPr marR="71755" algn="ctr"/>
                      <a:r>
                        <a:rPr lang="en-GB" sz="900">
                          <a:effectLst/>
                        </a:rPr>
                        <a:t>Below</a:t>
                      </a:r>
                      <a:endParaRPr lang="en-NZ" sz="900">
                        <a:effectLst/>
                      </a:endParaRPr>
                    </a:p>
                    <a:p>
                      <a:pPr marL="71755" marR="71755" algn="ctr">
                        <a:spcAft>
                          <a:spcPts val="0"/>
                        </a:spcAft>
                      </a:pPr>
                      <a:r>
                        <a:rPr lang="en-GB" sz="900">
                          <a:effectLst/>
                        </a:rPr>
                        <a:t>#</a:t>
                      </a:r>
                      <a:endParaRPr lang="en-NZ" sz="900">
                        <a:effectLst/>
                      </a:endParaRPr>
                    </a:p>
                    <a:p>
                      <a:pPr marL="71755" marR="71755" algn="ctr">
                        <a:spcAft>
                          <a:spcPts val="0"/>
                        </a:spcAft>
                      </a:pPr>
                      <a:r>
                        <a:rPr lang="en-GB" sz="900">
                          <a:effectLst/>
                        </a:rPr>
                        <a:t>%</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2848360216"/>
                  </a:ext>
                </a:extLst>
              </a:tr>
              <a:tr h="502244">
                <a:tc vMerge="1">
                  <a:txBody>
                    <a:bodyPr/>
                    <a:lstStyle/>
                    <a:p>
                      <a:endParaRPr lang="en-US"/>
                    </a:p>
                  </a:txBody>
                  <a:tcP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950807443"/>
                  </a:ext>
                </a:extLst>
              </a:tr>
              <a:tr h="323397">
                <a:tc rowSpan="2">
                  <a:txBody>
                    <a:bodyPr/>
                    <a:lstStyle/>
                    <a:p>
                      <a:pPr marR="71755" algn="ctr"/>
                      <a:r>
                        <a:rPr lang="en-GB" sz="900">
                          <a:effectLst/>
                        </a:rPr>
                        <a:t>At</a:t>
                      </a:r>
                      <a:endParaRPr lang="en-NZ" sz="900">
                        <a:effectLst/>
                      </a:endParaRPr>
                    </a:p>
                    <a:p>
                      <a:pPr marL="71755" marR="71755" algn="ctr">
                        <a:spcAft>
                          <a:spcPts val="0"/>
                        </a:spcAft>
                      </a:pPr>
                      <a:r>
                        <a:rPr lang="en-GB" sz="900">
                          <a:effectLst/>
                        </a:rPr>
                        <a:t>#</a:t>
                      </a:r>
                      <a:endParaRPr lang="en-NZ" sz="900">
                        <a:effectLst/>
                      </a:endParaRPr>
                    </a:p>
                    <a:p>
                      <a:pPr marL="71755" marR="71755" algn="ctr">
                        <a:spcAft>
                          <a:spcPts val="0"/>
                        </a:spcAft>
                      </a:pPr>
                      <a:r>
                        <a:rPr lang="en-GB" sz="900">
                          <a:effectLst/>
                        </a:rPr>
                        <a:t>%</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570637058"/>
                  </a:ext>
                </a:extLst>
              </a:tr>
              <a:tr h="323397">
                <a:tc vMerge="1">
                  <a:txBody>
                    <a:bodyPr/>
                    <a:lstStyle/>
                    <a:p>
                      <a:endParaRPr lang="en-US"/>
                    </a:p>
                  </a:txBody>
                  <a:tcP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60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60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3630416195"/>
                  </a:ext>
                </a:extLst>
              </a:tr>
              <a:tr h="323397">
                <a:tc rowSpan="2">
                  <a:txBody>
                    <a:bodyPr/>
                    <a:lstStyle/>
                    <a:p>
                      <a:pPr marR="71755" algn="ctr"/>
                      <a:r>
                        <a:rPr lang="en-GB" sz="900">
                          <a:effectLst/>
                        </a:rPr>
                        <a:t>Above</a:t>
                      </a:r>
                      <a:endParaRPr lang="en-NZ" sz="900">
                        <a:effectLst/>
                      </a:endParaRPr>
                    </a:p>
                    <a:p>
                      <a:pPr marL="71755" marR="71755" algn="ctr">
                        <a:spcAft>
                          <a:spcPts val="0"/>
                        </a:spcAft>
                      </a:pPr>
                      <a:r>
                        <a:rPr lang="en-GB" sz="900">
                          <a:effectLst/>
                        </a:rPr>
                        <a:t>#</a:t>
                      </a:r>
                      <a:endParaRPr lang="en-NZ" sz="900">
                        <a:effectLst/>
                      </a:endParaRPr>
                    </a:p>
                    <a:p>
                      <a:pPr marL="71755" marR="71755" algn="ctr">
                        <a:spcAft>
                          <a:spcPts val="0"/>
                        </a:spcAft>
                      </a:pPr>
                      <a:r>
                        <a:rPr lang="en-GB" sz="900">
                          <a:effectLst/>
                        </a:rPr>
                        <a:t>%</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131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1992640864"/>
                  </a:ext>
                </a:extLst>
              </a:tr>
              <a:tr h="502244">
                <a:tc vMerge="1">
                  <a:txBody>
                    <a:bodyPr/>
                    <a:lstStyle/>
                    <a:p>
                      <a:endParaRPr lang="en-US"/>
                    </a:p>
                  </a:txBody>
                  <a:tcP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38</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36</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51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70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3923537017"/>
                  </a:ext>
                </a:extLst>
              </a:tr>
              <a:tr h="323397">
                <a:tc rowSpan="2">
                  <a:txBody>
                    <a:bodyPr/>
                    <a:lstStyle/>
                    <a:p>
                      <a:pPr algn="ctr"/>
                      <a:r>
                        <a:rPr lang="en-GB" sz="900">
                          <a:effectLst/>
                        </a:rPr>
                        <a:t>Total</a:t>
                      </a:r>
                      <a:endParaRPr lang="en-NZ" sz="900">
                        <a:effectLst/>
                      </a:endParaRPr>
                    </a:p>
                    <a:p>
                      <a:pPr marL="71755" marR="71755" algn="ctr">
                        <a:spcAft>
                          <a:spcPts val="0"/>
                        </a:spcAft>
                      </a:pPr>
                      <a:r>
                        <a:rPr lang="en-GB" sz="900">
                          <a:effectLst/>
                        </a:rPr>
                        <a:t>#</a:t>
                      </a:r>
                      <a:endParaRPr lang="en-NZ" sz="900">
                        <a:effectLst/>
                      </a:endParaRPr>
                    </a:p>
                    <a:p>
                      <a:pPr marL="71755" marR="71755" algn="ctr">
                        <a:spcAft>
                          <a:spcPts val="0"/>
                        </a:spcAft>
                      </a:pPr>
                      <a:r>
                        <a:rPr lang="en-GB" sz="900">
                          <a:effectLst/>
                        </a:rPr>
                        <a:t>%</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n/a</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44</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39</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42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32</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37</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31</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20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35</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333</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3104918492"/>
                  </a:ext>
                </a:extLst>
              </a:tr>
              <a:tr h="458690">
                <a:tc vMerge="1">
                  <a:txBody>
                    <a:bodyPr/>
                    <a:lstStyle/>
                    <a:p>
                      <a:endParaRPr lang="en-US"/>
                    </a:p>
                  </a:txBody>
                  <a:tcP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GB" sz="900">
                          <a:effectLst/>
                        </a:rPr>
                        <a:t> </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a:effectLst/>
                        </a:rPr>
                        <a:t>100</a:t>
                      </a:r>
                      <a:endParaRPr lang="en-NZ"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tc>
                  <a:txBody>
                    <a:bodyPr/>
                    <a:lstStyle/>
                    <a:p>
                      <a:pPr algn="ctr"/>
                      <a:r>
                        <a:rPr lang="en-NZ" sz="1000" dirty="0">
                          <a:effectLst/>
                        </a:rPr>
                        <a:t>100</a:t>
                      </a:r>
                      <a:endParaRPr lang="en-NZ"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590" marR="57590" marT="0" marB="0" anchor="ctr"/>
                </a:tc>
                <a:extLst>
                  <a:ext uri="{0D108BD9-81ED-4DB2-BD59-A6C34878D82A}">
                    <a16:rowId xmlns:a16="http://schemas.microsoft.com/office/drawing/2014/main" val="1535987518"/>
                  </a:ext>
                </a:extLst>
              </a:tr>
            </a:tbl>
          </a:graphicData>
        </a:graphic>
      </p:graphicFrame>
      <p:cxnSp>
        <p:nvCxnSpPr>
          <p:cNvPr id="31" name="Straight Arrow Connector 30">
            <a:extLst>
              <a:ext uri="{FF2B5EF4-FFF2-40B4-BE49-F238E27FC236}">
                <a16:creationId xmlns:a16="http://schemas.microsoft.com/office/drawing/2014/main" id="{6BD3F55A-B333-084A-8AC3-E73E077CB901}"/>
              </a:ext>
            </a:extLst>
          </p:cNvPr>
          <p:cNvCxnSpPr>
            <a:cxnSpLocks/>
          </p:cNvCxnSpPr>
          <p:nvPr/>
        </p:nvCxnSpPr>
        <p:spPr>
          <a:xfrm>
            <a:off x="6155417" y="4276941"/>
            <a:ext cx="103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6E721A6-C5BB-F04D-88FF-489AFC5BAED1}"/>
              </a:ext>
            </a:extLst>
          </p:cNvPr>
          <p:cNvCxnSpPr>
            <a:cxnSpLocks/>
          </p:cNvCxnSpPr>
          <p:nvPr/>
        </p:nvCxnSpPr>
        <p:spPr>
          <a:xfrm>
            <a:off x="2476248" y="4067628"/>
            <a:ext cx="966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9931CDD-E3DD-2048-88FE-6CF73A42EFB6}"/>
              </a:ext>
            </a:extLst>
          </p:cNvPr>
          <p:cNvCxnSpPr>
            <a:cxnSpLocks/>
          </p:cNvCxnSpPr>
          <p:nvPr/>
        </p:nvCxnSpPr>
        <p:spPr>
          <a:xfrm>
            <a:off x="5444968" y="4990636"/>
            <a:ext cx="966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61C4AF3-64E5-E10A-20C2-5AF945B05CB5}"/>
              </a:ext>
            </a:extLst>
          </p:cNvPr>
          <p:cNvCxnSpPr>
            <a:cxnSpLocks/>
          </p:cNvCxnSpPr>
          <p:nvPr/>
        </p:nvCxnSpPr>
        <p:spPr>
          <a:xfrm>
            <a:off x="6219024" y="4821988"/>
            <a:ext cx="966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935EEFA-11D7-D142-87D4-331E1F67284B}"/>
              </a:ext>
            </a:extLst>
          </p:cNvPr>
          <p:cNvCxnSpPr>
            <a:cxnSpLocks/>
          </p:cNvCxnSpPr>
          <p:nvPr/>
        </p:nvCxnSpPr>
        <p:spPr>
          <a:xfrm>
            <a:off x="1553992" y="5729689"/>
            <a:ext cx="1246604" cy="8311"/>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067FFC3-F7F9-5447-82F8-3B0B67A61ECE}"/>
              </a:ext>
            </a:extLst>
          </p:cNvPr>
          <p:cNvCxnSpPr>
            <a:cxnSpLocks/>
          </p:cNvCxnSpPr>
          <p:nvPr/>
        </p:nvCxnSpPr>
        <p:spPr>
          <a:xfrm>
            <a:off x="5252283" y="5752689"/>
            <a:ext cx="966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0A76BE3-F991-507F-40C2-BEA9594576C5}"/>
              </a:ext>
            </a:extLst>
          </p:cNvPr>
          <p:cNvSpPr txBox="1"/>
          <p:nvPr/>
        </p:nvSpPr>
        <p:spPr>
          <a:xfrm>
            <a:off x="246970" y="1525818"/>
            <a:ext cx="6972999" cy="369332"/>
          </a:xfrm>
          <a:prstGeom prst="rect">
            <a:avLst/>
          </a:prstGeom>
          <a:noFill/>
        </p:spPr>
        <p:txBody>
          <a:bodyPr wrap="none" rtlCol="0">
            <a:spAutoFit/>
          </a:bodyPr>
          <a:lstStyle/>
          <a:p>
            <a:r>
              <a:rPr lang="en-US" dirty="0">
                <a:latin typeface="Cambria" panose="02040503050406030204" pitchFamily="18" charset="0"/>
              </a:rPr>
              <a:t>Arrows indicate movement of 10% or more from one year to the next </a:t>
            </a:r>
          </a:p>
        </p:txBody>
      </p:sp>
    </p:spTree>
    <p:extLst>
      <p:ext uri="{BB962C8B-B14F-4D97-AF65-F5344CB8AC3E}">
        <p14:creationId xmlns:p14="http://schemas.microsoft.com/office/powerpoint/2010/main" val="345436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NZ" dirty="0"/>
            </a:br>
            <a:r>
              <a:rPr lang="en-NZ" dirty="0"/>
              <a:t>2023 Analysis of Variance</a:t>
            </a:r>
            <a:br>
              <a:rPr lang="en-NZ" dirty="0"/>
            </a:br>
            <a:endParaRPr lang="en-US" dirty="0"/>
          </a:p>
        </p:txBody>
      </p:sp>
      <p:sp>
        <p:nvSpPr>
          <p:cNvPr id="2" name="TextBox 1">
            <a:extLst>
              <a:ext uri="{FF2B5EF4-FFF2-40B4-BE49-F238E27FC236}">
                <a16:creationId xmlns:a16="http://schemas.microsoft.com/office/drawing/2014/main" id="{ABB6231F-D8CB-3E48-8FEA-8CA0D0C15A06}"/>
              </a:ext>
            </a:extLst>
          </p:cNvPr>
          <p:cNvSpPr txBox="1"/>
          <p:nvPr/>
        </p:nvSpPr>
        <p:spPr>
          <a:xfrm>
            <a:off x="307571" y="1670858"/>
            <a:ext cx="8611985" cy="3785652"/>
          </a:xfrm>
          <a:prstGeom prst="rect">
            <a:avLst/>
          </a:prstGeom>
          <a:noFill/>
        </p:spPr>
        <p:txBody>
          <a:bodyPr wrap="square" rtlCol="0">
            <a:spAutoFit/>
          </a:bodyPr>
          <a:lstStyle/>
          <a:p>
            <a:pPr algn="ctr"/>
            <a:r>
              <a:rPr lang="en-AU" sz="2400" b="1" dirty="0">
                <a:latin typeface="Cambria" panose="02040503050406030204" pitchFamily="18" charset="0"/>
                <a:cs typeface="Calibri" panose="020F0502020204030204" pitchFamily="34" charset="0"/>
              </a:rPr>
              <a:t>Mission (Our purpose)</a:t>
            </a:r>
            <a:endParaRPr lang="en-NZ" sz="2400" dirty="0">
              <a:latin typeface="Cambria" panose="02040503050406030204" pitchFamily="18" charset="0"/>
              <a:cs typeface="Calibri" panose="020F0502020204030204" pitchFamily="34" charset="0"/>
            </a:endParaRPr>
          </a:p>
          <a:p>
            <a:pPr algn="ctr"/>
            <a:endParaRPr lang="en-AU" sz="2400" dirty="0">
              <a:latin typeface="Cambria" panose="02040503050406030204" pitchFamily="18" charset="0"/>
              <a:cs typeface="Calibri" panose="020F0502020204030204" pitchFamily="34" charset="0"/>
            </a:endParaRPr>
          </a:p>
          <a:p>
            <a:pPr algn="ctr"/>
            <a:r>
              <a:rPr lang="en-AU" sz="2400" dirty="0">
                <a:latin typeface="Cambria" panose="02040503050406030204" pitchFamily="18" charset="0"/>
                <a:cs typeface="Calibri" panose="020F0502020204030204" pitchFamily="34" charset="0"/>
              </a:rPr>
              <a:t>To provide quality education based on a biblical Christian worldview enabling each child to fulfil their God-given destiny. </a:t>
            </a:r>
          </a:p>
          <a:p>
            <a:pPr algn="ctr"/>
            <a:endParaRPr lang="en-AU" sz="2400" dirty="0">
              <a:latin typeface="Cambria" panose="02040503050406030204" pitchFamily="18" charset="0"/>
              <a:cs typeface="Calibri" panose="020F0502020204030204" pitchFamily="34" charset="0"/>
            </a:endParaRPr>
          </a:p>
          <a:p>
            <a:pPr algn="ctr"/>
            <a:endParaRPr lang="en-AU" sz="2400" dirty="0">
              <a:latin typeface="Cambria" panose="02040503050406030204" pitchFamily="18" charset="0"/>
              <a:cs typeface="Calibri" panose="020F0502020204030204" pitchFamily="34" charset="0"/>
            </a:endParaRPr>
          </a:p>
          <a:p>
            <a:pPr algn="ctr"/>
            <a:r>
              <a:rPr lang="en-AU" sz="2400" b="1" dirty="0">
                <a:latin typeface="Cambria" panose="02040503050406030204" pitchFamily="18" charset="0"/>
                <a:cs typeface="Calibri" panose="020F0502020204030204" pitchFamily="34" charset="0"/>
              </a:rPr>
              <a:t>Vision (Our direction)</a:t>
            </a:r>
          </a:p>
          <a:p>
            <a:pPr algn="ctr"/>
            <a:endParaRPr lang="en-NZ" sz="2400" dirty="0">
              <a:latin typeface="Cambria" panose="02040503050406030204" pitchFamily="18" charset="0"/>
              <a:cs typeface="Calibri" panose="020F0502020204030204" pitchFamily="34" charset="0"/>
            </a:endParaRPr>
          </a:p>
          <a:p>
            <a:pPr algn="ctr"/>
            <a:r>
              <a:rPr lang="en-AU" sz="2400" dirty="0">
                <a:latin typeface="Cambria" panose="02040503050406030204" pitchFamily="18" charset="0"/>
                <a:cs typeface="Calibri" panose="020F0502020204030204" pitchFamily="34" charset="0"/>
              </a:rPr>
              <a:t>Quality education based on a biblical Christian worldview</a:t>
            </a:r>
            <a:endParaRPr lang="en-NZ" sz="2400" dirty="0">
              <a:latin typeface="Cambria" panose="02040503050406030204" pitchFamily="18" charset="0"/>
              <a:cs typeface="Calibri" panose="020F0502020204030204" pitchFamily="34" charset="0"/>
            </a:endParaRPr>
          </a:p>
          <a:p>
            <a:pPr algn="ctr"/>
            <a:r>
              <a:rPr lang="en-AU" sz="2400" dirty="0">
                <a:latin typeface="Cambria" panose="02040503050406030204" pitchFamily="18" charset="0"/>
                <a:cs typeface="Calibri" panose="020F0502020204030204" pitchFamily="34" charset="0"/>
              </a:rPr>
              <a:t>Biblical - Relational – Transformative</a:t>
            </a:r>
            <a:endParaRPr lang="en-NZ" sz="2400"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2382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3474-A843-3644-A59D-44CC8C565579}"/>
              </a:ext>
            </a:extLst>
          </p:cNvPr>
          <p:cNvSpPr>
            <a:spLocks noGrp="1"/>
          </p:cNvSpPr>
          <p:nvPr>
            <p:ph type="title"/>
          </p:nvPr>
        </p:nvSpPr>
        <p:spPr/>
        <p:txBody>
          <a:bodyPr/>
          <a:lstStyle/>
          <a:p>
            <a:r>
              <a:rPr lang="en-US" dirty="0"/>
              <a:t>Reading Recovery </a:t>
            </a:r>
            <a:br>
              <a:rPr lang="en-US" dirty="0"/>
            </a:br>
            <a:r>
              <a:rPr lang="en-US" dirty="0"/>
              <a:t>2023 </a:t>
            </a:r>
          </a:p>
        </p:txBody>
      </p:sp>
      <p:sp>
        <p:nvSpPr>
          <p:cNvPr id="10" name="TextBox 9">
            <a:extLst>
              <a:ext uri="{FF2B5EF4-FFF2-40B4-BE49-F238E27FC236}">
                <a16:creationId xmlns:a16="http://schemas.microsoft.com/office/drawing/2014/main" id="{064C4075-9228-A143-A47D-669122B2FFE6}"/>
              </a:ext>
            </a:extLst>
          </p:cNvPr>
          <p:cNvSpPr txBox="1"/>
          <p:nvPr/>
        </p:nvSpPr>
        <p:spPr>
          <a:xfrm>
            <a:off x="302598" y="2551837"/>
            <a:ext cx="3438724" cy="1754326"/>
          </a:xfrm>
          <a:prstGeom prst="rect">
            <a:avLst/>
          </a:prstGeom>
          <a:noFill/>
        </p:spPr>
        <p:txBody>
          <a:bodyPr wrap="square" rtlCol="0">
            <a:spAutoFit/>
          </a:bodyPr>
          <a:lstStyle/>
          <a:p>
            <a:r>
              <a:rPr lang="en-NZ" b="1" dirty="0">
                <a:latin typeface="Cambria" panose="02040503050406030204" pitchFamily="18" charset="0"/>
              </a:rPr>
              <a:t>2023</a:t>
            </a:r>
          </a:p>
          <a:p>
            <a:r>
              <a:rPr lang="en-NZ" dirty="0">
                <a:latin typeface="Cambria" panose="02040503050406030204" pitchFamily="18" charset="0"/>
              </a:rPr>
              <a:t>4 children on the programme</a:t>
            </a:r>
          </a:p>
          <a:p>
            <a:endParaRPr lang="en-NZ" dirty="0">
              <a:latin typeface="Cambria" panose="02040503050406030204" pitchFamily="18" charset="0"/>
            </a:endParaRPr>
          </a:p>
          <a:p>
            <a:r>
              <a:rPr lang="en-NZ" dirty="0">
                <a:latin typeface="Cambria" panose="02040503050406030204" pitchFamily="18" charset="0"/>
              </a:rPr>
              <a:t>Good movement for all children</a:t>
            </a:r>
          </a:p>
          <a:p>
            <a:endParaRPr lang="en-NZ" dirty="0">
              <a:latin typeface="Cambria" panose="02040503050406030204" pitchFamily="18" charset="0"/>
            </a:endParaRPr>
          </a:p>
          <a:p>
            <a:r>
              <a:rPr lang="en-NZ" b="1" dirty="0">
                <a:latin typeface="Cambria" panose="02040503050406030204" pitchFamily="18" charset="0"/>
              </a:rPr>
              <a:t>2023 progress graph</a:t>
            </a:r>
          </a:p>
        </p:txBody>
      </p:sp>
      <p:sp>
        <p:nvSpPr>
          <p:cNvPr id="6" name="TextBox 5">
            <a:extLst>
              <a:ext uri="{FF2B5EF4-FFF2-40B4-BE49-F238E27FC236}">
                <a16:creationId xmlns:a16="http://schemas.microsoft.com/office/drawing/2014/main" id="{E9EED20A-8E67-6FE8-7B20-5FBD1E0BA039}"/>
              </a:ext>
            </a:extLst>
          </p:cNvPr>
          <p:cNvSpPr txBox="1"/>
          <p:nvPr/>
        </p:nvSpPr>
        <p:spPr>
          <a:xfrm>
            <a:off x="178130" y="1773439"/>
            <a:ext cx="8740239" cy="646331"/>
          </a:xfrm>
          <a:prstGeom prst="rect">
            <a:avLst/>
          </a:prstGeom>
          <a:noFill/>
        </p:spPr>
        <p:txBody>
          <a:bodyPr wrap="square">
            <a:spAutoFit/>
          </a:bodyPr>
          <a:lstStyle/>
          <a:p>
            <a:r>
              <a:rPr lang="en-NZ" sz="1800" dirty="0">
                <a:effectLst/>
                <a:latin typeface="Cambria" panose="02040503050406030204" pitchFamily="18" charset="0"/>
                <a:ea typeface="Calibri" panose="020F0502020204030204" pitchFamily="34" charset="0"/>
                <a:cs typeface="Times New Roman" panose="02020603050405020304" pitchFamily="18" charset="0"/>
              </a:rPr>
              <a:t>Reading Recovery provides daily one to one teaching with a specially trained teacher for children making the slowest progress in literacy after one year at school.</a:t>
            </a:r>
            <a:r>
              <a:rPr lang="en-NZ" dirty="0">
                <a:effectLst/>
                <a:latin typeface="Cambria" panose="02040503050406030204" pitchFamily="18" charset="0"/>
              </a:rPr>
              <a:t> </a:t>
            </a:r>
            <a:endParaRPr lang="en-US" dirty="0">
              <a:latin typeface="Cambria" panose="02040503050406030204" pitchFamily="18" charset="0"/>
            </a:endParaRPr>
          </a:p>
        </p:txBody>
      </p:sp>
      <p:pic>
        <p:nvPicPr>
          <p:cNvPr id="4" name="Picture 3">
            <a:extLst>
              <a:ext uri="{FF2B5EF4-FFF2-40B4-BE49-F238E27FC236}">
                <a16:creationId xmlns:a16="http://schemas.microsoft.com/office/drawing/2014/main" id="{79F7EE32-C24E-29BF-7572-CCC66A8B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87" y="4306163"/>
            <a:ext cx="3438724" cy="2299573"/>
          </a:xfrm>
          <a:prstGeom prst="rect">
            <a:avLst/>
          </a:prstGeom>
        </p:spPr>
      </p:pic>
      <p:sp>
        <p:nvSpPr>
          <p:cNvPr id="5" name="TextBox 4">
            <a:extLst>
              <a:ext uri="{FF2B5EF4-FFF2-40B4-BE49-F238E27FC236}">
                <a16:creationId xmlns:a16="http://schemas.microsoft.com/office/drawing/2014/main" id="{CF107053-9C9A-63AC-729C-B212D1E3EA46}"/>
              </a:ext>
            </a:extLst>
          </p:cNvPr>
          <p:cNvSpPr txBox="1"/>
          <p:nvPr/>
        </p:nvSpPr>
        <p:spPr>
          <a:xfrm>
            <a:off x="4448306" y="2631879"/>
            <a:ext cx="4393096" cy="3701526"/>
          </a:xfrm>
          <a:prstGeom prst="rect">
            <a:avLst/>
          </a:prstGeom>
          <a:noFill/>
        </p:spPr>
        <p:txBody>
          <a:bodyPr wrap="square">
            <a:spAutoFit/>
          </a:bodyPr>
          <a:lstStyle/>
          <a:p>
            <a:pPr algn="just">
              <a:lnSpc>
                <a:spcPct val="115000"/>
              </a:lnSpc>
              <a:spcAft>
                <a:spcPts val="1000"/>
              </a:spcAft>
            </a:pPr>
            <a:r>
              <a:rPr lang="en-NZ" b="1" dirty="0">
                <a:effectLst/>
                <a:latin typeface="Cambria" panose="02040503050406030204" pitchFamily="18" charset="0"/>
                <a:ea typeface="Calibri" panose="020F0502020204030204" pitchFamily="34" charset="0"/>
                <a:cs typeface="Times New Roman" panose="02020603050405020304" pitchFamily="18" charset="0"/>
              </a:rPr>
              <a:t>Ongoing monitoring</a:t>
            </a:r>
          </a:p>
          <a:p>
            <a:pPr algn="just">
              <a:lnSpc>
                <a:spcPct val="115000"/>
              </a:lnSpc>
              <a:spcAft>
                <a:spcPts val="1000"/>
              </a:spcAft>
            </a:pPr>
            <a:r>
              <a:rPr lang="en-NZ" dirty="0">
                <a:effectLst/>
                <a:latin typeface="Cambria" panose="02040503050406030204" pitchFamily="18" charset="0"/>
                <a:ea typeface="Calibri" panose="020F0502020204030204" pitchFamily="34" charset="0"/>
                <a:cs typeface="Times New Roman" panose="02020603050405020304" pitchFamily="18" charset="0"/>
              </a:rPr>
              <a:t>We monitor the progress of children who have completed the Reading Recovery programme in the last three years. </a:t>
            </a:r>
          </a:p>
          <a:p>
            <a:pPr algn="just">
              <a:lnSpc>
                <a:spcPct val="115000"/>
              </a:lnSpc>
              <a:spcAft>
                <a:spcPts val="1000"/>
              </a:spcAft>
            </a:pPr>
            <a:endParaRPr lang="en-NZ" dirty="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NZ" dirty="0">
                <a:latin typeface="Cambria" panose="02040503050406030204" pitchFamily="18" charset="0"/>
                <a:ea typeface="Calibri" panose="020F0502020204030204" pitchFamily="34" charset="0"/>
                <a:cs typeface="Times New Roman" panose="02020603050405020304" pitchFamily="18" charset="0"/>
              </a:rPr>
              <a:t>16 </a:t>
            </a:r>
            <a:r>
              <a:rPr lang="en-NZ" dirty="0">
                <a:effectLst/>
                <a:latin typeface="Cambria" panose="02040503050406030204" pitchFamily="18" charset="0"/>
                <a:ea typeface="Calibri" panose="020F0502020204030204" pitchFamily="34" charset="0"/>
                <a:cs typeface="Times New Roman" panose="02020603050405020304" pitchFamily="18" charset="0"/>
              </a:rPr>
              <a:t>currently monitored</a:t>
            </a:r>
          </a:p>
          <a:p>
            <a:pPr marL="742950" lvl="1" indent="-285750" algn="just">
              <a:lnSpc>
                <a:spcPct val="115000"/>
              </a:lnSpc>
              <a:spcAft>
                <a:spcPts val="1000"/>
              </a:spcAft>
              <a:buFont typeface="Arial" panose="020B0604020202020204" pitchFamily="34" charset="0"/>
              <a:buChar char="•"/>
            </a:pPr>
            <a:r>
              <a:rPr lang="en-NZ" dirty="0">
                <a:effectLst/>
                <a:latin typeface="Cambria" panose="02040503050406030204" pitchFamily="18" charset="0"/>
                <a:ea typeface="Calibri" panose="020F0502020204030204" pitchFamily="34" charset="0"/>
                <a:cs typeface="Times New Roman" panose="02020603050405020304" pitchFamily="18" charset="0"/>
              </a:rPr>
              <a:t>1 is reading ABOVE expectation</a:t>
            </a:r>
          </a:p>
          <a:p>
            <a:pPr marL="742950" lvl="1" indent="-285750" algn="just">
              <a:lnSpc>
                <a:spcPct val="115000"/>
              </a:lnSpc>
              <a:spcAft>
                <a:spcPts val="1000"/>
              </a:spcAft>
              <a:buFont typeface="Arial" panose="020B0604020202020204" pitchFamily="34" charset="0"/>
              <a:buChar char="•"/>
            </a:pPr>
            <a:r>
              <a:rPr lang="en-NZ" dirty="0">
                <a:latin typeface="Cambria" panose="02040503050406030204" pitchFamily="18" charset="0"/>
                <a:ea typeface="Calibri" panose="020F0502020204030204" pitchFamily="34" charset="0"/>
                <a:cs typeface="Times New Roman" panose="02020603050405020304" pitchFamily="18" charset="0"/>
              </a:rPr>
              <a:t>11 </a:t>
            </a:r>
            <a:r>
              <a:rPr lang="en-NZ" dirty="0">
                <a:effectLst/>
                <a:latin typeface="Cambria" panose="02040503050406030204" pitchFamily="18" charset="0"/>
                <a:ea typeface="Calibri" panose="020F0502020204030204" pitchFamily="34" charset="0"/>
                <a:cs typeface="Times New Roman" panose="02020603050405020304" pitchFamily="18" charset="0"/>
              </a:rPr>
              <a:t>are reading AT expectation </a:t>
            </a:r>
          </a:p>
          <a:p>
            <a:pPr marL="742950" lvl="1" indent="-285750" algn="just">
              <a:lnSpc>
                <a:spcPct val="115000"/>
              </a:lnSpc>
              <a:spcAft>
                <a:spcPts val="1000"/>
              </a:spcAft>
              <a:buFont typeface="Arial" panose="020B0604020202020204" pitchFamily="34" charset="0"/>
              <a:buChar char="•"/>
            </a:pPr>
            <a:r>
              <a:rPr lang="en-NZ" dirty="0">
                <a:effectLst/>
                <a:latin typeface="Cambria" panose="02040503050406030204" pitchFamily="18" charset="0"/>
                <a:ea typeface="Calibri" panose="020F0502020204030204" pitchFamily="34" charset="0"/>
                <a:cs typeface="Times New Roman" panose="02020603050405020304" pitchFamily="18" charset="0"/>
              </a:rPr>
              <a:t>4 are reading BELOW expectation</a:t>
            </a:r>
          </a:p>
        </p:txBody>
      </p:sp>
    </p:spTree>
    <p:extLst>
      <p:ext uri="{BB962C8B-B14F-4D97-AF65-F5344CB8AC3E}">
        <p14:creationId xmlns:p14="http://schemas.microsoft.com/office/powerpoint/2010/main" val="244614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4CD2-215B-4D4A-AAD6-A27FA04196AA}"/>
              </a:ext>
            </a:extLst>
          </p:cNvPr>
          <p:cNvSpPr>
            <a:spLocks noGrp="1"/>
          </p:cNvSpPr>
          <p:nvPr>
            <p:ph type="title"/>
          </p:nvPr>
        </p:nvSpPr>
        <p:spPr/>
        <p:txBody>
          <a:bodyPr/>
          <a:lstStyle/>
          <a:p>
            <a:r>
              <a:rPr lang="en-AU" b="1" dirty="0"/>
              <a:t>Trending Male / Female  </a:t>
            </a:r>
            <a:br>
              <a:rPr lang="en-AU" b="1" dirty="0"/>
            </a:br>
            <a:r>
              <a:rPr lang="en-AU" b="1" dirty="0"/>
              <a:t>reading </a:t>
            </a:r>
            <a:r>
              <a:rPr lang="en-AU" b="1" dirty="0">
                <a:latin typeface="Cambria" panose="02040503050406030204" pitchFamily="18" charset="0"/>
                <a:ea typeface="Times New Roman" panose="02020603050405020304" pitchFamily="18" charset="0"/>
                <a:cs typeface="Calibri" panose="020F0502020204030204" pitchFamily="34" charset="0"/>
              </a:rPr>
              <a:t>2023</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endParaRPr lang="en-US" dirty="0"/>
          </a:p>
        </p:txBody>
      </p:sp>
      <p:sp>
        <p:nvSpPr>
          <p:cNvPr id="3" name="Rectangle 2">
            <a:extLst>
              <a:ext uri="{FF2B5EF4-FFF2-40B4-BE49-F238E27FC236}">
                <a16:creationId xmlns:a16="http://schemas.microsoft.com/office/drawing/2014/main" id="{D85C6107-9945-D644-8D99-F6A00F17CEAF}"/>
              </a:ext>
            </a:extLst>
          </p:cNvPr>
          <p:cNvSpPr/>
          <p:nvPr/>
        </p:nvSpPr>
        <p:spPr>
          <a:xfrm>
            <a:off x="173422" y="1551300"/>
            <a:ext cx="8797155" cy="5185715"/>
          </a:xfrm>
          <a:prstGeom prst="rect">
            <a:avLst/>
          </a:prstGeom>
        </p:spPr>
        <p:txBody>
          <a:bodyPr wrap="square">
            <a:spAutoFit/>
          </a:bodyPr>
          <a:lstStyle/>
          <a:p>
            <a:pPr marL="228600">
              <a:lnSpc>
                <a:spcPct val="115000"/>
              </a:lnSpc>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Female pupils </a:t>
            </a:r>
          </a:p>
          <a:p>
            <a:pPr marL="228600" algn="ctr">
              <a:lnSpc>
                <a:spcPct val="115000"/>
              </a:lnSpc>
            </a:pP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2023 = 147/169 (86%) females </a:t>
            </a: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At</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or </a:t>
            </a: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Above</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curriculum level for their year level</a:t>
            </a:r>
          </a:p>
          <a:p>
            <a:pPr marL="228600" algn="ct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 = 141/156 (90%) females At or Above curriculum level for their year level</a:t>
            </a:r>
            <a:endParaRPr lang="en-AU" sz="900"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gn="ct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 = 137/154 (88%) females At or Above curriculum level for their year level</a:t>
            </a:r>
          </a:p>
          <a:p>
            <a:pPr marL="228600" algn="ct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 123/141 (87%) females At or Above curriculum level for their year level</a:t>
            </a:r>
          </a:p>
          <a:p>
            <a:pPr marL="228600" algn="ctr">
              <a:lnSpc>
                <a:spcPct val="115000"/>
              </a:lnSpc>
              <a:spcAft>
                <a:spcPts val="0"/>
              </a:spcAft>
            </a:pPr>
            <a:r>
              <a:rPr lang="en-NZ" dirty="0">
                <a:latin typeface="Cambria" panose="02040503050406030204" pitchFamily="18" charset="0"/>
                <a:ea typeface="Calibri" panose="020F0502020204030204" pitchFamily="34" charset="0"/>
                <a:cs typeface="Calibri" panose="020F0502020204030204" pitchFamily="34" charset="0"/>
              </a:rPr>
              <a:t>	</a:t>
            </a:r>
            <a:r>
              <a:rPr lang="en-NZ" sz="1400" dirty="0">
                <a:latin typeface="Cambria" panose="02040503050406030204" pitchFamily="18" charset="0"/>
                <a:ea typeface="Calibri" panose="020F0502020204030204" pitchFamily="34" charset="0"/>
                <a:cs typeface="Calibri" panose="020F0502020204030204" pitchFamily="34" charset="0"/>
              </a:rPr>
              <a:t>2019</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female pupils 95/136 (69%) At or Above </a:t>
            </a:r>
            <a:r>
              <a:rPr lang="en-NZ" dirty="0">
                <a:latin typeface="Cambria" panose="02040503050406030204" pitchFamily="18" charset="0"/>
                <a:ea typeface="Calibri" panose="020F0502020204030204" pitchFamily="34" charset="0"/>
                <a:cs typeface="Calibri" panose="020F0502020204030204" pitchFamily="34" charset="0"/>
              </a:rPr>
              <a:t>	</a:t>
            </a:r>
            <a:r>
              <a:rPr lang="en-NZ" sz="900" dirty="0">
                <a:latin typeface="Cambria" panose="02040503050406030204" pitchFamily="18" charset="0"/>
                <a:ea typeface="Calibri" panose="020F0502020204030204" pitchFamily="34" charset="0"/>
                <a:cs typeface="Calibri" panose="020F0502020204030204" pitchFamily="34" charset="0"/>
              </a:rPr>
              <a:t>	</a:t>
            </a: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Male pupils </a:t>
            </a:r>
          </a:p>
          <a:p>
            <a:pPr marL="228600" algn="ctr">
              <a:lnSpc>
                <a:spcPct val="115000"/>
              </a:lnSpc>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2023</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 137/164 (83%) males </a:t>
            </a: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At</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or </a:t>
            </a: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Above</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curriculum level for their year level</a:t>
            </a:r>
          </a:p>
          <a:p>
            <a:pPr marL="228600" algn="ct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 = 140/160 (87%) males At or Above curriculum level for their year level</a:t>
            </a:r>
          </a:p>
          <a:p>
            <a:pPr marL="228600" algn="ct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 = 84/173 (84%) males At or Above curriculum level for their year level</a:t>
            </a:r>
          </a:p>
          <a:p>
            <a:pPr marL="228600" algn="ct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 134/162 (82%) pupil At or Above curriculum level for their year level</a:t>
            </a:r>
          </a:p>
          <a:p>
            <a:pPr marL="228600" algn="ctr">
              <a:lnSpc>
                <a:spcPct val="115000"/>
              </a:lnSpc>
              <a:spcAft>
                <a:spcPts val="0"/>
              </a:spcAft>
            </a:pPr>
            <a:r>
              <a:rPr lang="en-NZ" sz="1400" dirty="0">
                <a:latin typeface="Cambria" panose="02040503050406030204" pitchFamily="18" charset="0"/>
                <a:ea typeface="Calibri" panose="020F0502020204030204" pitchFamily="34" charset="0"/>
                <a:cs typeface="Calibri" panose="020F0502020204030204" pitchFamily="34" charset="0"/>
              </a:rPr>
              <a:t>2019</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male pupils 109/138 (78%) At or Above curriculum </a:t>
            </a:r>
            <a:endParaRPr lang="en-NZ" sz="1400" dirty="0">
              <a:latin typeface="Cambria" panose="02040503050406030204" pitchFamily="18" charset="0"/>
              <a:ea typeface="Calibri" panose="020F0502020204030204" pitchFamily="34" charset="0"/>
              <a:cs typeface="Calibri" panose="020F0502020204030204" pitchFamily="34" charset="0"/>
            </a:endParaRPr>
          </a:p>
          <a:p>
            <a:pPr marL="228600">
              <a:lnSpc>
                <a:spcPct val="115000"/>
              </a:lnSpc>
              <a:spcAft>
                <a:spcPts val="0"/>
              </a:spcAft>
            </a:pPr>
            <a:endParaRPr lang="en-NZ" sz="900" dirty="0">
              <a:latin typeface="Cambria" panose="02040503050406030204" pitchFamily="18" charset="0"/>
              <a:ea typeface="Calibri" panose="020F0502020204030204" pitchFamily="34" charset="0"/>
              <a:cs typeface="Calibri" panose="020F0502020204030204" pitchFamily="34" charset="0"/>
            </a:endParaRP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Well below category for age based curriculum level</a:t>
            </a:r>
          </a:p>
          <a:p>
            <a:pPr marL="228600" algn="ctr">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2023</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 27/164 (16%) males and 22/169 (13%) females</a:t>
            </a:r>
          </a:p>
          <a:p>
            <a:pPr marL="228600" algn="ct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 = 4/160 (2%) males and 3/156 (1%) females</a:t>
            </a:r>
          </a:p>
          <a:p>
            <a:pPr marL="228600" algn="ct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 = 9/173 (5%) males and 3/154 (1%) females</a:t>
            </a:r>
            <a:endPar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gn="ct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10/162 (6%) males and 2/141 (1%) females </a:t>
            </a:r>
          </a:p>
          <a:p>
            <a:pPr marL="228600" algn="ct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2019 = 11/138 (7%) males and 14/136 (10%) females</a:t>
            </a:r>
          </a:p>
        </p:txBody>
      </p:sp>
      <p:cxnSp>
        <p:nvCxnSpPr>
          <p:cNvPr id="5" name="Straight Arrow Connector 4">
            <a:extLst>
              <a:ext uri="{FF2B5EF4-FFF2-40B4-BE49-F238E27FC236}">
                <a16:creationId xmlns:a16="http://schemas.microsoft.com/office/drawing/2014/main" id="{1D145F05-FB1D-E24A-85FB-82BBF8463166}"/>
              </a:ext>
            </a:extLst>
          </p:cNvPr>
          <p:cNvCxnSpPr>
            <a:cxnSpLocks/>
          </p:cNvCxnSpPr>
          <p:nvPr/>
        </p:nvCxnSpPr>
        <p:spPr>
          <a:xfrm>
            <a:off x="615162" y="2335785"/>
            <a:ext cx="7943887" cy="0"/>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39EA931-8E2D-B245-9AFA-7B896C2E5226}"/>
              </a:ext>
            </a:extLst>
          </p:cNvPr>
          <p:cNvCxnSpPr>
            <a:cxnSpLocks/>
          </p:cNvCxnSpPr>
          <p:nvPr/>
        </p:nvCxnSpPr>
        <p:spPr>
          <a:xfrm>
            <a:off x="615162" y="3953444"/>
            <a:ext cx="7943887" cy="128226"/>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ED8ABD-4737-4B41-BAEC-ACCEB0B43F2A}"/>
              </a:ext>
            </a:extLst>
          </p:cNvPr>
          <p:cNvCxnSpPr>
            <a:cxnSpLocks/>
          </p:cNvCxnSpPr>
          <p:nvPr/>
        </p:nvCxnSpPr>
        <p:spPr>
          <a:xfrm flipV="1">
            <a:off x="584947" y="5631608"/>
            <a:ext cx="7974102" cy="231869"/>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785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AEDF-A14D-EA41-8E2D-1FA69749B3CF}"/>
              </a:ext>
            </a:extLst>
          </p:cNvPr>
          <p:cNvSpPr>
            <a:spLocks noGrp="1"/>
          </p:cNvSpPr>
          <p:nvPr>
            <p:ph type="title"/>
          </p:nvPr>
        </p:nvSpPr>
        <p:spPr/>
        <p:txBody>
          <a:bodyPr/>
          <a:lstStyle/>
          <a:p>
            <a:r>
              <a:rPr lang="en-US" dirty="0"/>
              <a:t>Male and female difference</a:t>
            </a:r>
            <a:br>
              <a:rPr lang="en-US" dirty="0"/>
            </a:br>
            <a:r>
              <a:rPr lang="en-US" dirty="0"/>
              <a:t>reading 2023</a:t>
            </a:r>
          </a:p>
        </p:txBody>
      </p:sp>
      <p:sp>
        <p:nvSpPr>
          <p:cNvPr id="3" name="Rectangle 2">
            <a:extLst>
              <a:ext uri="{FF2B5EF4-FFF2-40B4-BE49-F238E27FC236}">
                <a16:creationId xmlns:a16="http://schemas.microsoft.com/office/drawing/2014/main" id="{CAD11E89-E488-C14B-95F5-EC3C15620CAB}"/>
              </a:ext>
            </a:extLst>
          </p:cNvPr>
          <p:cNvSpPr/>
          <p:nvPr/>
        </p:nvSpPr>
        <p:spPr>
          <a:xfrm>
            <a:off x="350216" y="1807335"/>
            <a:ext cx="8412044" cy="3908762"/>
          </a:xfrm>
          <a:prstGeom prst="rect">
            <a:avLst/>
          </a:prstGeom>
        </p:spPr>
        <p:txBody>
          <a:bodyPr wrap="square">
            <a:spAutoFit/>
          </a:bodyPr>
          <a:lstStyle/>
          <a:p>
            <a:pPr>
              <a:spcAft>
                <a:spcPts val="0"/>
              </a:spcAft>
            </a:pPr>
            <a:r>
              <a:rPr lang="en-GB" b="1" dirty="0">
                <a:latin typeface="Cambria" panose="02040503050406030204" pitchFamily="18" charset="0"/>
                <a:ea typeface="Palatino Linotype" panose="02040502050505030304" pitchFamily="18" charset="0"/>
                <a:cs typeface="Palatino Linotype" panose="02040502050505030304" pitchFamily="18" charset="0"/>
              </a:rPr>
              <a:t>In 2023</a:t>
            </a:r>
            <a:endParaRPr lang="en-NZ" dirty="0">
              <a:latin typeface="Cambria" panose="02040503050406030204" pitchFamily="18" charset="0"/>
              <a:ea typeface="Times New Roman" panose="02020603050405020304" pitchFamily="18" charset="0"/>
            </a:endParaRPr>
          </a:p>
          <a:p>
            <a:pPr>
              <a:spcAft>
                <a:spcPts val="0"/>
              </a:spcAft>
            </a:pPr>
            <a:r>
              <a:rPr lang="en-GB" sz="1600" dirty="0">
                <a:latin typeface="Cambria" panose="02040503050406030204" pitchFamily="18" charset="0"/>
                <a:ea typeface="Times New Roman" panose="02020603050405020304" pitchFamily="18" charset="0"/>
                <a:cs typeface="Times New Roman" panose="02020603050405020304" pitchFamily="18" charset="0"/>
              </a:rPr>
              <a:t> </a:t>
            </a:r>
          </a:p>
          <a:p>
            <a:pPr marL="342900" lvl="0" indent="-342900">
              <a:buFont typeface="Symbol" pitchFamily="2" charset="2"/>
              <a:buChar char=""/>
            </a:pPr>
            <a:r>
              <a:rPr lang="en-GB" sz="1800" dirty="0">
                <a:effectLst/>
                <a:latin typeface="Cambria" panose="02040503050406030204" pitchFamily="18" charset="0"/>
                <a:ea typeface="Palatino Linotype" panose="02040502050505030304" pitchFamily="18" charset="0"/>
                <a:cs typeface="Calibri" panose="020F0502020204030204" pitchFamily="34" charset="0"/>
              </a:rPr>
              <a:t>Increase in the number of boys and girls ‘Below’/’Well </a:t>
            </a:r>
            <a:r>
              <a:rPr lang="en-GB" dirty="0">
                <a:latin typeface="Cambria" panose="02040503050406030204" pitchFamily="18" charset="0"/>
                <a:ea typeface="Palatino Linotype" panose="02040502050505030304" pitchFamily="18" charset="0"/>
                <a:cs typeface="Calibri" panose="020F0502020204030204" pitchFamily="34" charset="0"/>
              </a:rPr>
              <a:t>B</a:t>
            </a:r>
            <a:r>
              <a:rPr lang="en-GB" sz="1800" dirty="0">
                <a:effectLst/>
                <a:latin typeface="Cambria" panose="02040503050406030204" pitchFamily="18" charset="0"/>
                <a:ea typeface="Palatino Linotype" panose="02040502050505030304" pitchFamily="18" charset="0"/>
                <a:cs typeface="Calibri" panose="020F0502020204030204" pitchFamily="34" charset="0"/>
              </a:rPr>
              <a:t>elow’ in 2023 compared to 2022 (16% compared to 13% in 2022)</a:t>
            </a:r>
          </a:p>
          <a:p>
            <a:pPr marL="342900" lvl="0" indent="-342900">
              <a:buFont typeface="Symbol" pitchFamily="2" charset="2"/>
              <a:buChar char=""/>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sz="1800" dirty="0">
                <a:effectLst/>
                <a:latin typeface="Cambria" panose="02040503050406030204" pitchFamily="18" charset="0"/>
                <a:ea typeface="Palatino Linotype" panose="02040502050505030304" pitchFamily="18" charset="0"/>
                <a:cs typeface="Calibri" panose="020F0502020204030204" pitchFamily="34" charset="0"/>
              </a:rPr>
              <a:t>Males working ‘At</a:t>
            </a:r>
            <a:r>
              <a:rPr lang="en-GB" dirty="0">
                <a:latin typeface="Cambria" panose="02040503050406030204" pitchFamily="18" charset="0"/>
                <a:ea typeface="Palatino Linotype" panose="02040502050505030304" pitchFamily="18" charset="0"/>
                <a:cs typeface="Calibri" panose="020F0502020204030204" pitchFamily="34" charset="0"/>
              </a:rPr>
              <a:t>’ expectation has</a:t>
            </a:r>
            <a:r>
              <a:rPr lang="en-GB" sz="1800" dirty="0">
                <a:effectLst/>
                <a:latin typeface="Cambria" panose="02040503050406030204" pitchFamily="18" charset="0"/>
                <a:ea typeface="Palatino Linotype" panose="02040502050505030304" pitchFamily="18" charset="0"/>
                <a:cs typeface="Calibri" panose="020F0502020204030204" pitchFamily="34" charset="0"/>
              </a:rPr>
              <a:t> remained consistent (49%)</a:t>
            </a:r>
          </a:p>
          <a:p>
            <a:pPr marL="342900" lvl="0" indent="-342900">
              <a:buFont typeface="Symbol" pitchFamily="2" charset="2"/>
              <a:buChar char=""/>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sz="1800" dirty="0">
                <a:effectLst/>
                <a:latin typeface="Cambria" panose="02040503050406030204" pitchFamily="18" charset="0"/>
                <a:ea typeface="Palatino Linotype" panose="02040502050505030304" pitchFamily="18" charset="0"/>
                <a:cs typeface="Calibri" panose="020F0502020204030204" pitchFamily="34" charset="0"/>
              </a:rPr>
              <a:t>Females working ‘At</a:t>
            </a:r>
            <a:r>
              <a:rPr lang="en-GB" dirty="0">
                <a:latin typeface="Cambria" panose="02040503050406030204" pitchFamily="18" charset="0"/>
                <a:ea typeface="Palatino Linotype" panose="02040502050505030304" pitchFamily="18" charset="0"/>
                <a:cs typeface="Calibri" panose="020F0502020204030204" pitchFamily="34" charset="0"/>
              </a:rPr>
              <a:t>’</a:t>
            </a:r>
            <a:r>
              <a:rPr lang="en-GB" sz="1800" dirty="0">
                <a:effectLst/>
                <a:latin typeface="Cambria" panose="02040503050406030204" pitchFamily="18" charset="0"/>
                <a:ea typeface="Palatino Linotype" panose="02040502050505030304" pitchFamily="18" charset="0"/>
                <a:cs typeface="Calibri" panose="020F0502020204030204" pitchFamily="34" charset="0"/>
              </a:rPr>
              <a:t> expectation has decreased from 49% to 43%, however, the ‘Above’ category has increase slightly to 44%.</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a:spcAft>
                <a:spcPts val="0"/>
              </a:spcAft>
            </a:pPr>
            <a:endParaRPr lang="en-NZ" sz="1600" dirty="0">
              <a:latin typeface="Cambria" panose="02040503050406030204" pitchFamily="18" charset="0"/>
              <a:ea typeface="Times New Roman" panose="02020603050405020304" pitchFamily="18" charset="0"/>
            </a:endParaRPr>
          </a:p>
          <a:p>
            <a:r>
              <a:rPr lang="en-GB" dirty="0">
                <a:latin typeface="Cambria" panose="02040503050406030204" pitchFamily="18" charset="0"/>
              </a:rPr>
              <a:t>While overall results have dipped in 2023 the variations seen</a:t>
            </a:r>
          </a:p>
          <a:p>
            <a:r>
              <a:rPr lang="en-GB" dirty="0">
                <a:latin typeface="Cambria" panose="02040503050406030204" pitchFamily="18" charset="0"/>
              </a:rPr>
              <a:t>over the last 4 years generally oscillate through a 5% range.</a:t>
            </a:r>
          </a:p>
          <a:p>
            <a:endParaRPr lang="en-GB" dirty="0">
              <a:latin typeface="Cambria" panose="02040503050406030204" pitchFamily="18" charset="0"/>
            </a:endParaRPr>
          </a:p>
          <a:p>
            <a:r>
              <a:rPr lang="en-GB" dirty="0">
                <a:latin typeface="Cambria" panose="02040503050406030204" pitchFamily="18" charset="0"/>
              </a:rPr>
              <a:t>No concerning negative trends are identified.</a:t>
            </a:r>
          </a:p>
        </p:txBody>
      </p:sp>
      <p:pic>
        <p:nvPicPr>
          <p:cNvPr id="2050" name="Picture 2" descr="151 Idea Under Magnifying Glass Stock Photos, Pictures &amp;amp; Royalty-Free  Images - iStock">
            <a:extLst>
              <a:ext uri="{FF2B5EF4-FFF2-40B4-BE49-F238E27FC236}">
                <a16:creationId xmlns:a16="http://schemas.microsoft.com/office/drawing/2014/main" id="{B2587965-5D7E-7348-8192-D4DBF39C2769}"/>
              </a:ext>
            </a:extLst>
          </p:cNvPr>
          <p:cNvPicPr>
            <a:picLocks noChangeAspect="1" noChangeArrowheads="1"/>
          </p:cNvPicPr>
          <p:nvPr/>
        </p:nvPicPr>
        <p:blipFill>
          <a:blip r:embed="rId3">
            <a:alphaModFix amt="76000"/>
            <a:extLst>
              <a:ext uri="{28A0092B-C50C-407E-A947-70E740481C1C}">
                <a14:useLocalDpi xmlns:a14="http://schemas.microsoft.com/office/drawing/2010/main" val="0"/>
              </a:ext>
            </a:extLst>
          </a:blip>
          <a:srcRect/>
          <a:stretch>
            <a:fillRect/>
          </a:stretch>
        </p:blipFill>
        <p:spPr bwMode="auto">
          <a:xfrm flipH="1">
            <a:off x="6884277" y="4291710"/>
            <a:ext cx="2154619" cy="2560145"/>
          </a:xfrm>
          <a:prstGeom prst="rect">
            <a:avLst/>
          </a:prstGeom>
          <a:noFill/>
          <a:effectLst>
            <a:softEdge rad="6920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79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9549-C188-724D-AFD4-3A00A0EAAEAC}"/>
              </a:ext>
            </a:extLst>
          </p:cNvPr>
          <p:cNvSpPr>
            <a:spLocks noGrp="1"/>
          </p:cNvSpPr>
          <p:nvPr>
            <p:ph type="title"/>
          </p:nvPr>
        </p:nvSpPr>
        <p:spPr/>
        <p:txBody>
          <a:bodyPr/>
          <a:lstStyle/>
          <a:p>
            <a:r>
              <a:rPr lang="en-AU" b="1" dirty="0"/>
              <a:t>Trending Ethnicity </a:t>
            </a:r>
            <a:br>
              <a:rPr lang="en-AU" b="1" dirty="0"/>
            </a:br>
            <a:r>
              <a:rPr lang="en-AU" b="1" dirty="0"/>
              <a:t>reading 2023</a:t>
            </a:r>
            <a:endParaRPr lang="en-US" dirty="0"/>
          </a:p>
        </p:txBody>
      </p:sp>
      <p:sp>
        <p:nvSpPr>
          <p:cNvPr id="3" name="Rectangle 2">
            <a:extLst>
              <a:ext uri="{FF2B5EF4-FFF2-40B4-BE49-F238E27FC236}">
                <a16:creationId xmlns:a16="http://schemas.microsoft.com/office/drawing/2014/main" id="{CD543C13-B48C-5F40-8925-0238092F5B8C}"/>
              </a:ext>
            </a:extLst>
          </p:cNvPr>
          <p:cNvSpPr/>
          <p:nvPr/>
        </p:nvSpPr>
        <p:spPr>
          <a:xfrm>
            <a:off x="209769" y="1410241"/>
            <a:ext cx="8720773" cy="5600251"/>
          </a:xfrm>
          <a:prstGeom prst="rect">
            <a:avLst/>
          </a:prstGeom>
        </p:spPr>
        <p:txBody>
          <a:bodyPr wrap="square">
            <a:spAutoFit/>
          </a:bodyPr>
          <a:lstStyle/>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Maori</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pupils 14/17pupils achieving </a:t>
            </a: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At</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or </a:t>
            </a: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Above</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expectation (82%), </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14/16 pupils achieving At or Above expectation (87%), </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13/15 pupils achieving At or Above expectation (86%), </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10/12 pupils achieving At or Above curriculum expectation (83%), </a:t>
            </a:r>
          </a:p>
          <a:p>
            <a:pPr marL="685800" lvl="1">
              <a:lnSpc>
                <a:spcPct val="115000"/>
              </a:lnSpc>
            </a:pPr>
            <a:r>
              <a:rPr lang="en-NZ" sz="1400" dirty="0">
                <a:latin typeface="Cambria" panose="02040503050406030204" pitchFamily="18" charset="0"/>
                <a:ea typeface="Calibri" panose="020F0502020204030204" pitchFamily="34" charset="0"/>
                <a:cs typeface="Times New Roman" panose="02020603050405020304" pitchFamily="18" charset="0"/>
              </a:rPr>
              <a:t>	2019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7/9 pupils achieving At or Above curriculum expectation (78%) </a:t>
            </a:r>
          </a:p>
          <a:p>
            <a:pPr marL="685800" lvl="1">
              <a:lnSpc>
                <a:spcPct val="115000"/>
              </a:lnSpc>
            </a:pPr>
            <a:endParaRPr lang="en-AU" sz="9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Pasifika</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pupils = 14/16 pupils achieving </a:t>
            </a: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At</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or </a:t>
            </a: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Above</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expectation (88%), </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9/10 pupils achieving At or Above expectation (90%), </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11/13 pupils achieving At or Above expectation (84%), </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11/13 pupils achieving At or Above expectation (84%), </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2019  	5 / 7 pupils achieving At or Above curriculum expectation (71%)</a:t>
            </a:r>
          </a:p>
          <a:p>
            <a:pPr marL="685800" lvl="1">
              <a:lnSpc>
                <a:spcPct val="115000"/>
              </a:lnSpc>
            </a:pPr>
            <a:endParaRPr lang="en-AU" sz="9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Asian</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pupils = 125/142 pupils achieving At or Above expectation (88%)</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113/126 pupils achieving At or Above expectation (89%) </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116/137 pupils achieving At or Above expectation (84%)</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95/114 pupils achieving At or Above curriculum expectation (83%)</a:t>
            </a:r>
          </a:p>
          <a:p>
            <a:pPr marL="228600">
              <a:lnSpc>
                <a:spcPct val="115000"/>
              </a:lnSpc>
              <a:spcAft>
                <a:spcPts val="0"/>
              </a:spcAft>
            </a:pPr>
            <a:endParaRPr lang="en-AU" sz="9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NZ Pākehā</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 115/135 pupils achieving At or Above expectation (86%)</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136/150  pupils achieving At or Above expectation (90%)</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121/135 pupils achieving At or Above expectation (89%)</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118/137 pupils achieving At or Above curriculum expectation (86%)</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CD8B4D9C-69BA-2647-B47D-D92F234917D1}"/>
              </a:ext>
            </a:extLst>
          </p:cNvPr>
          <p:cNvCxnSpPr>
            <a:cxnSpLocks/>
          </p:cNvCxnSpPr>
          <p:nvPr/>
        </p:nvCxnSpPr>
        <p:spPr>
          <a:xfrm>
            <a:off x="627796" y="3253369"/>
            <a:ext cx="7888407"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473F3A-7DCD-5949-91C7-B5977BCE6087}"/>
              </a:ext>
            </a:extLst>
          </p:cNvPr>
          <p:cNvCxnSpPr>
            <a:cxnSpLocks/>
          </p:cNvCxnSpPr>
          <p:nvPr/>
        </p:nvCxnSpPr>
        <p:spPr>
          <a:xfrm>
            <a:off x="627795" y="1828699"/>
            <a:ext cx="7888408"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815D56A-C77C-3BA2-8B26-82114C03B4E0}"/>
              </a:ext>
            </a:extLst>
          </p:cNvPr>
          <p:cNvCxnSpPr>
            <a:cxnSpLocks/>
          </p:cNvCxnSpPr>
          <p:nvPr/>
        </p:nvCxnSpPr>
        <p:spPr>
          <a:xfrm>
            <a:off x="624110" y="4894841"/>
            <a:ext cx="7892093"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F0E0D2A-4E06-38B3-4277-3BFDD95C7C63}"/>
              </a:ext>
            </a:extLst>
          </p:cNvPr>
          <p:cNvCxnSpPr>
            <a:cxnSpLocks/>
          </p:cNvCxnSpPr>
          <p:nvPr/>
        </p:nvCxnSpPr>
        <p:spPr>
          <a:xfrm>
            <a:off x="624110" y="6148514"/>
            <a:ext cx="7892093"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5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C7F9-87B7-3349-B0A9-40E2A15FED0B}"/>
              </a:ext>
            </a:extLst>
          </p:cNvPr>
          <p:cNvSpPr>
            <a:spLocks noGrp="1"/>
          </p:cNvSpPr>
          <p:nvPr>
            <p:ph type="title"/>
          </p:nvPr>
        </p:nvSpPr>
        <p:spPr/>
        <p:txBody>
          <a:bodyPr/>
          <a:lstStyle/>
          <a:p>
            <a:r>
              <a:rPr lang="en-US" dirty="0"/>
              <a:t>Monitoring English Language Learners - Reading</a:t>
            </a:r>
          </a:p>
        </p:txBody>
      </p:sp>
      <p:sp>
        <p:nvSpPr>
          <p:cNvPr id="3" name="Rectangle 2">
            <a:extLst>
              <a:ext uri="{FF2B5EF4-FFF2-40B4-BE49-F238E27FC236}">
                <a16:creationId xmlns:a16="http://schemas.microsoft.com/office/drawing/2014/main" id="{1324E363-B09B-DA42-BE8E-B903280D027C}"/>
              </a:ext>
            </a:extLst>
          </p:cNvPr>
          <p:cNvSpPr/>
          <p:nvPr/>
        </p:nvSpPr>
        <p:spPr>
          <a:xfrm>
            <a:off x="522980" y="1890837"/>
            <a:ext cx="8239280" cy="1477328"/>
          </a:xfrm>
          <a:prstGeom prst="rect">
            <a:avLst/>
          </a:prstGeom>
        </p:spPr>
        <p:txBody>
          <a:bodyPr wrap="square">
            <a:spAutoFit/>
          </a:bodyPr>
          <a:lstStyle/>
          <a:p>
            <a:r>
              <a:rPr lang="en-NZ" b="1" dirty="0">
                <a:solidFill>
                  <a:srgbClr val="000000"/>
                </a:solidFill>
                <a:latin typeface="Cambria" panose="02040503050406030204" pitchFamily="18" charset="0"/>
                <a:ea typeface="Times New Roman" panose="02020603050405020304" pitchFamily="18" charset="0"/>
              </a:rPr>
              <a:t>ACS Aim: </a:t>
            </a:r>
          </a:p>
          <a:p>
            <a:endParaRPr lang="en-NZ" b="1" dirty="0">
              <a:solidFill>
                <a:srgbClr val="000000"/>
              </a:solidFill>
              <a:latin typeface="Cambria" panose="02040503050406030204" pitchFamily="18" charset="0"/>
              <a:ea typeface="Times New Roman" panose="02020603050405020304" pitchFamily="18" charset="0"/>
            </a:endParaRPr>
          </a:p>
          <a:p>
            <a:r>
              <a:rPr lang="en-NZ" dirty="0">
                <a:solidFill>
                  <a:srgbClr val="000000"/>
                </a:solidFill>
                <a:latin typeface="Cambria" panose="02040503050406030204" pitchFamily="18" charset="0"/>
                <a:ea typeface="Times New Roman" panose="02020603050405020304" pitchFamily="18" charset="0"/>
              </a:rPr>
              <a:t>All English Language Learners will show shift within the ELLPs over a 2 year period.   </a:t>
            </a:r>
            <a:r>
              <a:rPr lang="en-US" dirty="0">
                <a:latin typeface="Cambria" panose="02040503050406030204" pitchFamily="18" charset="0"/>
                <a:ea typeface="Calibri" panose="020F0502020204030204" pitchFamily="34" charset="0"/>
                <a:cs typeface="Times New Roman" panose="02020603050405020304" pitchFamily="18" charset="0"/>
              </a:rPr>
              <a:t>The research suggests that it can take 5-7 years to learn academic language </a:t>
            </a:r>
            <a:r>
              <a:rPr lang="en-US" sz="1200" dirty="0">
                <a:latin typeface="Cambria" panose="02040503050406030204" pitchFamily="18" charset="0"/>
                <a:ea typeface="Calibri" panose="020F0502020204030204" pitchFamily="34" charset="0"/>
                <a:cs typeface="Times New Roman" panose="02020603050405020304" pitchFamily="18" charset="0"/>
              </a:rPr>
              <a:t>(Ministry of Education, 2008), </a:t>
            </a:r>
            <a:r>
              <a:rPr lang="en-US" dirty="0">
                <a:latin typeface="Cambria" panose="02040503050406030204" pitchFamily="18" charset="0"/>
                <a:ea typeface="Calibri" panose="020F0502020204030204" pitchFamily="34" charset="0"/>
                <a:cs typeface="Times New Roman" panose="02020603050405020304" pitchFamily="18" charset="0"/>
              </a:rPr>
              <a:t>so this is significant progress in only two years.</a:t>
            </a:r>
            <a:endParaRPr lang="en-NZ" dirty="0">
              <a:effectLst/>
              <a:latin typeface="Cambria" panose="020405030504060302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AA76FE8-D419-5646-9A19-FF328F40DF27}"/>
              </a:ext>
            </a:extLst>
          </p:cNvPr>
          <p:cNvSpPr txBox="1"/>
          <p:nvPr/>
        </p:nvSpPr>
        <p:spPr>
          <a:xfrm>
            <a:off x="436417" y="4193771"/>
            <a:ext cx="8271165" cy="1200329"/>
          </a:xfrm>
          <a:prstGeom prst="rect">
            <a:avLst/>
          </a:prstGeom>
          <a:noFill/>
        </p:spPr>
        <p:txBody>
          <a:bodyPr wrap="square" rtlCol="0">
            <a:spAutoFit/>
          </a:bodyPr>
          <a:lstStyle/>
          <a:p>
            <a:pPr lvl="0" algn="ctr"/>
            <a:r>
              <a:rPr lang="en-US" dirty="0">
                <a:latin typeface="Cambria" panose="02040503050406030204" pitchFamily="18" charset="0"/>
                <a:ea typeface="Calibri" panose="020F0502020204030204" pitchFamily="34" charset="0"/>
                <a:cs typeface="Times New Roman" panose="02020603050405020304" pitchFamily="18" charset="0"/>
              </a:rPr>
              <a:t>Of the 60 identified ELL students (Year 2 and above) </a:t>
            </a:r>
            <a:r>
              <a:rPr lang="en-US" u="sng" dirty="0">
                <a:latin typeface="Cambria" panose="02040503050406030204" pitchFamily="18" charset="0"/>
                <a:ea typeface="Calibri" panose="020F0502020204030204" pitchFamily="34" charset="0"/>
                <a:cs typeface="Times New Roman" panose="02020603050405020304" pitchFamily="18" charset="0"/>
              </a:rPr>
              <a:t>at ACS in 2021</a:t>
            </a:r>
            <a:r>
              <a:rPr lang="en-US" dirty="0">
                <a:latin typeface="Cambria" panose="02040503050406030204" pitchFamily="18" charset="0"/>
                <a:ea typeface="Calibri" panose="020F0502020204030204" pitchFamily="34" charset="0"/>
                <a:cs typeface="Times New Roman" panose="02020603050405020304" pitchFamily="18" charset="0"/>
              </a:rPr>
              <a:t>,</a:t>
            </a:r>
          </a:p>
          <a:p>
            <a:pPr lvl="0" algn="ctr"/>
            <a:endParaRPr lang="en-US" dirty="0">
              <a:latin typeface="Cambria" panose="02040503050406030204" pitchFamily="18" charset="0"/>
              <a:ea typeface="Calibri" panose="020F0502020204030204" pitchFamily="34" charset="0"/>
              <a:cs typeface="Times New Roman" panose="02020603050405020304" pitchFamily="18" charset="0"/>
            </a:endParaRPr>
          </a:p>
          <a:p>
            <a:pPr lvl="0" algn="ctr"/>
            <a:r>
              <a:rPr lang="en-US" dirty="0">
                <a:latin typeface="Cambria" panose="02040503050406030204" pitchFamily="18" charset="0"/>
                <a:ea typeface="Calibri" panose="020F0502020204030204" pitchFamily="34" charset="0"/>
                <a:cs typeface="Times New Roman" panose="02020603050405020304" pitchFamily="18" charset="0"/>
              </a:rPr>
              <a:t> </a:t>
            </a:r>
            <a:r>
              <a:rPr lang="en-US" b="1" dirty="0">
                <a:latin typeface="Cambria" panose="02040503050406030204" pitchFamily="18" charset="0"/>
                <a:ea typeface="Calibri" panose="020F0502020204030204" pitchFamily="34" charset="0"/>
                <a:cs typeface="Times New Roman" panose="02020603050405020304" pitchFamily="18" charset="0"/>
              </a:rPr>
              <a:t>78%</a:t>
            </a:r>
            <a:r>
              <a:rPr lang="en-US" dirty="0">
                <a:latin typeface="Cambria" panose="02040503050406030204" pitchFamily="18" charset="0"/>
                <a:ea typeface="Calibri" panose="020F0502020204030204" pitchFamily="34" charset="0"/>
                <a:cs typeface="Times New Roman" panose="02020603050405020304" pitchFamily="18" charset="0"/>
              </a:rPr>
              <a:t> (47/60) are </a:t>
            </a:r>
            <a:r>
              <a:rPr lang="en-US" b="1" dirty="0">
                <a:latin typeface="Cambria" panose="02040503050406030204" pitchFamily="18" charset="0"/>
                <a:ea typeface="Calibri" panose="020F0502020204030204" pitchFamily="34" charset="0"/>
                <a:cs typeface="Times New Roman" panose="02020603050405020304" pitchFamily="18" charset="0"/>
              </a:rPr>
              <a:t>at or above</a:t>
            </a:r>
            <a:r>
              <a:rPr lang="en-US" dirty="0">
                <a:latin typeface="Cambria" panose="02040503050406030204" pitchFamily="18" charset="0"/>
                <a:ea typeface="Calibri" panose="020F0502020204030204" pitchFamily="34" charset="0"/>
                <a:cs typeface="Times New Roman" panose="02020603050405020304" pitchFamily="18" charset="0"/>
              </a:rPr>
              <a:t> curriculum level in </a:t>
            </a:r>
            <a:r>
              <a:rPr lang="en-US" b="1" dirty="0">
                <a:latin typeface="Cambria" panose="02040503050406030204" pitchFamily="18" charset="0"/>
                <a:ea typeface="Calibri" panose="020F0502020204030204" pitchFamily="34" charset="0"/>
                <a:cs typeface="Times New Roman" panose="02020603050405020304" pitchFamily="18" charset="0"/>
              </a:rPr>
              <a:t>reading</a:t>
            </a:r>
            <a:r>
              <a:rPr lang="en-US" dirty="0">
                <a:latin typeface="Cambria" panose="02040503050406030204" pitchFamily="18" charset="0"/>
                <a:ea typeface="Calibri" panose="020F0502020204030204" pitchFamily="34" charset="0"/>
                <a:cs typeface="Times New Roman" panose="02020603050405020304" pitchFamily="18" charset="0"/>
              </a:rPr>
              <a:t> in 2023 </a:t>
            </a:r>
          </a:p>
          <a:p>
            <a:pPr lvl="0"/>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11,511 BEST Amazing Word IMAGES, STOCK PHOTOS &amp;amp; VECTORS | Adobe Stock">
            <a:extLst>
              <a:ext uri="{FF2B5EF4-FFF2-40B4-BE49-F238E27FC236}">
                <a16:creationId xmlns:a16="http://schemas.microsoft.com/office/drawing/2014/main" id="{FAA9E8BC-7CB1-98B0-CC54-BD2A944A6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436417" y="5564596"/>
            <a:ext cx="4315659" cy="957750"/>
          </a:xfrm>
          <a:prstGeom prst="rect">
            <a:avLst/>
          </a:prstGeom>
          <a:noFill/>
          <a:effectLst>
            <a:softEdge rad="11697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47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9A1C-FF66-2540-B439-405841D4E649}"/>
              </a:ext>
            </a:extLst>
          </p:cNvPr>
          <p:cNvSpPr>
            <a:spLocks noGrp="1"/>
          </p:cNvSpPr>
          <p:nvPr>
            <p:ph type="title"/>
          </p:nvPr>
        </p:nvSpPr>
        <p:spPr/>
        <p:txBody>
          <a:bodyPr/>
          <a:lstStyle/>
          <a:p>
            <a:r>
              <a:rPr lang="en-GB" b="1" dirty="0">
                <a:latin typeface="Palatino Linotype" panose="02040502050505030304" pitchFamily="18" charset="0"/>
                <a:ea typeface="Palatino Linotype" panose="02040502050505030304" pitchFamily="18" charset="0"/>
                <a:cs typeface="Palatino Linotype" panose="02040502050505030304" pitchFamily="18" charset="0"/>
              </a:rPr>
              <a:t>2023 Targets</a:t>
            </a:r>
            <a:br>
              <a:rPr lang="en-GB" b="1" dirty="0">
                <a:latin typeface="Palatino Linotype" panose="02040502050505030304" pitchFamily="18" charset="0"/>
                <a:ea typeface="Palatino Linotype" panose="02040502050505030304" pitchFamily="18" charset="0"/>
                <a:cs typeface="Palatino Linotype" panose="02040502050505030304" pitchFamily="18" charset="0"/>
              </a:rPr>
            </a:br>
            <a:r>
              <a:rPr lang="en-GB" b="1" dirty="0">
                <a:latin typeface="Palatino Linotype" panose="02040502050505030304" pitchFamily="18" charset="0"/>
                <a:ea typeface="Palatino Linotype" panose="02040502050505030304" pitchFamily="18" charset="0"/>
                <a:cs typeface="Palatino Linotype" panose="02040502050505030304" pitchFamily="18" charset="0"/>
              </a:rPr>
              <a:t>reading</a:t>
            </a:r>
            <a:endParaRPr lang="en-US" dirty="0"/>
          </a:p>
        </p:txBody>
      </p:sp>
      <p:sp>
        <p:nvSpPr>
          <p:cNvPr id="3" name="Rectangle 2">
            <a:extLst>
              <a:ext uri="{FF2B5EF4-FFF2-40B4-BE49-F238E27FC236}">
                <a16:creationId xmlns:a16="http://schemas.microsoft.com/office/drawing/2014/main" id="{75544319-63E7-E847-B9D0-8E04E2F59C1A}"/>
              </a:ext>
            </a:extLst>
          </p:cNvPr>
          <p:cNvSpPr/>
          <p:nvPr/>
        </p:nvSpPr>
        <p:spPr>
          <a:xfrm>
            <a:off x="324196" y="1657987"/>
            <a:ext cx="3228817" cy="369332"/>
          </a:xfrm>
          <a:prstGeom prst="rect">
            <a:avLst/>
          </a:prstGeom>
        </p:spPr>
        <p:txBody>
          <a:bodyPr wrap="square">
            <a:spAutoFit/>
          </a:bodyPr>
          <a:lstStyle/>
          <a:p>
            <a:pPr marL="457200">
              <a:spcAft>
                <a:spcPts val="0"/>
              </a:spcAft>
            </a:pPr>
            <a:r>
              <a:rPr lang="en-GB" dirty="0">
                <a:solidFill>
                  <a:srgbClr val="FF0000"/>
                </a:solidFill>
                <a:latin typeface="Palatino Linotype" panose="02040502050505030304" pitchFamily="18" charset="0"/>
                <a:ea typeface="Palatino Linotype" panose="02040502050505030304" pitchFamily="18" charset="0"/>
                <a:cs typeface="Palatino Linotype" panose="02040502050505030304" pitchFamily="18" charset="0"/>
              </a:rPr>
              <a:t> </a:t>
            </a:r>
            <a:endParaRPr lang="en-NZ" sz="28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9D271DA-EFBC-B945-A379-9B44074DA777}"/>
              </a:ext>
            </a:extLst>
          </p:cNvPr>
          <p:cNvSpPr txBox="1"/>
          <p:nvPr/>
        </p:nvSpPr>
        <p:spPr>
          <a:xfrm>
            <a:off x="4663108" y="1709218"/>
            <a:ext cx="4106487" cy="338554"/>
          </a:xfrm>
          <a:prstGeom prst="rect">
            <a:avLst/>
          </a:prstGeom>
          <a:noFill/>
        </p:spPr>
        <p:txBody>
          <a:bodyPr wrap="square" rtlCol="0">
            <a:spAutoFit/>
          </a:bodyPr>
          <a:lstStyle/>
          <a:p>
            <a:r>
              <a:rPr lang="en-GB" sz="1600" dirty="0">
                <a:latin typeface="Cambria" panose="02040503050406030204" pitchFamily="18" charset="0"/>
              </a:rPr>
              <a:t>.</a:t>
            </a:r>
            <a:endParaRPr lang="en-NZ" sz="1600" dirty="0">
              <a:latin typeface="Cambria" panose="02040503050406030204" pitchFamily="18" charset="0"/>
            </a:endParaRPr>
          </a:p>
        </p:txBody>
      </p:sp>
      <p:sp>
        <p:nvSpPr>
          <p:cNvPr id="5" name="Rectangle 4">
            <a:extLst>
              <a:ext uri="{FF2B5EF4-FFF2-40B4-BE49-F238E27FC236}">
                <a16:creationId xmlns:a16="http://schemas.microsoft.com/office/drawing/2014/main" id="{65E89FF4-4E5A-7745-ABEB-EE1D0ACA9A87}"/>
              </a:ext>
            </a:extLst>
          </p:cNvPr>
          <p:cNvSpPr/>
          <p:nvPr/>
        </p:nvSpPr>
        <p:spPr>
          <a:xfrm>
            <a:off x="173620" y="1727646"/>
            <a:ext cx="8796760" cy="646331"/>
          </a:xfrm>
          <a:prstGeom prst="rect">
            <a:avLst/>
          </a:prstGeom>
        </p:spPr>
        <p:txBody>
          <a:bodyPr wrap="square">
            <a:spAutoFit/>
          </a:bodyPr>
          <a:lstStyle/>
          <a:p>
            <a:pPr marL="571500" indent="-342900">
              <a:buFont typeface="+mj-lt"/>
              <a:buAutoNum type="arabicPeriod"/>
            </a:pPr>
            <a:r>
              <a:rPr lang="en-GB" sz="1800" dirty="0">
                <a:effectLst/>
                <a:latin typeface="Cambria" panose="02040503050406030204" pitchFamily="18" charset="0"/>
                <a:ea typeface="Times New Roman" panose="02020603050405020304" pitchFamily="18" charset="0"/>
                <a:cs typeface="Calibri" panose="020F0502020204030204" pitchFamily="34" charset="0"/>
              </a:rPr>
              <a:t>Move the year 2 girls cohort to 85% of students working At or Above curriculum expectations for OTJ’s in Year 3 2023</a:t>
            </a:r>
          </a:p>
        </p:txBody>
      </p:sp>
      <p:graphicFrame>
        <p:nvGraphicFramePr>
          <p:cNvPr id="4" name="Table 3">
            <a:extLst>
              <a:ext uri="{FF2B5EF4-FFF2-40B4-BE49-F238E27FC236}">
                <a16:creationId xmlns:a16="http://schemas.microsoft.com/office/drawing/2014/main" id="{491E9FCC-3185-FB9C-C51B-C3A99904D3B1}"/>
              </a:ext>
            </a:extLst>
          </p:cNvPr>
          <p:cNvGraphicFramePr>
            <a:graphicFrameLocks noGrp="1"/>
          </p:cNvGraphicFramePr>
          <p:nvPr>
            <p:extLst>
              <p:ext uri="{D42A27DB-BD31-4B8C-83A1-F6EECF244321}">
                <p14:modId xmlns:p14="http://schemas.microsoft.com/office/powerpoint/2010/main" val="1383956993"/>
              </p:ext>
            </p:extLst>
          </p:nvPr>
        </p:nvGraphicFramePr>
        <p:xfrm>
          <a:off x="4872432" y="2441745"/>
          <a:ext cx="3889828" cy="1528041"/>
        </p:xfrm>
        <a:graphic>
          <a:graphicData uri="http://schemas.openxmlformats.org/drawingml/2006/table">
            <a:tbl>
              <a:tblPr>
                <a:tableStyleId>{5C22544A-7EE6-4342-B048-85BDC9FD1C3A}</a:tableStyleId>
              </a:tblPr>
              <a:tblGrid>
                <a:gridCol w="2773262">
                  <a:extLst>
                    <a:ext uri="{9D8B030D-6E8A-4147-A177-3AD203B41FA5}">
                      <a16:colId xmlns:a16="http://schemas.microsoft.com/office/drawing/2014/main" val="1569869574"/>
                    </a:ext>
                  </a:extLst>
                </a:gridCol>
                <a:gridCol w="1116566">
                  <a:extLst>
                    <a:ext uri="{9D8B030D-6E8A-4147-A177-3AD203B41FA5}">
                      <a16:colId xmlns:a16="http://schemas.microsoft.com/office/drawing/2014/main" val="2591364362"/>
                    </a:ext>
                  </a:extLst>
                </a:gridCol>
              </a:tblGrid>
              <a:tr h="391204">
                <a:tc>
                  <a:txBody>
                    <a:bodyPr/>
                    <a:lstStyle/>
                    <a:p>
                      <a:r>
                        <a:rPr lang="en-GB" sz="1100" dirty="0">
                          <a:effectLst/>
                          <a:latin typeface="Cambria" panose="02040503050406030204" pitchFamily="18" charset="0"/>
                        </a:rPr>
                        <a:t>Total number of girls in Year 3 cohort, 2023 </a:t>
                      </a:r>
                      <a:endParaRPr lang="en-NZ" sz="1100" dirty="0">
                        <a:effectLst/>
                        <a:latin typeface="Cambria" panose="02040503050406030204" pitchFamily="18" charset="0"/>
                      </a:endParaRPr>
                    </a:p>
                    <a:p>
                      <a:r>
                        <a:rPr lang="en-GB" sz="1100" dirty="0">
                          <a:effectLst/>
                          <a:latin typeface="Cambria" panose="02040503050406030204" pitchFamily="18" charset="0"/>
                        </a:rPr>
                        <a:t> </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dirty="0">
                          <a:effectLst/>
                          <a:latin typeface="Cambria" panose="02040503050406030204" pitchFamily="18" charset="0"/>
                        </a:rPr>
                        <a:t>Number = 21</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302938"/>
                  </a:ext>
                </a:extLst>
              </a:tr>
              <a:tr h="466277">
                <a:tc>
                  <a:txBody>
                    <a:bodyPr/>
                    <a:lstStyle/>
                    <a:p>
                      <a:r>
                        <a:rPr lang="en-GB" sz="1100" dirty="0">
                          <a:effectLst/>
                          <a:latin typeface="Cambria" panose="02040503050406030204" pitchFamily="18" charset="0"/>
                        </a:rPr>
                        <a:t>Total number and percentage of girls in Year 3 cohort, 2023 achieving AT or ABOVE in end of year OTJs </a:t>
                      </a:r>
                    </a:p>
                    <a:p>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dirty="0">
                          <a:effectLst/>
                          <a:latin typeface="Cambria" panose="02040503050406030204" pitchFamily="18" charset="0"/>
                        </a:rPr>
                        <a:t>Number = 16</a:t>
                      </a:r>
                      <a:endParaRPr lang="en-NZ" sz="1100" dirty="0">
                        <a:effectLst/>
                        <a:latin typeface="Cambria" panose="02040503050406030204" pitchFamily="18" charset="0"/>
                      </a:endParaRPr>
                    </a:p>
                    <a:p>
                      <a:r>
                        <a:rPr lang="en-GB" sz="1100" dirty="0">
                          <a:effectLst/>
                          <a:latin typeface="Cambria" panose="02040503050406030204" pitchFamily="18" charset="0"/>
                        </a:rPr>
                        <a:t>% = 71%</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9103371"/>
                  </a:ext>
                </a:extLst>
              </a:tr>
              <a:tr h="466277">
                <a:tc gridSpan="2">
                  <a:txBody>
                    <a:bodyPr/>
                    <a:lstStyle/>
                    <a:p>
                      <a:r>
                        <a:rPr lang="en-NZ" sz="1100" dirty="0">
                          <a:effectLst/>
                          <a:latin typeface="Cambria" panose="02040503050406030204" pitchFamily="18" charset="0"/>
                          <a:ea typeface="Times New Roman" panose="02020603050405020304" pitchFamily="18" charset="0"/>
                          <a:cs typeface="Times New Roman" panose="02020603050405020304" pitchFamily="18" charset="0"/>
                        </a:rPr>
                        <a:t>While the target was not achieved, there was a 6% movement of girls from BELOW to AT</a:t>
                      </a:r>
                    </a:p>
                  </a:txBody>
                  <a:tcPr marL="68580" marR="68580" marT="0" marB="0"/>
                </a:tc>
                <a:tc hMerge="1">
                  <a:txBody>
                    <a:bodyPr/>
                    <a:lstStyle/>
                    <a:p>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6870104"/>
                  </a:ext>
                </a:extLst>
              </a:tr>
            </a:tbl>
          </a:graphicData>
        </a:graphic>
      </p:graphicFrame>
      <p:sp>
        <p:nvSpPr>
          <p:cNvPr id="9" name="TextBox 8">
            <a:extLst>
              <a:ext uri="{FF2B5EF4-FFF2-40B4-BE49-F238E27FC236}">
                <a16:creationId xmlns:a16="http://schemas.microsoft.com/office/drawing/2014/main" id="{EADA39F4-DD6E-781E-0810-275E02D1C90F}"/>
              </a:ext>
            </a:extLst>
          </p:cNvPr>
          <p:cNvSpPr txBox="1"/>
          <p:nvPr/>
        </p:nvSpPr>
        <p:spPr>
          <a:xfrm>
            <a:off x="173620" y="3958797"/>
            <a:ext cx="8588639" cy="923330"/>
          </a:xfrm>
          <a:prstGeom prst="rect">
            <a:avLst/>
          </a:prstGeom>
          <a:noFill/>
        </p:spPr>
        <p:txBody>
          <a:bodyPr wrap="square">
            <a:spAutoFit/>
          </a:bodyPr>
          <a:lstStyle/>
          <a:p>
            <a:pPr marL="228600"/>
            <a:r>
              <a:rPr lang="en-GB" sz="1800" dirty="0">
                <a:effectLst/>
                <a:latin typeface="Cambria" panose="02040503050406030204" pitchFamily="18" charset="0"/>
                <a:ea typeface="Times New Roman" panose="02020603050405020304" pitchFamily="18" charset="0"/>
                <a:cs typeface="Calibri" panose="020F0502020204030204" pitchFamily="34" charset="0"/>
              </a:rPr>
              <a:t>2.  Lift the number of students who are Below in standardised STAR testing in Year 3, 2022 to 85% or above in the 2023 measured by Reading Comprehension PAT in Year 4, 2023</a:t>
            </a:r>
          </a:p>
        </p:txBody>
      </p:sp>
      <p:graphicFrame>
        <p:nvGraphicFramePr>
          <p:cNvPr id="10" name="Table 9">
            <a:extLst>
              <a:ext uri="{FF2B5EF4-FFF2-40B4-BE49-F238E27FC236}">
                <a16:creationId xmlns:a16="http://schemas.microsoft.com/office/drawing/2014/main" id="{6C4A1056-1BC7-A54F-B662-B23D656A85BC}"/>
              </a:ext>
            </a:extLst>
          </p:cNvPr>
          <p:cNvGraphicFramePr>
            <a:graphicFrameLocks noGrp="1"/>
          </p:cNvGraphicFramePr>
          <p:nvPr>
            <p:extLst>
              <p:ext uri="{D42A27DB-BD31-4B8C-83A1-F6EECF244321}">
                <p14:modId xmlns:p14="http://schemas.microsoft.com/office/powerpoint/2010/main" val="975372498"/>
              </p:ext>
            </p:extLst>
          </p:nvPr>
        </p:nvGraphicFramePr>
        <p:xfrm>
          <a:off x="4676064" y="4882127"/>
          <a:ext cx="4093532" cy="1839529"/>
        </p:xfrm>
        <a:graphic>
          <a:graphicData uri="http://schemas.openxmlformats.org/drawingml/2006/table">
            <a:tbl>
              <a:tblPr>
                <a:tableStyleId>{5C22544A-7EE6-4342-B048-85BDC9FD1C3A}</a:tableStyleId>
              </a:tblPr>
              <a:tblGrid>
                <a:gridCol w="2918493">
                  <a:extLst>
                    <a:ext uri="{9D8B030D-6E8A-4147-A177-3AD203B41FA5}">
                      <a16:colId xmlns:a16="http://schemas.microsoft.com/office/drawing/2014/main" val="3209279075"/>
                    </a:ext>
                  </a:extLst>
                </a:gridCol>
                <a:gridCol w="680037">
                  <a:extLst>
                    <a:ext uri="{9D8B030D-6E8A-4147-A177-3AD203B41FA5}">
                      <a16:colId xmlns:a16="http://schemas.microsoft.com/office/drawing/2014/main" val="376287467"/>
                    </a:ext>
                  </a:extLst>
                </a:gridCol>
                <a:gridCol w="495002">
                  <a:extLst>
                    <a:ext uri="{9D8B030D-6E8A-4147-A177-3AD203B41FA5}">
                      <a16:colId xmlns:a16="http://schemas.microsoft.com/office/drawing/2014/main" val="1224377604"/>
                    </a:ext>
                  </a:extLst>
                </a:gridCol>
              </a:tblGrid>
              <a:tr h="628795">
                <a:tc>
                  <a:txBody>
                    <a:bodyPr/>
                    <a:lstStyle/>
                    <a:p>
                      <a:r>
                        <a:rPr lang="en-GB" sz="1100" dirty="0">
                          <a:effectLst/>
                          <a:latin typeface="Cambria" panose="02040503050406030204" pitchFamily="18" charset="0"/>
                        </a:rPr>
                        <a:t>Total number of pupils in the Year 4 cohort in 2023</a:t>
                      </a:r>
                      <a:endParaRPr lang="en-NZ" sz="1100" dirty="0">
                        <a:effectLst/>
                        <a:latin typeface="Cambria" panose="02040503050406030204" pitchFamily="18" charset="0"/>
                      </a:endParaRPr>
                    </a:p>
                    <a:p>
                      <a:r>
                        <a:rPr lang="en-GB" sz="1100" dirty="0">
                          <a:effectLst/>
                          <a:latin typeface="Cambria" panose="02040503050406030204" pitchFamily="18" charset="0"/>
                        </a:rPr>
                        <a:t> </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r>
                        <a:rPr lang="en-GB" sz="1100" dirty="0">
                          <a:effectLst/>
                          <a:latin typeface="Cambria" panose="02040503050406030204" pitchFamily="18" charset="0"/>
                        </a:rPr>
                        <a:t>Number = 43</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854542242"/>
                  </a:ext>
                </a:extLst>
              </a:tr>
              <a:tr h="842553">
                <a:tc>
                  <a:txBody>
                    <a:bodyPr/>
                    <a:lstStyle/>
                    <a:p>
                      <a:r>
                        <a:rPr lang="en-GB" sz="1100" dirty="0">
                          <a:effectLst/>
                          <a:latin typeface="Cambria" panose="02040503050406030204" pitchFamily="18" charset="0"/>
                        </a:rPr>
                        <a:t>Total number and percentage of pupils in Year 4, 2023, who were AT or ABOVE expectation in the end of year OTJ, 2023.</a:t>
                      </a:r>
                      <a:endParaRPr lang="en-NZ" sz="1100" dirty="0">
                        <a:effectLst/>
                        <a:latin typeface="Cambria" panose="02040503050406030204" pitchFamily="18" charset="0"/>
                      </a:endParaRPr>
                    </a:p>
                    <a:p>
                      <a:r>
                        <a:rPr lang="en-GB" sz="1100" dirty="0">
                          <a:effectLst/>
                          <a:latin typeface="Cambria" panose="02040503050406030204" pitchFamily="18" charset="0"/>
                        </a:rPr>
                        <a:t>  </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a:effectLst/>
                          <a:latin typeface="Cambria" panose="02040503050406030204" pitchFamily="18" charset="0"/>
                        </a:rPr>
                        <a:t>Number</a:t>
                      </a:r>
                      <a:endParaRPr lang="en-NZ" sz="1100">
                        <a:effectLst/>
                        <a:latin typeface="Cambria" panose="02040503050406030204" pitchFamily="18" charset="0"/>
                      </a:endParaRPr>
                    </a:p>
                    <a:p>
                      <a:r>
                        <a:rPr lang="en-GB" sz="1100">
                          <a:effectLst/>
                          <a:latin typeface="Cambria" panose="02040503050406030204" pitchFamily="18" charset="0"/>
                        </a:rPr>
                        <a:t>34</a:t>
                      </a:r>
                      <a:endParaRPr lang="en-NZ"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dirty="0">
                          <a:effectLst/>
                          <a:latin typeface="Cambria" panose="02040503050406030204" pitchFamily="18" charset="0"/>
                        </a:rPr>
                        <a:t>%</a:t>
                      </a:r>
                      <a:endParaRPr lang="en-NZ" sz="1100" dirty="0">
                        <a:effectLst/>
                        <a:latin typeface="Cambria" panose="02040503050406030204" pitchFamily="18" charset="0"/>
                      </a:endParaRPr>
                    </a:p>
                    <a:p>
                      <a:r>
                        <a:rPr lang="en-GB" sz="1100" dirty="0">
                          <a:effectLst/>
                          <a:latin typeface="Cambria" panose="02040503050406030204" pitchFamily="18" charset="0"/>
                        </a:rPr>
                        <a:t>79%</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3578843"/>
                  </a:ext>
                </a:extLst>
              </a:tr>
              <a:tr h="368181">
                <a:tc gridSpan="3">
                  <a:txBody>
                    <a:bodyPr/>
                    <a:lstStyle/>
                    <a:p>
                      <a:r>
                        <a:rPr lang="en-GB" sz="1100" dirty="0">
                          <a:effectLst/>
                          <a:latin typeface="Cambria" panose="02040503050406030204" pitchFamily="18" charset="0"/>
                        </a:rPr>
                        <a:t> </a:t>
                      </a:r>
                      <a:r>
                        <a:rPr lang="en-GB" sz="1100" b="0" dirty="0">
                          <a:effectLst/>
                          <a:latin typeface="Cambria" panose="02040503050406030204" pitchFamily="18" charset="0"/>
                        </a:rPr>
                        <a:t>Target missed by 2.6 students</a:t>
                      </a:r>
                    </a:p>
                    <a:p>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608436"/>
                  </a:ext>
                </a:extLst>
              </a:tr>
            </a:tbl>
          </a:graphicData>
        </a:graphic>
      </p:graphicFrame>
      <p:pic>
        <p:nvPicPr>
          <p:cNvPr id="11" name="Picture 10">
            <a:extLst>
              <a:ext uri="{FF2B5EF4-FFF2-40B4-BE49-F238E27FC236}">
                <a16:creationId xmlns:a16="http://schemas.microsoft.com/office/drawing/2014/main" id="{BFA5C53B-F830-7030-E269-F93714193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97" y="4882127"/>
            <a:ext cx="4084242" cy="1839529"/>
          </a:xfrm>
          <a:prstGeom prst="rect">
            <a:avLst/>
          </a:prstGeom>
          <a:effectLst>
            <a:softEdge rad="49558"/>
          </a:effectLst>
        </p:spPr>
      </p:pic>
    </p:spTree>
    <p:extLst>
      <p:ext uri="{BB962C8B-B14F-4D97-AF65-F5344CB8AC3E}">
        <p14:creationId xmlns:p14="http://schemas.microsoft.com/office/powerpoint/2010/main" val="3155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135D-B01B-0244-9BDE-6D47C669587C}"/>
              </a:ext>
            </a:extLst>
          </p:cNvPr>
          <p:cNvSpPr>
            <a:spLocks noGrp="1"/>
          </p:cNvSpPr>
          <p:nvPr>
            <p:ph type="title"/>
          </p:nvPr>
        </p:nvSpPr>
        <p:spPr/>
        <p:txBody>
          <a:bodyPr/>
          <a:lstStyle/>
          <a:p>
            <a:r>
              <a:rPr lang="en-US" dirty="0"/>
              <a:t>2023 Target Three</a:t>
            </a:r>
            <a:br>
              <a:rPr lang="en-US" dirty="0"/>
            </a:br>
            <a:r>
              <a:rPr lang="en-US" dirty="0"/>
              <a:t>reading</a:t>
            </a:r>
          </a:p>
        </p:txBody>
      </p:sp>
      <p:sp>
        <p:nvSpPr>
          <p:cNvPr id="4" name="TextBox 3">
            <a:extLst>
              <a:ext uri="{FF2B5EF4-FFF2-40B4-BE49-F238E27FC236}">
                <a16:creationId xmlns:a16="http://schemas.microsoft.com/office/drawing/2014/main" id="{13232D53-173A-02D1-7764-0A2A40A6D335}"/>
              </a:ext>
            </a:extLst>
          </p:cNvPr>
          <p:cNvSpPr txBox="1"/>
          <p:nvPr/>
        </p:nvSpPr>
        <p:spPr>
          <a:xfrm>
            <a:off x="172278" y="1937436"/>
            <a:ext cx="8786192" cy="646331"/>
          </a:xfrm>
          <a:prstGeom prst="rect">
            <a:avLst/>
          </a:prstGeom>
          <a:noFill/>
        </p:spPr>
        <p:txBody>
          <a:bodyPr wrap="square">
            <a:spAutoFit/>
          </a:bodyPr>
          <a:lstStyle/>
          <a:p>
            <a:pPr marL="228600"/>
            <a:r>
              <a:rPr lang="en-GB" sz="1800" dirty="0">
                <a:effectLst/>
                <a:latin typeface="Cambria" panose="02040503050406030204" pitchFamily="18" charset="0"/>
                <a:ea typeface="Times New Roman" panose="02020603050405020304" pitchFamily="18" charset="0"/>
                <a:cs typeface="Calibri" panose="020F0502020204030204" pitchFamily="34" charset="0"/>
              </a:rPr>
              <a:t>3.  Reduce the percentage of boys in year 5 2022 working below or well below expectation to 5% in Year 6, 2023.</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5AFC514-937E-DD83-1144-7642D2ECFEEE}"/>
              </a:ext>
            </a:extLst>
          </p:cNvPr>
          <p:cNvGraphicFramePr>
            <a:graphicFrameLocks noGrp="1"/>
          </p:cNvGraphicFramePr>
          <p:nvPr>
            <p:extLst>
              <p:ext uri="{D42A27DB-BD31-4B8C-83A1-F6EECF244321}">
                <p14:modId xmlns:p14="http://schemas.microsoft.com/office/powerpoint/2010/main" val="1458670066"/>
              </p:ext>
            </p:extLst>
          </p:nvPr>
        </p:nvGraphicFramePr>
        <p:xfrm>
          <a:off x="4930489" y="4475410"/>
          <a:ext cx="3831771" cy="1850439"/>
        </p:xfrm>
        <a:graphic>
          <a:graphicData uri="http://schemas.openxmlformats.org/drawingml/2006/table">
            <a:tbl>
              <a:tblPr>
                <a:tableStyleId>{5C22544A-7EE6-4342-B048-85BDC9FD1C3A}</a:tableStyleId>
              </a:tblPr>
              <a:tblGrid>
                <a:gridCol w="2602425">
                  <a:extLst>
                    <a:ext uri="{9D8B030D-6E8A-4147-A177-3AD203B41FA5}">
                      <a16:colId xmlns:a16="http://schemas.microsoft.com/office/drawing/2014/main" val="2343704636"/>
                    </a:ext>
                  </a:extLst>
                </a:gridCol>
                <a:gridCol w="666335">
                  <a:extLst>
                    <a:ext uri="{9D8B030D-6E8A-4147-A177-3AD203B41FA5}">
                      <a16:colId xmlns:a16="http://schemas.microsoft.com/office/drawing/2014/main" val="2444348333"/>
                    </a:ext>
                  </a:extLst>
                </a:gridCol>
                <a:gridCol w="563011">
                  <a:extLst>
                    <a:ext uri="{9D8B030D-6E8A-4147-A177-3AD203B41FA5}">
                      <a16:colId xmlns:a16="http://schemas.microsoft.com/office/drawing/2014/main" val="4289756068"/>
                    </a:ext>
                  </a:extLst>
                </a:gridCol>
              </a:tblGrid>
              <a:tr h="500568">
                <a:tc>
                  <a:txBody>
                    <a:bodyPr/>
                    <a:lstStyle/>
                    <a:p>
                      <a:r>
                        <a:rPr lang="en-GB" sz="1100">
                          <a:effectLst/>
                          <a:latin typeface="Cambria" panose="02040503050406030204" pitchFamily="18" charset="0"/>
                        </a:rPr>
                        <a:t>Total number of boys in years 6, 2023 </a:t>
                      </a:r>
                      <a:endParaRPr lang="en-NZ"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a:effectLst/>
                          <a:latin typeface="Cambria" panose="02040503050406030204" pitchFamily="18" charset="0"/>
                        </a:rPr>
                        <a:t>Number </a:t>
                      </a:r>
                      <a:endParaRPr lang="en-NZ" sz="1100">
                        <a:effectLst/>
                        <a:latin typeface="Cambria" panose="02040503050406030204" pitchFamily="18" charset="0"/>
                      </a:endParaRPr>
                    </a:p>
                    <a:p>
                      <a:r>
                        <a:rPr lang="en-GB" sz="1100">
                          <a:effectLst/>
                          <a:latin typeface="Cambria" panose="02040503050406030204" pitchFamily="18" charset="0"/>
                        </a:rPr>
                        <a:t>20</a:t>
                      </a:r>
                      <a:endParaRPr lang="en-NZ"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dirty="0">
                          <a:effectLst/>
                          <a:latin typeface="Cambria" panose="02040503050406030204" pitchFamily="18" charset="0"/>
                        </a:rPr>
                        <a:t>%</a:t>
                      </a:r>
                      <a:endParaRPr lang="en-NZ" sz="1100" dirty="0">
                        <a:effectLst/>
                        <a:latin typeface="Cambria" panose="02040503050406030204" pitchFamily="18" charset="0"/>
                      </a:endParaRPr>
                    </a:p>
                    <a:p>
                      <a:r>
                        <a:rPr lang="en-GB" sz="1100" dirty="0">
                          <a:effectLst/>
                          <a:latin typeface="Cambria" panose="02040503050406030204" pitchFamily="18" charset="0"/>
                        </a:rPr>
                        <a:t>100%</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5978079"/>
                  </a:ext>
                </a:extLst>
              </a:tr>
              <a:tr h="732809">
                <a:tc>
                  <a:txBody>
                    <a:bodyPr/>
                    <a:lstStyle/>
                    <a:p>
                      <a:r>
                        <a:rPr lang="en-GB" sz="1100" dirty="0">
                          <a:effectLst/>
                          <a:latin typeface="Cambria" panose="02040503050406030204" pitchFamily="18" charset="0"/>
                        </a:rPr>
                        <a:t>Total number and percentage of boys in years 6 2023 who achieved BELOW or WELL BELOW in reading at years end 2023</a:t>
                      </a:r>
                      <a:endParaRPr lang="en-NZ" sz="1100" dirty="0">
                        <a:effectLst/>
                        <a:latin typeface="Cambria" panose="02040503050406030204" pitchFamily="18" charset="0"/>
                      </a:endParaRPr>
                    </a:p>
                    <a:p>
                      <a:r>
                        <a:rPr lang="en-GB" sz="1100" dirty="0">
                          <a:effectLst/>
                          <a:latin typeface="Cambria" panose="02040503050406030204" pitchFamily="18" charset="0"/>
                        </a:rPr>
                        <a:t> </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a:effectLst/>
                          <a:latin typeface="Cambria" panose="02040503050406030204" pitchFamily="18" charset="0"/>
                        </a:rPr>
                        <a:t>Number </a:t>
                      </a:r>
                      <a:endParaRPr lang="en-NZ" sz="1100">
                        <a:effectLst/>
                        <a:latin typeface="Cambria" panose="02040503050406030204" pitchFamily="18" charset="0"/>
                      </a:endParaRPr>
                    </a:p>
                    <a:p>
                      <a:r>
                        <a:rPr lang="en-GB" sz="1100">
                          <a:effectLst/>
                          <a:latin typeface="Cambria" panose="02040503050406030204" pitchFamily="18" charset="0"/>
                        </a:rPr>
                        <a:t>4</a:t>
                      </a:r>
                      <a:endParaRPr lang="en-NZ"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100" dirty="0">
                          <a:effectLst/>
                          <a:latin typeface="Cambria" panose="02040503050406030204" pitchFamily="18" charset="0"/>
                        </a:rPr>
                        <a:t>%</a:t>
                      </a:r>
                      <a:endParaRPr lang="en-NZ" sz="1100" dirty="0">
                        <a:effectLst/>
                        <a:latin typeface="Cambria" panose="02040503050406030204" pitchFamily="18" charset="0"/>
                      </a:endParaRPr>
                    </a:p>
                    <a:p>
                      <a:r>
                        <a:rPr lang="en-GB" sz="1100" dirty="0">
                          <a:effectLst/>
                          <a:latin typeface="Cambria" panose="02040503050406030204" pitchFamily="18" charset="0"/>
                        </a:rPr>
                        <a:t>20%</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48451492"/>
                  </a:ext>
                </a:extLst>
              </a:tr>
              <a:tr h="511671">
                <a:tc gridSpan="3">
                  <a:txBody>
                    <a:bodyPr/>
                    <a:lstStyle/>
                    <a:p>
                      <a:r>
                        <a:rPr lang="en-GB" sz="1100" dirty="0">
                          <a:effectLst/>
                          <a:latin typeface="Cambria" panose="02040503050406030204" pitchFamily="18" charset="0"/>
                        </a:rPr>
                        <a:t> This group remains a focus for improvement over time.</a:t>
                      </a:r>
                      <a:endParaRPr lang="en-NZ"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5818267"/>
                  </a:ext>
                </a:extLst>
              </a:tr>
            </a:tbl>
          </a:graphicData>
        </a:graphic>
      </p:graphicFrame>
      <p:pic>
        <p:nvPicPr>
          <p:cNvPr id="7" name="Picture 6">
            <a:extLst>
              <a:ext uri="{FF2B5EF4-FFF2-40B4-BE49-F238E27FC236}">
                <a16:creationId xmlns:a16="http://schemas.microsoft.com/office/drawing/2014/main" id="{523BAB83-0505-3F64-92CC-39132BA2E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01327" y="3110962"/>
            <a:ext cx="4286516" cy="3214887"/>
          </a:xfrm>
          <a:prstGeom prst="rect">
            <a:avLst/>
          </a:prstGeom>
          <a:effectLst>
            <a:softEdge rad="82513"/>
          </a:effectLst>
        </p:spPr>
      </p:pic>
    </p:spTree>
    <p:extLst>
      <p:ext uri="{BB962C8B-B14F-4D97-AF65-F5344CB8AC3E}">
        <p14:creationId xmlns:p14="http://schemas.microsoft.com/office/powerpoint/2010/main" val="462120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940-B6C0-514C-8ABD-3A612B7DED33}"/>
              </a:ext>
            </a:extLst>
          </p:cNvPr>
          <p:cNvSpPr>
            <a:spLocks noGrp="1"/>
          </p:cNvSpPr>
          <p:nvPr>
            <p:ph type="title"/>
          </p:nvPr>
        </p:nvSpPr>
        <p:spPr/>
        <p:txBody>
          <a:bodyPr/>
          <a:lstStyle/>
          <a:p>
            <a:r>
              <a:rPr lang="en-AU" b="1" dirty="0"/>
              <a:t>Annual Goal</a:t>
            </a:r>
            <a:br>
              <a:rPr lang="en-NZ" b="1" dirty="0"/>
            </a:br>
            <a:r>
              <a:rPr lang="en-NZ" dirty="0"/>
              <a:t>Reading 2023</a:t>
            </a:r>
            <a:endParaRPr lang="en-US" dirty="0"/>
          </a:p>
        </p:txBody>
      </p:sp>
      <p:sp>
        <p:nvSpPr>
          <p:cNvPr id="3" name="Rectangle 2">
            <a:extLst>
              <a:ext uri="{FF2B5EF4-FFF2-40B4-BE49-F238E27FC236}">
                <a16:creationId xmlns:a16="http://schemas.microsoft.com/office/drawing/2014/main" id="{806CCAA4-F8E2-7849-88FB-83DF2017D78E}"/>
              </a:ext>
            </a:extLst>
          </p:cNvPr>
          <p:cNvSpPr/>
          <p:nvPr/>
        </p:nvSpPr>
        <p:spPr>
          <a:xfrm>
            <a:off x="288234" y="1819456"/>
            <a:ext cx="8567531" cy="1200329"/>
          </a:xfrm>
          <a:prstGeom prst="rect">
            <a:avLst/>
          </a:prstGeom>
        </p:spPr>
        <p:txBody>
          <a:bodyPr wrap="square">
            <a:spAutoFit/>
          </a:bodyPr>
          <a:lstStyle/>
          <a:p>
            <a:r>
              <a:rPr lang="en-GB" dirty="0">
                <a:latin typeface="Cambria" panose="02040503050406030204" pitchFamily="18" charset="0"/>
              </a:rPr>
              <a:t>Quality education means all pupils in years 1 to 10 will have every opportunity to achieve to their expected level (as a minimum) against the National Curriculum by the end of the year in Reading and its associated competencies</a:t>
            </a:r>
            <a:r>
              <a:rPr lang="en-NZ" dirty="0">
                <a:latin typeface="Cambria" panose="02040503050406030204" pitchFamily="18" charset="0"/>
              </a:rPr>
              <a:t>.  </a:t>
            </a:r>
            <a:r>
              <a:rPr lang="en-GB" dirty="0">
                <a:latin typeface="Cambria" panose="02040503050406030204" pitchFamily="18" charset="0"/>
                <a:cs typeface="Calibri" panose="020F0502020204030204" pitchFamily="34" charset="0"/>
              </a:rPr>
              <a:t>Although we did not meet our target, there are things to celebrate as we offered every opportunity to succeed!     </a:t>
            </a:r>
          </a:p>
        </p:txBody>
      </p:sp>
      <p:sp>
        <p:nvSpPr>
          <p:cNvPr id="5" name="Rectangle 4">
            <a:extLst>
              <a:ext uri="{FF2B5EF4-FFF2-40B4-BE49-F238E27FC236}">
                <a16:creationId xmlns:a16="http://schemas.microsoft.com/office/drawing/2014/main" id="{FB96C089-4C2C-BB45-A68E-939BC29DF85C}"/>
              </a:ext>
            </a:extLst>
          </p:cNvPr>
          <p:cNvSpPr/>
          <p:nvPr/>
        </p:nvSpPr>
        <p:spPr>
          <a:xfrm>
            <a:off x="346581" y="3019785"/>
            <a:ext cx="8450835" cy="1754326"/>
          </a:xfrm>
          <a:prstGeom prst="rect">
            <a:avLst/>
          </a:prstGeom>
        </p:spPr>
        <p:txBody>
          <a:bodyPr wrap="square">
            <a:spAutoFit/>
          </a:bodyPr>
          <a:lstStyle/>
          <a:p>
            <a:r>
              <a:rPr lang="en-GB" b="1" dirty="0">
                <a:latin typeface="Cambria" panose="02040503050406030204" pitchFamily="18" charset="0"/>
                <a:ea typeface="Palatino Linotype" panose="02040502050505030304" pitchFamily="18" charset="0"/>
              </a:rPr>
              <a:t>Of pupils who were below or well below:</a:t>
            </a:r>
          </a:p>
          <a:p>
            <a:endParaRPr lang="en-NZ" dirty="0">
              <a:latin typeface="Cambria" panose="02040503050406030204" pitchFamily="18" charset="0"/>
              <a:ea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11 (35%)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moved up a category</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19 (61%)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made no change in category</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2    (6%)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moved down a category:</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9BCF4B2-A2A3-38D9-5203-7158459812AF}"/>
              </a:ext>
            </a:extLst>
          </p:cNvPr>
          <p:cNvPicPr>
            <a:picLocks noChangeAspect="1"/>
          </p:cNvPicPr>
          <p:nvPr/>
        </p:nvPicPr>
        <p:blipFill rotWithShape="1">
          <a:blip r:embed="rId3">
            <a:extLst>
              <a:ext uri="{28A0092B-C50C-407E-A947-70E740481C1C}">
                <a14:useLocalDpi xmlns:a14="http://schemas.microsoft.com/office/drawing/2010/main" val="0"/>
              </a:ext>
            </a:extLst>
          </a:blip>
          <a:srcRect t="15612" b="23504"/>
          <a:stretch/>
        </p:blipFill>
        <p:spPr>
          <a:xfrm>
            <a:off x="3260035" y="4479235"/>
            <a:ext cx="5595730" cy="2266122"/>
          </a:xfrm>
          <a:prstGeom prst="rect">
            <a:avLst/>
          </a:prstGeom>
          <a:effectLst>
            <a:softEdge rad="102407"/>
          </a:effectLst>
        </p:spPr>
      </p:pic>
    </p:spTree>
    <p:extLst>
      <p:ext uri="{BB962C8B-B14F-4D97-AF65-F5344CB8AC3E}">
        <p14:creationId xmlns:p14="http://schemas.microsoft.com/office/powerpoint/2010/main" val="3343871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940-B6C0-514C-8ABD-3A612B7DED33}"/>
              </a:ext>
            </a:extLst>
          </p:cNvPr>
          <p:cNvSpPr>
            <a:spLocks noGrp="1"/>
          </p:cNvSpPr>
          <p:nvPr>
            <p:ph type="title"/>
          </p:nvPr>
        </p:nvSpPr>
        <p:spPr/>
        <p:txBody>
          <a:bodyPr/>
          <a:lstStyle/>
          <a:p>
            <a:r>
              <a:rPr lang="en-AU" b="1" dirty="0"/>
              <a:t>Annual Goal</a:t>
            </a:r>
            <a:r>
              <a:rPr lang="en-NZ" dirty="0"/>
              <a:t> </a:t>
            </a:r>
            <a:br>
              <a:rPr lang="en-NZ" dirty="0"/>
            </a:br>
            <a:r>
              <a:rPr lang="en-NZ" dirty="0"/>
              <a:t>Reading 2023</a:t>
            </a:r>
            <a:endParaRPr lang="en-US" dirty="0"/>
          </a:p>
        </p:txBody>
      </p:sp>
      <p:sp>
        <p:nvSpPr>
          <p:cNvPr id="3" name="Rectangle 2">
            <a:extLst>
              <a:ext uri="{FF2B5EF4-FFF2-40B4-BE49-F238E27FC236}">
                <a16:creationId xmlns:a16="http://schemas.microsoft.com/office/drawing/2014/main" id="{806CCAA4-F8E2-7849-88FB-83DF2017D78E}"/>
              </a:ext>
            </a:extLst>
          </p:cNvPr>
          <p:cNvSpPr/>
          <p:nvPr/>
        </p:nvSpPr>
        <p:spPr>
          <a:xfrm>
            <a:off x="288234" y="1819456"/>
            <a:ext cx="8567531" cy="1754326"/>
          </a:xfrm>
          <a:prstGeom prst="rect">
            <a:avLst/>
          </a:prstGeom>
        </p:spPr>
        <p:txBody>
          <a:bodyPr wrap="square">
            <a:spAutoFit/>
          </a:bodyPr>
          <a:lstStyle/>
          <a:p>
            <a:r>
              <a:rPr lang="en-GB" dirty="0">
                <a:latin typeface="Cambria" panose="02040503050406030204" pitchFamily="18" charset="0"/>
              </a:rPr>
              <a:t>Quality education means all pupils in years 1 to 10 will have every opportunity to achieve to their expected level (as a minimum) against the National Curriculum by the end of the year in Reading and its associated competencies</a:t>
            </a:r>
            <a:r>
              <a:rPr lang="en-NZ" dirty="0">
                <a:latin typeface="Cambria" panose="02040503050406030204" pitchFamily="18" charset="0"/>
              </a:rPr>
              <a:t>.  </a:t>
            </a:r>
            <a:r>
              <a:rPr lang="en-GB" dirty="0">
                <a:latin typeface="Cambria" panose="02040503050406030204" pitchFamily="18" charset="0"/>
                <a:cs typeface="Calibri" panose="020F0502020204030204" pitchFamily="34" charset="0"/>
              </a:rPr>
              <a:t>Although we did not meet our target, there are things to celebrate as we offered every opportunity to succeed!  </a:t>
            </a:r>
          </a:p>
          <a:p>
            <a:endParaRPr lang="en-GB" dirty="0">
              <a:latin typeface="Cambria" panose="02040503050406030204" pitchFamily="18" charset="0"/>
              <a:cs typeface="Calibri" panose="020F0502020204030204" pitchFamily="34" charset="0"/>
            </a:endParaRPr>
          </a:p>
          <a:p>
            <a:r>
              <a:rPr lang="en-GB" dirty="0">
                <a:latin typeface="Cambria" panose="02040503050406030204" pitchFamily="18" charset="0"/>
                <a:cs typeface="Calibri" panose="020F0502020204030204" pitchFamily="34" charset="0"/>
              </a:rPr>
              <a:t>Worth celebrating:  </a:t>
            </a:r>
          </a:p>
        </p:txBody>
      </p:sp>
      <p:pic>
        <p:nvPicPr>
          <p:cNvPr id="4" name="Picture 2" descr="11,511 BEST Amazing Word IMAGES, STOCK PHOTOS &amp;amp; VECTORS | Adobe Stock">
            <a:extLst>
              <a:ext uri="{FF2B5EF4-FFF2-40B4-BE49-F238E27FC236}">
                <a16:creationId xmlns:a16="http://schemas.microsoft.com/office/drawing/2014/main" id="{CADBB7B1-EC83-AAA5-CF64-E1C2006EE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4540106" y="5753235"/>
            <a:ext cx="4315659" cy="957750"/>
          </a:xfrm>
          <a:prstGeom prst="rect">
            <a:avLst/>
          </a:prstGeom>
          <a:noFill/>
          <a:effectLst>
            <a:softEdge rad="116978"/>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0A16AE-EFFF-B5E1-9575-FAB324E701AC}"/>
              </a:ext>
            </a:extLst>
          </p:cNvPr>
          <p:cNvSpPr txBox="1"/>
          <p:nvPr/>
        </p:nvSpPr>
        <p:spPr>
          <a:xfrm>
            <a:off x="381739" y="3957038"/>
            <a:ext cx="8380520" cy="1796197"/>
          </a:xfrm>
          <a:prstGeom prst="rect">
            <a:avLst/>
          </a:prstGeom>
          <a:noFill/>
        </p:spPr>
        <p:txBody>
          <a:bodyPr wrap="square">
            <a:spAutoFit/>
          </a:bodyPr>
          <a:lstStyle/>
          <a:p>
            <a:pPr marL="342900" lvl="0" indent="-342900">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In 2023, 85% of </a:t>
            </a:r>
            <a:r>
              <a:rPr lang="en-GB" sz="1600" b="1" u="sng" dirty="0">
                <a:effectLst/>
                <a:latin typeface="Calibri" panose="020F0502020204030204" pitchFamily="34" charset="0"/>
                <a:ea typeface="Calibri" panose="020F0502020204030204" pitchFamily="34" charset="0"/>
                <a:cs typeface="Calibri" panose="020F0502020204030204" pitchFamily="34" charset="0"/>
              </a:rPr>
              <a:t>all</a:t>
            </a:r>
            <a:r>
              <a:rPr lang="en-GB" sz="1600" dirty="0">
                <a:effectLst/>
                <a:latin typeface="Calibri" panose="020F0502020204030204" pitchFamily="34" charset="0"/>
                <a:ea typeface="Calibri" panose="020F0502020204030204" pitchFamily="34" charset="0"/>
                <a:cs typeface="Calibri" panose="020F0502020204030204" pitchFamily="34" charset="0"/>
              </a:rPr>
              <a:t> students (Year 1=10) were “At or Above” expectations for OTJ Reading</a:t>
            </a:r>
            <a:endParaRPr lang="en-NZ"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Junior School data - BSLA shift very evident in the 6 year Observational Survey data and flowing through to the Year 2 cohort</a:t>
            </a:r>
            <a:endParaRPr lang="en-NZ"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Males pupils net positive increase for PAT – particularly the Above category</a:t>
            </a:r>
            <a:endParaRPr lang="en-NZ"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Māori pupils positive shift in the Above Category</a:t>
            </a:r>
            <a:endParaRPr lang="en-NZ"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No disparity across the ethnicities</a:t>
            </a:r>
            <a:endParaRPr lang="en-NZ"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837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CAA7-AC67-8147-B97E-6D572A4A0DFA}"/>
              </a:ext>
            </a:extLst>
          </p:cNvPr>
          <p:cNvSpPr>
            <a:spLocks noGrp="1"/>
          </p:cNvSpPr>
          <p:nvPr>
            <p:ph type="title"/>
          </p:nvPr>
        </p:nvSpPr>
        <p:spPr/>
        <p:txBody>
          <a:bodyPr/>
          <a:lstStyle/>
          <a:p>
            <a:r>
              <a:rPr lang="en-US" dirty="0"/>
              <a:t>Potential 2024 focus areas</a:t>
            </a:r>
            <a:br>
              <a:rPr lang="en-US" dirty="0"/>
            </a:br>
            <a:r>
              <a:rPr lang="en-US" dirty="0"/>
              <a:t>Reading</a:t>
            </a:r>
          </a:p>
        </p:txBody>
      </p:sp>
      <p:sp>
        <p:nvSpPr>
          <p:cNvPr id="3" name="Rectangle 2">
            <a:extLst>
              <a:ext uri="{FF2B5EF4-FFF2-40B4-BE49-F238E27FC236}">
                <a16:creationId xmlns:a16="http://schemas.microsoft.com/office/drawing/2014/main" id="{4716EFE1-3279-C146-A248-12C7B72D56F1}"/>
              </a:ext>
            </a:extLst>
          </p:cNvPr>
          <p:cNvSpPr/>
          <p:nvPr/>
        </p:nvSpPr>
        <p:spPr>
          <a:xfrm>
            <a:off x="191387" y="1786270"/>
            <a:ext cx="8739962" cy="1231106"/>
          </a:xfrm>
          <a:prstGeom prst="rect">
            <a:avLst/>
          </a:prstGeom>
        </p:spPr>
        <p:txBody>
          <a:bodyPr wrap="square">
            <a:spAutoFit/>
          </a:bodyPr>
          <a:lstStyle/>
          <a:p>
            <a:pPr lvl="0">
              <a:spcAft>
                <a:spcPts val="0"/>
              </a:spcAft>
            </a:pPr>
            <a:endParaRPr lang="en-GB" sz="2800" dirty="0">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mj-lt"/>
              <a:buAutoNum type="arabicPeriod"/>
            </a:pPr>
            <a:endParaRPr lang="en-GB" sz="2800" dirty="0">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mj-lt"/>
              <a:buAutoNum type="arabicPeriod"/>
            </a:pPr>
            <a:endParaRPr lang="en-NZ" dirty="0">
              <a:latin typeface="Times New Roman" panose="02020603050405020304" pitchFamily="18" charset="0"/>
              <a:ea typeface="Times New Roman" panose="02020603050405020304" pitchFamily="18" charset="0"/>
            </a:endParaRPr>
          </a:p>
        </p:txBody>
      </p:sp>
      <p:pic>
        <p:nvPicPr>
          <p:cNvPr id="4098" name="Picture 2" descr="Set Up Targets for Account Managers Unit | Salesforce Trailhead">
            <a:extLst>
              <a:ext uri="{FF2B5EF4-FFF2-40B4-BE49-F238E27FC236}">
                <a16:creationId xmlns:a16="http://schemas.microsoft.com/office/drawing/2014/main" id="{2CA9F934-FD44-2E41-9C13-9EBAE21B9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489" y="4880134"/>
            <a:ext cx="2307771" cy="1966385"/>
          </a:xfrm>
          <a:prstGeom prst="rect">
            <a:avLst/>
          </a:prstGeom>
          <a:noFill/>
          <a:effectLst>
            <a:softEdge rad="66724"/>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359838-1026-CD98-E0AC-95A776CA12D2}"/>
              </a:ext>
            </a:extLst>
          </p:cNvPr>
          <p:cNvSpPr txBox="1"/>
          <p:nvPr/>
        </p:nvSpPr>
        <p:spPr>
          <a:xfrm>
            <a:off x="170123" y="2115265"/>
            <a:ext cx="8761226" cy="4414478"/>
          </a:xfrm>
          <a:prstGeom prst="rect">
            <a:avLst/>
          </a:prstGeom>
          <a:noFill/>
        </p:spPr>
        <p:txBody>
          <a:bodyPr wrap="square">
            <a:spAutoFit/>
          </a:bodyPr>
          <a:lstStyle/>
          <a:p>
            <a:pPr marL="742950" lvl="1" indent="-285750">
              <a:lnSpc>
                <a:spcPct val="107000"/>
              </a:lnSpc>
              <a:buFont typeface="Symbol" pitchFamily="2" charset="2"/>
              <a:buChar char=""/>
            </a:pPr>
            <a:r>
              <a:rPr lang="en-GB" dirty="0">
                <a:effectLst/>
                <a:latin typeface="Cambria" panose="02040503050406030204" pitchFamily="18" charset="0"/>
                <a:ea typeface="Times New Roman" panose="02020603050405020304" pitchFamily="18" charset="0"/>
                <a:cs typeface="Times New Roman" panose="02020603050405020304" pitchFamily="18" charset="0"/>
              </a:rPr>
              <a:t>6 Year Observational Survey – to increase the number of children in the Above category to at least 20% - Intentionally teaching the Concept About Prints skills</a:t>
            </a:r>
          </a:p>
          <a:p>
            <a:pPr marL="742950" lvl="1" indent="-285750">
              <a:lnSpc>
                <a:spcPct val="107000"/>
              </a:lnSpc>
              <a:buFont typeface="Symbol" pitchFamily="2" charset="2"/>
              <a:buChar char=""/>
            </a:pPr>
            <a:endParaRPr lang="en-NZ" dirty="0">
              <a:effectLst/>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buFont typeface="Symbol" pitchFamily="2" charset="2"/>
              <a:buChar char=""/>
            </a:pPr>
            <a:r>
              <a:rPr lang="en-GB" dirty="0">
                <a:effectLst/>
                <a:latin typeface="Cambria" panose="02040503050406030204" pitchFamily="18" charset="0"/>
                <a:ea typeface="Times New Roman" panose="02020603050405020304" pitchFamily="18" charset="0"/>
                <a:cs typeface="Times New Roman" panose="02020603050405020304" pitchFamily="18" charset="0"/>
              </a:rPr>
              <a:t>Year 4 (Year 5, 2025) – shift 10% out of the Below/Well Below group into At/Above for OTJ’s</a:t>
            </a:r>
          </a:p>
          <a:p>
            <a:pPr marL="742950" lvl="1" indent="-285750">
              <a:lnSpc>
                <a:spcPct val="107000"/>
              </a:lnSpc>
              <a:buFont typeface="Symbol" pitchFamily="2" charset="2"/>
              <a:buChar char=""/>
            </a:pPr>
            <a:endParaRPr lang="en-NZ" dirty="0">
              <a:effectLst/>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buFont typeface="Symbol" pitchFamily="2" charset="2"/>
              <a:buChar char=""/>
            </a:pPr>
            <a:r>
              <a:rPr lang="en-GB" dirty="0">
                <a:effectLst/>
                <a:latin typeface="Cambria" panose="02040503050406030204" pitchFamily="18" charset="0"/>
                <a:ea typeface="Calibri" panose="020F0502020204030204" pitchFamily="34" charset="0"/>
                <a:cs typeface="Calibri" panose="020F0502020204030204" pitchFamily="34" charset="0"/>
              </a:rPr>
              <a:t>Year 9 (Year 10, 2024) – wrap extra support around this cohort, to raise achievement levels.  </a:t>
            </a:r>
            <a:r>
              <a:rPr lang="en-GB" dirty="0">
                <a:effectLst/>
                <a:latin typeface="Cambria" panose="02040503050406030204" pitchFamily="18" charset="0"/>
                <a:ea typeface="Times New Roman" panose="02020603050405020304" pitchFamily="18" charset="0"/>
                <a:cs typeface="Calibri" panose="020F0502020204030204" pitchFamily="34" charset="0"/>
              </a:rPr>
              <a:t>77% of this year level are working at or above according to teacher OTJ’s while PAT data places 55% of students at or above. Aim for consistency OTJ-PAT, within 10%</a:t>
            </a:r>
          </a:p>
          <a:p>
            <a:pPr marL="742950" lvl="1" indent="-285750">
              <a:lnSpc>
                <a:spcPct val="107000"/>
              </a:lnSpc>
              <a:buFont typeface="Symbol" pitchFamily="2" charset="2"/>
              <a:buChar char=""/>
            </a:pPr>
            <a:endParaRPr lang="en-NZ" dirty="0">
              <a:effectLst/>
              <a:latin typeface="Cambria" panose="02040503050406030204" pitchFamily="18" charset="0"/>
              <a:ea typeface="Times New Roman" panose="02020603050405020304" pitchFamily="18" charset="0"/>
              <a:cs typeface="Times New Roman" panose="02020603050405020304" pitchFamily="18" charset="0"/>
            </a:endParaRPr>
          </a:p>
          <a:p>
            <a:pPr marL="742950" lvl="1" indent="-285750">
              <a:lnSpc>
                <a:spcPct val="107000"/>
              </a:lnSpc>
              <a:buFont typeface="Symbol" pitchFamily="2" charset="2"/>
              <a:buChar char=""/>
            </a:pPr>
            <a:r>
              <a:rPr lang="en-GB" dirty="0">
                <a:effectLst/>
                <a:latin typeface="Cambria" panose="02040503050406030204" pitchFamily="18" charset="0"/>
                <a:ea typeface="Times New Roman" panose="02020603050405020304" pitchFamily="18" charset="0"/>
                <a:cs typeface="Times New Roman" panose="02020603050405020304" pitchFamily="18" charset="0"/>
              </a:rPr>
              <a:t>PAT Females 47% drop to 28% Above average. </a:t>
            </a:r>
          </a:p>
          <a:p>
            <a:pPr lvl="1">
              <a:lnSpc>
                <a:spcPct val="107000"/>
              </a:lnSpc>
            </a:pPr>
            <a:r>
              <a:rPr lang="en-GB" dirty="0">
                <a:effectLst/>
                <a:latin typeface="Cambria" panose="02040503050406030204" pitchFamily="18" charset="0"/>
                <a:ea typeface="Times New Roman" panose="02020603050405020304" pitchFamily="18" charset="0"/>
                <a:cs typeface="Times New Roman" panose="02020603050405020304" pitchFamily="18" charset="0"/>
              </a:rPr>
              <a:t>	Target: aim for 40% in the Above category (10% </a:t>
            </a:r>
          </a:p>
          <a:p>
            <a:pPr lvl="1">
              <a:lnSpc>
                <a:spcPct val="107000"/>
              </a:lnSpc>
            </a:pPr>
            <a:r>
              <a:rPr lang="en-GB" dirty="0">
                <a:effectLst/>
                <a:latin typeface="Cambria" panose="02040503050406030204" pitchFamily="18" charset="0"/>
                <a:ea typeface="Times New Roman" panose="02020603050405020304" pitchFamily="18" charset="0"/>
                <a:cs typeface="Times New Roman" panose="02020603050405020304" pitchFamily="18" charset="0"/>
              </a:rPr>
              <a:t>	upwards shift)</a:t>
            </a:r>
            <a:endParaRPr lang="en-NZ"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07000"/>
              </a:lnSpc>
            </a:pPr>
            <a:r>
              <a:rPr lang="en-NZ" sz="11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NZ"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64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NZ" dirty="0"/>
            </a:br>
            <a:r>
              <a:rPr lang="en-NZ" dirty="0"/>
              <a:t>Aidanfield Goal setting </a:t>
            </a:r>
            <a:br>
              <a:rPr lang="en-NZ" dirty="0"/>
            </a:br>
            <a:r>
              <a:rPr lang="en-NZ" dirty="0"/>
              <a:t>we aim very high</a:t>
            </a:r>
            <a:br>
              <a:rPr lang="en-NZ" dirty="0"/>
            </a:br>
            <a:endParaRPr lang="en-US" dirty="0"/>
          </a:p>
        </p:txBody>
      </p:sp>
      <p:sp>
        <p:nvSpPr>
          <p:cNvPr id="2" name="TextBox 1">
            <a:extLst>
              <a:ext uri="{FF2B5EF4-FFF2-40B4-BE49-F238E27FC236}">
                <a16:creationId xmlns:a16="http://schemas.microsoft.com/office/drawing/2014/main" id="{ABB6231F-D8CB-3E48-8FEA-8CA0D0C15A06}"/>
              </a:ext>
            </a:extLst>
          </p:cNvPr>
          <p:cNvSpPr txBox="1"/>
          <p:nvPr/>
        </p:nvSpPr>
        <p:spPr>
          <a:xfrm>
            <a:off x="266007" y="1595869"/>
            <a:ext cx="8611985" cy="1569660"/>
          </a:xfrm>
          <a:prstGeom prst="rect">
            <a:avLst/>
          </a:prstGeom>
          <a:noFill/>
        </p:spPr>
        <p:txBody>
          <a:bodyPr wrap="square" rtlCol="0">
            <a:spAutoFit/>
          </a:bodyPr>
          <a:lstStyle/>
          <a:p>
            <a:pPr algn="ctr"/>
            <a:r>
              <a:rPr lang="en-NZ" sz="2400" dirty="0">
                <a:latin typeface="Cambria" panose="02040503050406030204" pitchFamily="18" charset="0"/>
                <a:cs typeface="Calibri" panose="020F0502020204030204" pitchFamily="34" charset="0"/>
              </a:rPr>
              <a:t>Our aim is for every student to achieve.  We set our goals to reflect this aspiration. This means we often don’t quite reach our goals as the complexities of teaching and learning </a:t>
            </a:r>
          </a:p>
          <a:p>
            <a:pPr algn="ctr"/>
            <a:r>
              <a:rPr lang="en-NZ" sz="2400" dirty="0">
                <a:latin typeface="Cambria" panose="02040503050406030204" pitchFamily="18" charset="0"/>
                <a:cs typeface="Calibri" panose="020F0502020204030204" pitchFamily="34" charset="0"/>
              </a:rPr>
              <a:t>impact outcomes.</a:t>
            </a:r>
          </a:p>
        </p:txBody>
      </p:sp>
      <p:pic>
        <p:nvPicPr>
          <p:cNvPr id="7" name="Picture 6">
            <a:extLst>
              <a:ext uri="{FF2B5EF4-FFF2-40B4-BE49-F238E27FC236}">
                <a16:creationId xmlns:a16="http://schemas.microsoft.com/office/drawing/2014/main" id="{AAE35752-E333-6793-24ED-A7C28C186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4056943"/>
            <a:ext cx="3929270" cy="2615880"/>
          </a:xfrm>
          <a:prstGeom prst="rect">
            <a:avLst/>
          </a:prstGeom>
          <a:effectLst>
            <a:softEdge rad="108431"/>
          </a:effectLst>
        </p:spPr>
      </p:pic>
      <p:sp>
        <p:nvSpPr>
          <p:cNvPr id="8" name="TextBox 7">
            <a:extLst>
              <a:ext uri="{FF2B5EF4-FFF2-40B4-BE49-F238E27FC236}">
                <a16:creationId xmlns:a16="http://schemas.microsoft.com/office/drawing/2014/main" id="{5142F368-C343-6843-41D9-4DF342C5A57E}"/>
              </a:ext>
            </a:extLst>
          </p:cNvPr>
          <p:cNvSpPr txBox="1"/>
          <p:nvPr/>
        </p:nvSpPr>
        <p:spPr>
          <a:xfrm>
            <a:off x="4187688" y="3625835"/>
            <a:ext cx="4574572" cy="3046988"/>
          </a:xfrm>
          <a:prstGeom prst="rect">
            <a:avLst/>
          </a:prstGeom>
          <a:noFill/>
        </p:spPr>
        <p:txBody>
          <a:bodyPr wrap="square" rtlCol="0">
            <a:spAutoFit/>
          </a:bodyPr>
          <a:lstStyle/>
          <a:p>
            <a:r>
              <a:rPr lang="en-NZ" sz="2400" dirty="0">
                <a:latin typeface="Cambria" panose="02040503050406030204" pitchFamily="18" charset="0"/>
                <a:cs typeface="Calibri" panose="020F0502020204030204" pitchFamily="34" charset="0"/>
              </a:rPr>
              <a:t>However </a:t>
            </a:r>
          </a:p>
          <a:p>
            <a:pPr marL="342900" indent="-342900">
              <a:buFont typeface="Arial" panose="020B0604020202020204" pitchFamily="34" charset="0"/>
              <a:buChar char="•"/>
            </a:pPr>
            <a:r>
              <a:rPr lang="en-NZ" sz="2400" dirty="0">
                <a:latin typeface="Cambria" panose="02040503050406030204" pitchFamily="18" charset="0"/>
                <a:cs typeface="Calibri" panose="020F0502020204030204" pitchFamily="34" charset="0"/>
              </a:rPr>
              <a:t>we maintain high achievement rates.</a:t>
            </a:r>
          </a:p>
          <a:p>
            <a:pPr marL="342900" indent="-342900">
              <a:buFont typeface="Arial" panose="020B0604020202020204" pitchFamily="34" charset="0"/>
              <a:buChar char="•"/>
            </a:pPr>
            <a:r>
              <a:rPr lang="en-NZ" sz="2400" dirty="0">
                <a:latin typeface="Cambria" panose="02040503050406030204" pitchFamily="18" charset="0"/>
                <a:cs typeface="Calibri" panose="020F0502020204030204" pitchFamily="34" charset="0"/>
              </a:rPr>
              <a:t>we oscillate up and down within a 5% margin. </a:t>
            </a:r>
          </a:p>
          <a:p>
            <a:pPr marL="342900" indent="-342900">
              <a:buFont typeface="Arial" panose="020B0604020202020204" pitchFamily="34" charset="0"/>
              <a:buChar char="•"/>
            </a:pPr>
            <a:r>
              <a:rPr lang="en-NZ" sz="2400" dirty="0">
                <a:latin typeface="Cambria" panose="02040503050406030204" pitchFamily="18" charset="0"/>
                <a:cs typeface="Calibri" panose="020F0502020204030204" pitchFamily="34" charset="0"/>
              </a:rPr>
              <a:t>we still keep striving to do our best for every single student at Aidanfield each and every year.</a:t>
            </a:r>
          </a:p>
        </p:txBody>
      </p:sp>
    </p:spTree>
    <p:extLst>
      <p:ext uri="{BB962C8B-B14F-4D97-AF65-F5344CB8AC3E}">
        <p14:creationId xmlns:p14="http://schemas.microsoft.com/office/powerpoint/2010/main" val="2391527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9255B5-D018-BF7C-F15E-ABEE3A29A00E}"/>
              </a:ext>
            </a:extLst>
          </p:cNvPr>
          <p:cNvSpPr>
            <a:spLocks noGrp="1"/>
          </p:cNvSpPr>
          <p:nvPr>
            <p:ph type="title"/>
          </p:nvPr>
        </p:nvSpPr>
        <p:spPr/>
        <p:txBody>
          <a:bodyPr/>
          <a:lstStyle/>
          <a:p>
            <a:r>
              <a:rPr lang="en-US" dirty="0"/>
              <a:t>More than numbers</a:t>
            </a:r>
          </a:p>
        </p:txBody>
      </p:sp>
      <p:sp>
        <p:nvSpPr>
          <p:cNvPr id="6" name="TextBox 5">
            <a:extLst>
              <a:ext uri="{FF2B5EF4-FFF2-40B4-BE49-F238E27FC236}">
                <a16:creationId xmlns:a16="http://schemas.microsoft.com/office/drawing/2014/main" id="{5C53A25F-D604-8521-0513-ADF83078A4F8}"/>
              </a:ext>
            </a:extLst>
          </p:cNvPr>
          <p:cNvSpPr txBox="1"/>
          <p:nvPr/>
        </p:nvSpPr>
        <p:spPr>
          <a:xfrm>
            <a:off x="662137" y="2067951"/>
            <a:ext cx="7819725" cy="3877985"/>
          </a:xfrm>
          <a:prstGeom prst="rect">
            <a:avLst/>
          </a:prstGeom>
          <a:noFill/>
        </p:spPr>
        <p:txBody>
          <a:bodyPr wrap="square" rtlCol="0">
            <a:spAutoFit/>
          </a:bodyPr>
          <a:lstStyle/>
          <a:p>
            <a:r>
              <a:rPr lang="en-US" sz="1200" i="1" dirty="0">
                <a:solidFill>
                  <a:schemeClr val="accent1"/>
                </a:solidFill>
                <a:latin typeface="Cambria" panose="02040503050406030204" pitchFamily="18" charset="0"/>
              </a:rPr>
              <a:t>Data – numbers - tell a story about learning and achievement.  Often there is a story within the story.   Our staff have reflected on the year and the story of 2023 – things that bought them joy.  </a:t>
            </a:r>
          </a:p>
          <a:p>
            <a:endParaRPr lang="en-NZ"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US" sz="14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“I've had several instances this year where I've been reminded of the absolute care and love that the staff here have for the students under their care. For me, it's in the day-to-day dealings I observe - a kind word to a discouraged child, an apology to a colleague for something not handled as well as intentioned, a genuine question asking after a family member who has been unwell or absent. I think these things cannot be underestimated in their impact. This year I have appreciated the safe place we provide for our students and staff. I have appreciated that we are 'seen' and that our students and whānau are 'seen'. I appreciate that I am seen and my own children are seen and loved. People are complex, but God's faithfulness is evident in this place.” </a:t>
            </a:r>
            <a:r>
              <a:rPr lang="en-GB" sz="14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NZ" sz="1400" i="1" kern="100" dirty="0">
              <a:effectLst/>
              <a:latin typeface="Calibri" panose="020F0502020204030204" pitchFamily="34" charset="0"/>
              <a:ea typeface="Calibri" panose="020F0502020204030204" pitchFamily="34" charset="0"/>
              <a:cs typeface="Calibri" panose="020F0502020204030204" pitchFamily="34"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i="1" kern="10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“What has impressed me this year in particular is the adaptability of the students moving classrooms multiple times. They coped so well and just got on with learning. They showed patience and joy at new  (and old) surroundings. This new generation is truly stunning in their ability to be adaptable and cope well with change and flux.”</a:t>
            </a:r>
            <a:endParaRPr lang="en-NZ" sz="14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96BB0D7-C6F5-37CD-346A-9312DB16C6F1}"/>
              </a:ext>
            </a:extLst>
          </p:cNvPr>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1254226" y="1610946"/>
            <a:ext cx="6635546" cy="4976660"/>
          </a:xfrm>
          <a:prstGeom prst="rect">
            <a:avLst/>
          </a:prstGeom>
        </p:spPr>
      </p:pic>
    </p:spTree>
    <p:extLst>
      <p:ext uri="{BB962C8B-B14F-4D97-AF65-F5344CB8AC3E}">
        <p14:creationId xmlns:p14="http://schemas.microsoft.com/office/powerpoint/2010/main" val="3470360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A675-C3A7-3340-B761-AEF88C71F834}"/>
              </a:ext>
            </a:extLst>
          </p:cNvPr>
          <p:cNvSpPr>
            <a:spLocks noGrp="1"/>
          </p:cNvSpPr>
          <p:nvPr>
            <p:ph type="title"/>
          </p:nvPr>
        </p:nvSpPr>
        <p:spPr/>
        <p:txBody>
          <a:bodyPr/>
          <a:lstStyle/>
          <a:p>
            <a:r>
              <a:rPr lang="en-NZ" b="1" dirty="0">
                <a:latin typeface="Calibri" panose="020F0502020204030204" pitchFamily="34" charset="0"/>
                <a:ea typeface="Calibri" panose="020F0502020204030204" pitchFamily="34" charset="0"/>
                <a:cs typeface="Calibri" panose="020F0502020204030204" pitchFamily="34" charset="0"/>
              </a:rPr>
              <a:t>writing</a:t>
            </a:r>
            <a:br>
              <a:rPr lang="en-NZ" b="1" dirty="0">
                <a:latin typeface="Calibri" panose="020F0502020204030204" pitchFamily="34" charset="0"/>
                <a:ea typeface="Calibri" panose="020F0502020204030204" pitchFamily="34" charset="0"/>
                <a:cs typeface="Calibri" panose="020F0502020204030204" pitchFamily="34" charset="0"/>
              </a:rPr>
            </a:br>
            <a:r>
              <a:rPr lang="en-NZ" b="1" dirty="0">
                <a:latin typeface="Calibri" panose="020F0502020204030204" pitchFamily="34" charset="0"/>
                <a:ea typeface="Calibri" panose="020F0502020204030204" pitchFamily="34" charset="0"/>
                <a:cs typeface="Calibri" panose="020F0502020204030204" pitchFamily="34" charset="0"/>
              </a:rPr>
              <a:t>2023</a:t>
            </a:r>
            <a:endParaRPr lang="en-US" dirty="0"/>
          </a:p>
        </p:txBody>
      </p:sp>
      <p:sp>
        <p:nvSpPr>
          <p:cNvPr id="5" name="Rectangle 4">
            <a:extLst>
              <a:ext uri="{FF2B5EF4-FFF2-40B4-BE49-F238E27FC236}">
                <a16:creationId xmlns:a16="http://schemas.microsoft.com/office/drawing/2014/main" id="{C9C00B02-F7BC-4944-9FF8-DFDE438107C8}"/>
              </a:ext>
            </a:extLst>
          </p:cNvPr>
          <p:cNvSpPr/>
          <p:nvPr/>
        </p:nvSpPr>
        <p:spPr>
          <a:xfrm>
            <a:off x="424070" y="1789321"/>
            <a:ext cx="8338190" cy="1200329"/>
          </a:xfrm>
          <a:prstGeom prst="rect">
            <a:avLst/>
          </a:prstGeom>
        </p:spPr>
        <p:txBody>
          <a:bodyPr wrap="square">
            <a:spAutoFit/>
          </a:bodyPr>
          <a:lstStyle/>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lvl="0">
              <a:spcAft>
                <a:spcPts val="0"/>
              </a:spcAft>
            </a:pPr>
            <a:endParaRPr lang="en-NZ" dirty="0"/>
          </a:p>
        </p:txBody>
      </p:sp>
      <p:sp>
        <p:nvSpPr>
          <p:cNvPr id="7" name="TextBox 6">
            <a:extLst>
              <a:ext uri="{FF2B5EF4-FFF2-40B4-BE49-F238E27FC236}">
                <a16:creationId xmlns:a16="http://schemas.microsoft.com/office/drawing/2014/main" id="{A16D1F24-60B5-524B-B224-0E29171D3DDF}"/>
              </a:ext>
            </a:extLst>
          </p:cNvPr>
          <p:cNvSpPr txBox="1"/>
          <p:nvPr/>
        </p:nvSpPr>
        <p:spPr>
          <a:xfrm>
            <a:off x="381740" y="1973987"/>
            <a:ext cx="8380520" cy="1631216"/>
          </a:xfrm>
          <a:prstGeom prst="rect">
            <a:avLst/>
          </a:prstGeom>
          <a:noFill/>
        </p:spPr>
        <p:txBody>
          <a:bodyPr wrap="square" rtlCol="0">
            <a:spAutoFit/>
          </a:bodyPr>
          <a:lstStyle/>
          <a:p>
            <a:r>
              <a:rPr lang="en-GB" sz="1600" b="1" dirty="0">
                <a:latin typeface="Cambria" panose="02040503050406030204" pitchFamily="18" charset="0"/>
              </a:rPr>
              <a:t>Annual Goal</a:t>
            </a:r>
            <a:r>
              <a:rPr lang="en-GB" sz="1600" dirty="0">
                <a:latin typeface="Cambria" panose="02040503050406030204" pitchFamily="18" charset="0"/>
              </a:rPr>
              <a:t>:  </a:t>
            </a:r>
            <a:endParaRPr lang="en-NZ" sz="1600" dirty="0">
              <a:latin typeface="Cambria" panose="02040503050406030204" pitchFamily="18" charset="0"/>
            </a:endParaRP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Writing and its associated competencies</a:t>
            </a:r>
            <a:r>
              <a:rPr lang="en-NZ" sz="1600" dirty="0">
                <a:latin typeface="Cambria" panose="02040503050406030204" pitchFamily="18" charset="0"/>
              </a:rPr>
              <a:t> </a:t>
            </a:r>
          </a:p>
          <a:p>
            <a:endParaRPr lang="en-NZ" sz="1600" b="1" dirty="0">
              <a:latin typeface="Cambria" panose="02040503050406030204" pitchFamily="18" charset="0"/>
            </a:endParaRPr>
          </a:p>
          <a:p>
            <a:r>
              <a:rPr lang="en-GB" sz="2000" b="1" dirty="0">
                <a:latin typeface="Cambria" panose="02040503050406030204" pitchFamily="18" charset="0"/>
              </a:rPr>
              <a:t>Annual Target	</a:t>
            </a:r>
            <a:r>
              <a:rPr lang="en-GB" sz="2000" dirty="0">
                <a:latin typeface="Cambria" panose="02040503050406030204" pitchFamily="18" charset="0"/>
              </a:rPr>
              <a:t> to achieve the goal, our annual targets for 2023 are:</a:t>
            </a:r>
            <a:endParaRPr lang="en-NZ" sz="2000" dirty="0">
              <a:latin typeface="Cambria" panose="02040503050406030204" pitchFamily="18" charset="0"/>
            </a:endParaRPr>
          </a:p>
        </p:txBody>
      </p:sp>
      <p:sp>
        <p:nvSpPr>
          <p:cNvPr id="4" name="TextBox 3">
            <a:extLst>
              <a:ext uri="{FF2B5EF4-FFF2-40B4-BE49-F238E27FC236}">
                <a16:creationId xmlns:a16="http://schemas.microsoft.com/office/drawing/2014/main" id="{1A2210C8-061A-3BA7-50D8-968538442102}"/>
              </a:ext>
            </a:extLst>
          </p:cNvPr>
          <p:cNvSpPr txBox="1"/>
          <p:nvPr/>
        </p:nvSpPr>
        <p:spPr>
          <a:xfrm>
            <a:off x="424070" y="3916830"/>
            <a:ext cx="8173830" cy="2585323"/>
          </a:xfrm>
          <a:prstGeom prst="rect">
            <a:avLst/>
          </a:prstGeom>
          <a:noFill/>
        </p:spPr>
        <p:txBody>
          <a:bodyPr wrap="square">
            <a:spAutoFit/>
          </a:bodyPr>
          <a:lstStyle/>
          <a:p>
            <a:pPr marL="342900" lvl="0" indent="-342900">
              <a:buFont typeface="+mj-lt"/>
              <a:buAutoNum type="arabicPeriod"/>
            </a:pPr>
            <a:r>
              <a:rPr lang="en-NZ" dirty="0">
                <a:effectLst/>
                <a:latin typeface="Cambria" panose="02040503050406030204" pitchFamily="18" charset="0"/>
                <a:ea typeface="Times New Roman" panose="02020603050405020304" pitchFamily="18" charset="0"/>
              </a:rPr>
              <a:t>Observation Survey Dictation and Writing Vocabulary to achieve 90% AT or ABOVE by end of year 2023.  NB this is a continuation of a two year goal.</a:t>
            </a:r>
          </a:p>
          <a:p>
            <a:pPr marL="342900" lvl="0" indent="-342900">
              <a:buFont typeface="+mj-lt"/>
              <a:buAutoNum type="arabicPeriod"/>
            </a:pPr>
            <a:endParaRPr lang="en-NZ" dirty="0">
              <a:effectLst/>
              <a:latin typeface="Cambria" panose="02040503050406030204" pitchFamily="18" charset="0"/>
              <a:ea typeface="Times New Roman" panose="02020603050405020304" pitchFamily="18" charset="0"/>
            </a:endParaRPr>
          </a:p>
          <a:p>
            <a:pPr marL="342900" lvl="0" indent="-342900">
              <a:buFont typeface="+mj-lt"/>
              <a:buAutoNum type="arabicPeriod"/>
            </a:pPr>
            <a:r>
              <a:rPr lang="en-NZ" dirty="0">
                <a:effectLst/>
                <a:latin typeface="Cambria" panose="02040503050406030204" pitchFamily="18" charset="0"/>
                <a:ea typeface="Times New Roman" panose="02020603050405020304" pitchFamily="18" charset="0"/>
              </a:rPr>
              <a:t>2022 Year 5 boys (2023 Year 6) will increase achievement levels to 85% working AT or ABOVE in writing.</a:t>
            </a:r>
          </a:p>
          <a:p>
            <a:pPr marL="342900" lvl="0" indent="-342900">
              <a:buFont typeface="+mj-lt"/>
              <a:buAutoNum type="arabicPeriod"/>
            </a:pPr>
            <a:endParaRPr lang="en-NZ" dirty="0">
              <a:effectLst/>
              <a:latin typeface="Cambria" panose="02040503050406030204" pitchFamily="18" charset="0"/>
              <a:ea typeface="Times New Roman" panose="02020603050405020304" pitchFamily="18" charset="0"/>
            </a:endParaRPr>
          </a:p>
          <a:p>
            <a:pPr marL="342900" indent="-342900">
              <a:buFont typeface="+mj-lt"/>
              <a:buAutoNum type="arabicPeriod"/>
            </a:pPr>
            <a:r>
              <a:rPr lang="en-NZ" dirty="0">
                <a:effectLst/>
                <a:latin typeface="Cambria" panose="02040503050406030204" pitchFamily="18" charset="0"/>
                <a:ea typeface="Times New Roman" panose="02020603050405020304" pitchFamily="18" charset="0"/>
                <a:cs typeface="Times New Roman" panose="02020603050405020304" pitchFamily="18" charset="0"/>
              </a:rPr>
              <a:t>All Māori and Pasifika pupils who are BELOW or WELL BELOW in 2022 will make positive shift such that 90% of Māori and Pasifika pupils achieve AT or ABOVE expectation in end of year OTJ’s 2023</a:t>
            </a:r>
            <a:r>
              <a:rPr lang="en-NZ" dirty="0">
                <a:effectLst/>
                <a:latin typeface="Cambria" panose="02040503050406030204" pitchFamily="18" charset="0"/>
              </a:rPr>
              <a:t> </a:t>
            </a:r>
            <a:endParaRPr lang="en-NZ" dirty="0">
              <a:latin typeface="Cambria" panose="02040503050406030204" pitchFamily="18" charset="0"/>
            </a:endParaRPr>
          </a:p>
        </p:txBody>
      </p:sp>
    </p:spTree>
    <p:extLst>
      <p:ext uri="{BB962C8B-B14F-4D97-AF65-F5344CB8AC3E}">
        <p14:creationId xmlns:p14="http://schemas.microsoft.com/office/powerpoint/2010/main" val="179144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92C45-C5B5-3543-AF1E-B4D2DE71E11E}"/>
              </a:ext>
            </a:extLst>
          </p:cNvPr>
          <p:cNvSpPr>
            <a:spLocks noGrp="1"/>
          </p:cNvSpPr>
          <p:nvPr>
            <p:ph type="title"/>
          </p:nvPr>
        </p:nvSpPr>
        <p:spPr>
          <a:xfrm>
            <a:off x="1354238" y="355847"/>
            <a:ext cx="7408021" cy="1054394"/>
          </a:xfrm>
        </p:spPr>
        <p:txBody>
          <a:bodyPr/>
          <a:lstStyle/>
          <a:p>
            <a:r>
              <a:rPr lang="en-US" dirty="0"/>
              <a:t>Overall school wide</a:t>
            </a:r>
            <a:br>
              <a:rPr lang="en-US" dirty="0"/>
            </a:br>
            <a:r>
              <a:rPr lang="en-US" dirty="0"/>
              <a:t>Writing 2023</a:t>
            </a:r>
          </a:p>
        </p:txBody>
      </p:sp>
      <p:sp>
        <p:nvSpPr>
          <p:cNvPr id="3" name="Rectangle 2">
            <a:extLst>
              <a:ext uri="{FF2B5EF4-FFF2-40B4-BE49-F238E27FC236}">
                <a16:creationId xmlns:a16="http://schemas.microsoft.com/office/drawing/2014/main" id="{B24B0697-517E-4646-A26A-9070A8C0CC7D}"/>
              </a:ext>
            </a:extLst>
          </p:cNvPr>
          <p:cNvSpPr/>
          <p:nvPr/>
        </p:nvSpPr>
        <p:spPr>
          <a:xfrm>
            <a:off x="430216" y="1678174"/>
            <a:ext cx="8332044" cy="4887492"/>
          </a:xfrm>
          <a:prstGeom prst="rect">
            <a:avLst/>
          </a:prstGeom>
        </p:spPr>
        <p:txBody>
          <a:bodyPr wrap="square">
            <a:spAutoFit/>
          </a:bodyPr>
          <a:lstStyle/>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In 2023 we see a overall results improving year to year</a:t>
            </a:r>
            <a:r>
              <a:rPr lang="en-NZ" sz="2400" dirty="0">
                <a:solidFill>
                  <a:srgbClr val="000000"/>
                </a:solidFill>
                <a:latin typeface="Cambria" panose="02040503050406030204" pitchFamily="18" charset="0"/>
                <a:ea typeface="Calibri" panose="020F0502020204030204" pitchFamily="34" charset="0"/>
                <a:cs typeface="Calibri" panose="020F0502020204030204" pitchFamily="34" charset="0"/>
              </a:rPr>
              <a:t>	</a:t>
            </a:r>
          </a:p>
          <a:p>
            <a:endParaRPr lang="en-NZ" sz="2400" dirty="0">
              <a:solidFill>
                <a:srgbClr val="000000"/>
              </a:solidFill>
              <a:latin typeface="Cambria" panose="02040503050406030204" pitchFamily="18" charset="0"/>
              <a:ea typeface="Calibri" panose="020F0502020204030204" pitchFamily="34" charset="0"/>
              <a:cs typeface="Calibri" panose="020F0502020204030204" pitchFamily="34" charset="0"/>
            </a:endParaRPr>
          </a:p>
          <a:p>
            <a:pPr algn="ct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Year 1-10 - 82% of all students were “</a:t>
            </a:r>
            <a:r>
              <a:rPr lang="en-NZ" sz="2000" b="1" dirty="0">
                <a:solidFill>
                  <a:srgbClr val="000000"/>
                </a:solidFill>
                <a:latin typeface="Cambria" panose="02040503050406030204" pitchFamily="18" charset="0"/>
                <a:ea typeface="Calibri" panose="020F0502020204030204" pitchFamily="34" charset="0"/>
                <a:cs typeface="Calibri" panose="020F0502020204030204" pitchFamily="34" charset="0"/>
              </a:rPr>
              <a:t>At</a:t>
            </a: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or </a:t>
            </a:r>
            <a:r>
              <a:rPr lang="en-NZ" sz="2000" b="1" dirty="0">
                <a:solidFill>
                  <a:srgbClr val="000000"/>
                </a:solidFill>
                <a:latin typeface="Cambria" panose="02040503050406030204" pitchFamily="18" charset="0"/>
                <a:ea typeface="Calibri" panose="020F0502020204030204" pitchFamily="34" charset="0"/>
                <a:cs typeface="Calibri" panose="020F0502020204030204" pitchFamily="34" charset="0"/>
              </a:rPr>
              <a:t>Above</a:t>
            </a: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expectations for OTJ Reading.  </a:t>
            </a:r>
          </a:p>
          <a:p>
            <a:pPr algn="ct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Year 1 – 8 = 84%     Year 9 – 10 = 73%</a:t>
            </a:r>
          </a:p>
          <a:p>
            <a:pPr algn="ct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a:t>
            </a:r>
          </a:p>
          <a:p>
            <a:pPr algn="ctr"/>
            <a:endPar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endParaRPr>
          </a:p>
          <a:p>
            <a:r>
              <a:rPr lang="en-NZ" sz="1600" b="1" dirty="0">
                <a:solidFill>
                  <a:srgbClr val="000000"/>
                </a:solidFill>
                <a:latin typeface="Cambria" panose="02040503050406030204" pitchFamily="18" charset="0"/>
                <a:ea typeface="Calibri" panose="020F0502020204030204" pitchFamily="34" charset="0"/>
                <a:cs typeface="Calibri" panose="020F0502020204030204" pitchFamily="34" charset="0"/>
              </a:rPr>
              <a:t>	2022</a:t>
            </a:r>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  88% of all students (Year 1-10) were “At or Above”</a:t>
            </a:r>
          </a:p>
          <a:p>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a:t>
            </a:r>
            <a:r>
              <a:rPr lang="en-NZ" sz="1600" b="1" dirty="0">
                <a:solidFill>
                  <a:srgbClr val="000000"/>
                </a:solidFill>
                <a:latin typeface="Cambria" panose="02040503050406030204" pitchFamily="18" charset="0"/>
                <a:ea typeface="Calibri" panose="020F0502020204030204" pitchFamily="34" charset="0"/>
                <a:cs typeface="Calibri" panose="020F0502020204030204" pitchFamily="34" charset="0"/>
              </a:rPr>
              <a:t>2021</a:t>
            </a:r>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  80% of all students (Year 1-10) were “At or Above”  </a:t>
            </a:r>
          </a:p>
          <a:p>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a:t>
            </a:r>
            <a:r>
              <a:rPr lang="en-NZ" sz="1600" b="1" dirty="0">
                <a:solidFill>
                  <a:srgbClr val="000000"/>
                </a:solidFill>
                <a:latin typeface="Cambria" panose="02040503050406030204" pitchFamily="18" charset="0"/>
                <a:ea typeface="Calibri" panose="020F0502020204030204" pitchFamily="34" charset="0"/>
                <a:cs typeface="Calibri" panose="020F0502020204030204" pitchFamily="34" charset="0"/>
              </a:rPr>
              <a:t>2020</a:t>
            </a:r>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- 81% of all students (Year 1-10) were “At or Above </a:t>
            </a:r>
          </a:p>
          <a:p>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a:t>
            </a:r>
            <a:r>
              <a:rPr lang="en-NZ" sz="1600" b="1" dirty="0">
                <a:solidFill>
                  <a:srgbClr val="000000"/>
                </a:solidFill>
                <a:latin typeface="Cambria" panose="02040503050406030204" pitchFamily="18" charset="0"/>
                <a:ea typeface="Calibri" panose="020F0502020204030204" pitchFamily="34" charset="0"/>
                <a:cs typeface="Calibri" panose="020F0502020204030204" pitchFamily="34" charset="0"/>
              </a:rPr>
              <a:t>2019</a:t>
            </a:r>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- 76% of all students (Year 1-10) were “At or Above” 	</a:t>
            </a:r>
          </a:p>
          <a:p>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a:t>
            </a:r>
            <a:r>
              <a:rPr lang="en-NZ" sz="1600" b="1" dirty="0">
                <a:solidFill>
                  <a:srgbClr val="000000"/>
                </a:solidFill>
                <a:latin typeface="Cambria" panose="02040503050406030204" pitchFamily="18" charset="0"/>
                <a:ea typeface="Calibri" panose="020F0502020204030204" pitchFamily="34" charset="0"/>
                <a:cs typeface="Calibri" panose="020F0502020204030204" pitchFamily="34" charset="0"/>
              </a:rPr>
              <a:t>2018</a:t>
            </a:r>
            <a:r>
              <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rPr>
              <a:t> - 77% of all students (year 1-10) were “At or Above” </a:t>
            </a:r>
            <a:r>
              <a:rPr lang="en-NZ" sz="2000" dirty="0">
                <a:solidFill>
                  <a:srgbClr val="000000"/>
                </a:solidFill>
                <a:latin typeface="Cambria" panose="02040503050406030204" pitchFamily="18" charset="0"/>
                <a:ea typeface="Calibri" panose="020F0502020204030204" pitchFamily="34" charset="0"/>
                <a:cs typeface="Calibri" panose="020F0502020204030204" pitchFamily="34" charset="0"/>
              </a:rPr>
              <a:t>		  </a:t>
            </a:r>
          </a:p>
          <a:p>
            <a:endParaRPr lang="en-NZ" sz="1600" dirty="0">
              <a:latin typeface="Cambria" panose="02040503050406030204" pitchFamily="18" charset="0"/>
              <a:ea typeface="Calibri" panose="020F0502020204030204" pitchFamily="34" charset="0"/>
              <a:cs typeface="Calibri" panose="020F0502020204030204" pitchFamily="34" charset="0"/>
            </a:endParaRPr>
          </a:p>
          <a:p>
            <a:endParaRPr lang="en-NZ" sz="1600" dirty="0">
              <a:latin typeface="Cambria" panose="02040503050406030204" pitchFamily="18" charset="0"/>
              <a:ea typeface="Calibri" panose="020F0502020204030204" pitchFamily="34" charset="0"/>
              <a:cs typeface="Calibri" panose="020F0502020204030204" pitchFamily="34" charset="0"/>
            </a:endParaRPr>
          </a:p>
          <a:p>
            <a:pPr algn="ctr"/>
            <a:r>
              <a:rPr lang="en-NZ" sz="2000" dirty="0">
                <a:latin typeface="Cambria" panose="02040503050406030204" pitchFamily="18" charset="0"/>
                <a:ea typeface="Calibri" panose="020F0502020204030204" pitchFamily="34" charset="0"/>
                <a:cs typeface="Calibri" panose="020F0502020204030204" pitchFamily="34" charset="0"/>
              </a:rPr>
              <a:t> </a:t>
            </a:r>
            <a:r>
              <a:rPr lang="en-NZ" sz="1200" dirty="0">
                <a:solidFill>
                  <a:srgbClr val="000000"/>
                </a:solidFill>
                <a:latin typeface="Cambria" panose="02040503050406030204" pitchFamily="18" charset="0"/>
                <a:ea typeface="Calibri" panose="020F0502020204030204" pitchFamily="34" charset="0"/>
                <a:cs typeface="Calibri" panose="020F0502020204030204" pitchFamily="34" charset="0"/>
              </a:rPr>
              <a:t>NB, Year 1 pupil data not included.  2018 decision to allow a year to adjust to school before making overall judgement.  This will have an impact on the overall results.   Year 1 levels are similar to previous years.</a:t>
            </a:r>
          </a:p>
        </p:txBody>
      </p:sp>
      <p:cxnSp>
        <p:nvCxnSpPr>
          <p:cNvPr id="4" name="Straight Arrow Connector 3">
            <a:extLst>
              <a:ext uri="{FF2B5EF4-FFF2-40B4-BE49-F238E27FC236}">
                <a16:creationId xmlns:a16="http://schemas.microsoft.com/office/drawing/2014/main" id="{3104C299-9866-C446-B7BD-4AC742A25925}"/>
              </a:ext>
            </a:extLst>
          </p:cNvPr>
          <p:cNvCxnSpPr>
            <a:cxnSpLocks/>
          </p:cNvCxnSpPr>
          <p:nvPr/>
        </p:nvCxnSpPr>
        <p:spPr>
          <a:xfrm>
            <a:off x="616135" y="3545626"/>
            <a:ext cx="7956365"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6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CDD3-BD35-C445-ABB5-BF568BE68A89}"/>
              </a:ext>
            </a:extLst>
          </p:cNvPr>
          <p:cNvSpPr>
            <a:spLocks noGrp="1"/>
          </p:cNvSpPr>
          <p:nvPr>
            <p:ph type="title"/>
          </p:nvPr>
        </p:nvSpPr>
        <p:spPr/>
        <p:txBody>
          <a:bodyPr/>
          <a:lstStyle/>
          <a:p>
            <a:r>
              <a:rPr lang="en-US" dirty="0"/>
              <a:t>Overall expectation</a:t>
            </a:r>
            <a:br>
              <a:rPr lang="en-US" dirty="0"/>
            </a:br>
            <a:r>
              <a:rPr lang="en-US" dirty="0"/>
              <a:t>writing 2023</a:t>
            </a:r>
          </a:p>
        </p:txBody>
      </p:sp>
      <p:sp>
        <p:nvSpPr>
          <p:cNvPr id="3" name="TextBox 2">
            <a:extLst>
              <a:ext uri="{FF2B5EF4-FFF2-40B4-BE49-F238E27FC236}">
                <a16:creationId xmlns:a16="http://schemas.microsoft.com/office/drawing/2014/main" id="{F0A8651A-7D50-2540-AF28-50BC04A4E70E}"/>
              </a:ext>
            </a:extLst>
          </p:cNvPr>
          <p:cNvSpPr txBox="1"/>
          <p:nvPr/>
        </p:nvSpPr>
        <p:spPr>
          <a:xfrm>
            <a:off x="596530" y="2106593"/>
            <a:ext cx="8314713" cy="3955570"/>
          </a:xfrm>
          <a:prstGeom prst="rect">
            <a:avLst/>
          </a:prstGeom>
          <a:noFill/>
        </p:spPr>
        <p:txBody>
          <a:bodyPr wrap="square" rtlCol="0">
            <a:spAutoFit/>
          </a:bodyPr>
          <a:lstStyle/>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Percentage of students working </a:t>
            </a:r>
            <a:r>
              <a:rPr lang="en-NZ" sz="2000" b="1" dirty="0">
                <a:latin typeface="Cambria" panose="02040503050406030204" pitchFamily="18" charset="0"/>
                <a:ea typeface="Calibri" panose="020F0502020204030204" pitchFamily="34" charset="0"/>
                <a:cs typeface="Calibri" panose="020F0502020204030204" pitchFamily="34" charset="0"/>
              </a:rPr>
              <a:t>‘Well Below</a:t>
            </a:r>
            <a:r>
              <a:rPr lang="en-NZ" sz="2000" dirty="0">
                <a:latin typeface="Cambria" panose="02040503050406030204" pitchFamily="18" charset="0"/>
                <a:ea typeface="Calibri" panose="020F0502020204030204" pitchFamily="34" charset="0"/>
                <a:cs typeface="Calibri" panose="020F0502020204030204" pitchFamily="34" charset="0"/>
              </a:rPr>
              <a:t>’ standard </a:t>
            </a:r>
          </a:p>
          <a:p>
            <a:pPr algn="ctr">
              <a:lnSpc>
                <a:spcPct val="115000"/>
              </a:lnSpc>
              <a:spcAft>
                <a:spcPts val="0"/>
              </a:spcAft>
            </a:pPr>
            <a:r>
              <a:rPr lang="en-NZ" sz="2000" b="1" dirty="0">
                <a:latin typeface="Cambria" panose="02040503050406030204" pitchFamily="18" charset="0"/>
                <a:ea typeface="Calibri" panose="020F0502020204030204" pitchFamily="34" charset="0"/>
                <a:cs typeface="Calibri" panose="020F0502020204030204" pitchFamily="34" charset="0"/>
              </a:rPr>
              <a:t>2023</a:t>
            </a:r>
            <a:r>
              <a:rPr lang="en-NZ" sz="2000" dirty="0">
                <a:latin typeface="Cambria" panose="02040503050406030204" pitchFamily="18" charset="0"/>
                <a:ea typeface="Calibri" panose="020F0502020204030204" pitchFamily="34" charset="0"/>
                <a:cs typeface="Calibri" panose="020F0502020204030204" pitchFamily="34" charset="0"/>
              </a:rPr>
              <a:t> = 4%  2022 = 4% 	2021 =  4% :  2020 = 3% 2019 = 5%</a:t>
            </a:r>
          </a:p>
          <a:p>
            <a:pPr>
              <a:lnSpc>
                <a:spcPct val="115000"/>
              </a:lnSpc>
              <a:spcAft>
                <a:spcPts val="0"/>
              </a:spcAft>
            </a:pPr>
            <a:endParaRPr lang="en-NZ" sz="2000" dirty="0">
              <a:latin typeface="Cambria" panose="02040503050406030204" pitchFamily="18" charset="0"/>
              <a:ea typeface="Calibri" panose="020F0502020204030204" pitchFamily="34" charset="0"/>
              <a:cs typeface="Calibri" panose="020F0502020204030204" pitchFamily="34" charset="0"/>
            </a:endParaRPr>
          </a:p>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Percentage of students working ‘</a:t>
            </a:r>
            <a:r>
              <a:rPr lang="en-NZ" sz="2000" b="1" dirty="0">
                <a:latin typeface="Cambria" panose="02040503050406030204" pitchFamily="18" charset="0"/>
                <a:ea typeface="Calibri" panose="020F0502020204030204" pitchFamily="34" charset="0"/>
                <a:cs typeface="Calibri" panose="020F0502020204030204" pitchFamily="34" charset="0"/>
              </a:rPr>
              <a:t>Below’</a:t>
            </a:r>
            <a:r>
              <a:rPr lang="en-NZ" sz="2000" dirty="0">
                <a:latin typeface="Cambria" panose="02040503050406030204" pitchFamily="18" charset="0"/>
                <a:ea typeface="Calibri" panose="020F0502020204030204" pitchFamily="34" charset="0"/>
                <a:cs typeface="Calibri" panose="020F0502020204030204" pitchFamily="34" charset="0"/>
              </a:rPr>
              <a:t> standard </a:t>
            </a:r>
          </a:p>
          <a:p>
            <a:pPr algn="ctr">
              <a:lnSpc>
                <a:spcPct val="115000"/>
              </a:lnSpc>
              <a:spcAft>
                <a:spcPts val="0"/>
              </a:spcAft>
            </a:pPr>
            <a:r>
              <a:rPr lang="en-NZ" sz="2000" b="1" dirty="0">
                <a:latin typeface="Cambria" panose="02040503050406030204" pitchFamily="18" charset="0"/>
                <a:ea typeface="Calibri" panose="020F0502020204030204" pitchFamily="34" charset="0"/>
                <a:cs typeface="Calibri" panose="020F0502020204030204" pitchFamily="34" charset="0"/>
              </a:rPr>
              <a:t>2023 = </a:t>
            </a:r>
            <a:r>
              <a:rPr lang="en-NZ" sz="2000" dirty="0">
                <a:latin typeface="Cambria" panose="02040503050406030204" pitchFamily="18" charset="0"/>
                <a:ea typeface="Calibri" panose="020F0502020204030204" pitchFamily="34" charset="0"/>
                <a:cs typeface="Calibri" panose="020F0502020204030204" pitchFamily="34" charset="0"/>
              </a:rPr>
              <a:t>14%    2022 = 8%    2021 = 16%     2020 = 16%     2019 = 20%, </a:t>
            </a:r>
          </a:p>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 </a:t>
            </a:r>
          </a:p>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The percentage of students working ‘</a:t>
            </a:r>
            <a:r>
              <a:rPr lang="en-NZ" sz="2000" b="1" dirty="0">
                <a:latin typeface="Cambria" panose="02040503050406030204" pitchFamily="18" charset="0"/>
                <a:ea typeface="Calibri" panose="020F0502020204030204" pitchFamily="34" charset="0"/>
                <a:cs typeface="Calibri" panose="020F0502020204030204" pitchFamily="34" charset="0"/>
              </a:rPr>
              <a:t>At</a:t>
            </a:r>
            <a:r>
              <a:rPr lang="en-NZ" sz="2000" dirty="0">
                <a:latin typeface="Cambria" panose="02040503050406030204" pitchFamily="18" charset="0"/>
                <a:ea typeface="Calibri" panose="020F0502020204030204" pitchFamily="34" charset="0"/>
                <a:cs typeface="Calibri" panose="020F0502020204030204" pitchFamily="34" charset="0"/>
              </a:rPr>
              <a:t>’ standard </a:t>
            </a:r>
          </a:p>
          <a:p>
            <a:pPr algn="ct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  2023 = 59%    2022 = 62%    2021 = 59%    2020 = 65%     2019 = 64%</a:t>
            </a:r>
          </a:p>
          <a:p>
            <a:pPr>
              <a:lnSpc>
                <a:spcPct val="115000"/>
              </a:lnSpc>
              <a:spcAft>
                <a:spcPts val="0"/>
              </a:spcAft>
            </a:pPr>
            <a:endParaRPr lang="en-NZ" sz="2000" dirty="0">
              <a:latin typeface="Cambria" panose="02040503050406030204" pitchFamily="18" charset="0"/>
              <a:ea typeface="Calibri" panose="020F0502020204030204" pitchFamily="34" charset="0"/>
              <a:cs typeface="Calibri" panose="020F0502020204030204" pitchFamily="34" charset="0"/>
            </a:endParaRPr>
          </a:p>
          <a:p>
            <a:pPr>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The number of students working at ‘</a:t>
            </a:r>
            <a:r>
              <a:rPr lang="en-NZ" sz="2000" b="1" dirty="0">
                <a:latin typeface="Cambria" panose="02040503050406030204" pitchFamily="18" charset="0"/>
                <a:ea typeface="Calibri" panose="020F0502020204030204" pitchFamily="34" charset="0"/>
                <a:cs typeface="Calibri" panose="020F0502020204030204" pitchFamily="34" charset="0"/>
              </a:rPr>
              <a:t>Above’</a:t>
            </a:r>
            <a:r>
              <a:rPr lang="en-NZ" sz="2000" dirty="0">
                <a:latin typeface="Cambria" panose="02040503050406030204" pitchFamily="18" charset="0"/>
                <a:ea typeface="Calibri" panose="020F0502020204030204" pitchFamily="34" charset="0"/>
                <a:cs typeface="Calibri" panose="020F0502020204030204" pitchFamily="34" charset="0"/>
              </a:rPr>
              <a:t> standard </a:t>
            </a:r>
          </a:p>
          <a:p>
            <a:pPr algn="ctr">
              <a:lnSpc>
                <a:spcPct val="115000"/>
              </a:lnSpc>
              <a:spcAft>
                <a:spcPts val="0"/>
              </a:spcAft>
            </a:pPr>
            <a:r>
              <a:rPr lang="en-NZ" sz="2000" b="1" dirty="0">
                <a:latin typeface="Cambria" panose="02040503050406030204" pitchFamily="18" charset="0"/>
                <a:ea typeface="Calibri" panose="020F0502020204030204" pitchFamily="34" charset="0"/>
                <a:cs typeface="Calibri" panose="020F0502020204030204" pitchFamily="34" charset="0"/>
              </a:rPr>
              <a:t>2023</a:t>
            </a:r>
            <a:r>
              <a:rPr lang="en-NZ" sz="2000" dirty="0">
                <a:latin typeface="Cambria" panose="02040503050406030204" pitchFamily="18" charset="0"/>
                <a:ea typeface="Calibri" panose="020F0502020204030204" pitchFamily="34" charset="0"/>
                <a:cs typeface="Calibri" panose="020F0502020204030204" pitchFamily="34" charset="0"/>
              </a:rPr>
              <a:t> = 23%    2022 = 26%    2021 = 21%    2020 = % 16    2019 = 12%</a:t>
            </a:r>
          </a:p>
        </p:txBody>
      </p:sp>
      <p:cxnSp>
        <p:nvCxnSpPr>
          <p:cNvPr id="5" name="Straight Arrow Connector 4">
            <a:extLst>
              <a:ext uri="{FF2B5EF4-FFF2-40B4-BE49-F238E27FC236}">
                <a16:creationId xmlns:a16="http://schemas.microsoft.com/office/drawing/2014/main" id="{CFA6B828-FA52-7049-AB78-A2A71C65BDCA}"/>
              </a:ext>
            </a:extLst>
          </p:cNvPr>
          <p:cNvCxnSpPr>
            <a:cxnSpLocks/>
          </p:cNvCxnSpPr>
          <p:nvPr/>
        </p:nvCxnSpPr>
        <p:spPr>
          <a:xfrm flipV="1">
            <a:off x="744150" y="6062163"/>
            <a:ext cx="7884656" cy="10160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8F131D-1AFE-E347-8EF0-01B10454D1F2}"/>
              </a:ext>
            </a:extLst>
          </p:cNvPr>
          <p:cNvCxnSpPr>
            <a:cxnSpLocks/>
          </p:cNvCxnSpPr>
          <p:nvPr/>
        </p:nvCxnSpPr>
        <p:spPr>
          <a:xfrm>
            <a:off x="723140" y="4972178"/>
            <a:ext cx="7909376" cy="107822"/>
          </a:xfrm>
          <a:prstGeom prst="straightConnector1">
            <a:avLst/>
          </a:prstGeom>
          <a:ln w="139700">
            <a:solidFill>
              <a:schemeClr val="accent1">
                <a:alpha val="2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D5DC080-5078-0944-96E6-F962E5A6A8A2}"/>
              </a:ext>
            </a:extLst>
          </p:cNvPr>
          <p:cNvCxnSpPr>
            <a:cxnSpLocks/>
          </p:cNvCxnSpPr>
          <p:nvPr/>
        </p:nvCxnSpPr>
        <p:spPr>
          <a:xfrm>
            <a:off x="698420" y="3890058"/>
            <a:ext cx="7930386" cy="99957"/>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35D031-BA34-3A4E-B0B8-2348C3F6DC4F}"/>
              </a:ext>
            </a:extLst>
          </p:cNvPr>
          <p:cNvCxnSpPr>
            <a:cxnSpLocks/>
          </p:cNvCxnSpPr>
          <p:nvPr/>
        </p:nvCxnSpPr>
        <p:spPr>
          <a:xfrm>
            <a:off x="698420" y="2887583"/>
            <a:ext cx="7955106"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842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3641-64BA-8247-921D-B4E6906A9D71}"/>
              </a:ext>
            </a:extLst>
          </p:cNvPr>
          <p:cNvSpPr>
            <a:spLocks noGrp="1"/>
          </p:cNvSpPr>
          <p:nvPr>
            <p:ph type="title"/>
          </p:nvPr>
        </p:nvSpPr>
        <p:spPr/>
        <p:txBody>
          <a:bodyPr/>
          <a:lstStyle/>
          <a:p>
            <a:r>
              <a:rPr lang="en-US" dirty="0"/>
              <a:t>overall data </a:t>
            </a:r>
            <a:br>
              <a:rPr lang="en-US" dirty="0"/>
            </a:br>
            <a:r>
              <a:rPr lang="en-US" dirty="0"/>
              <a:t>Writing 2023</a:t>
            </a:r>
          </a:p>
        </p:txBody>
      </p:sp>
      <p:graphicFrame>
        <p:nvGraphicFramePr>
          <p:cNvPr id="3" name="Table 2">
            <a:extLst>
              <a:ext uri="{FF2B5EF4-FFF2-40B4-BE49-F238E27FC236}">
                <a16:creationId xmlns:a16="http://schemas.microsoft.com/office/drawing/2014/main" id="{6B7C7BCA-31D3-B2A6-33C7-29FA4D79057E}"/>
              </a:ext>
            </a:extLst>
          </p:cNvPr>
          <p:cNvGraphicFramePr>
            <a:graphicFrameLocks noGrp="1"/>
          </p:cNvGraphicFramePr>
          <p:nvPr>
            <p:extLst>
              <p:ext uri="{D42A27DB-BD31-4B8C-83A1-F6EECF244321}">
                <p14:modId xmlns:p14="http://schemas.microsoft.com/office/powerpoint/2010/main" val="4125035694"/>
              </p:ext>
            </p:extLst>
          </p:nvPr>
        </p:nvGraphicFramePr>
        <p:xfrm>
          <a:off x="215899" y="2138774"/>
          <a:ext cx="8712201" cy="3308985"/>
        </p:xfrm>
        <a:graphic>
          <a:graphicData uri="http://schemas.openxmlformats.org/drawingml/2006/table">
            <a:tbl>
              <a:tblPr firstRow="1" firstCol="1">
                <a:tableStyleId>{5C22544A-7EE6-4342-B048-85BDC9FD1C3A}</a:tableStyleId>
              </a:tblPr>
              <a:tblGrid>
                <a:gridCol w="571520">
                  <a:extLst>
                    <a:ext uri="{9D8B030D-6E8A-4147-A177-3AD203B41FA5}">
                      <a16:colId xmlns:a16="http://schemas.microsoft.com/office/drawing/2014/main" val="636112831"/>
                    </a:ext>
                  </a:extLst>
                </a:gridCol>
                <a:gridCol w="454777">
                  <a:extLst>
                    <a:ext uri="{9D8B030D-6E8A-4147-A177-3AD203B41FA5}">
                      <a16:colId xmlns:a16="http://schemas.microsoft.com/office/drawing/2014/main" val="3837820735"/>
                    </a:ext>
                  </a:extLst>
                </a:gridCol>
                <a:gridCol w="454777">
                  <a:extLst>
                    <a:ext uri="{9D8B030D-6E8A-4147-A177-3AD203B41FA5}">
                      <a16:colId xmlns:a16="http://schemas.microsoft.com/office/drawing/2014/main" val="2767479758"/>
                    </a:ext>
                  </a:extLst>
                </a:gridCol>
                <a:gridCol w="454777">
                  <a:extLst>
                    <a:ext uri="{9D8B030D-6E8A-4147-A177-3AD203B41FA5}">
                      <a16:colId xmlns:a16="http://schemas.microsoft.com/office/drawing/2014/main" val="1668634013"/>
                    </a:ext>
                  </a:extLst>
                </a:gridCol>
                <a:gridCol w="454777">
                  <a:extLst>
                    <a:ext uri="{9D8B030D-6E8A-4147-A177-3AD203B41FA5}">
                      <a16:colId xmlns:a16="http://schemas.microsoft.com/office/drawing/2014/main" val="3015246663"/>
                    </a:ext>
                  </a:extLst>
                </a:gridCol>
                <a:gridCol w="454777">
                  <a:extLst>
                    <a:ext uri="{9D8B030D-6E8A-4147-A177-3AD203B41FA5}">
                      <a16:colId xmlns:a16="http://schemas.microsoft.com/office/drawing/2014/main" val="1696478091"/>
                    </a:ext>
                  </a:extLst>
                </a:gridCol>
                <a:gridCol w="454777">
                  <a:extLst>
                    <a:ext uri="{9D8B030D-6E8A-4147-A177-3AD203B41FA5}">
                      <a16:colId xmlns:a16="http://schemas.microsoft.com/office/drawing/2014/main" val="1190400411"/>
                    </a:ext>
                  </a:extLst>
                </a:gridCol>
                <a:gridCol w="454777">
                  <a:extLst>
                    <a:ext uri="{9D8B030D-6E8A-4147-A177-3AD203B41FA5}">
                      <a16:colId xmlns:a16="http://schemas.microsoft.com/office/drawing/2014/main" val="3358908527"/>
                    </a:ext>
                  </a:extLst>
                </a:gridCol>
                <a:gridCol w="454777">
                  <a:extLst>
                    <a:ext uri="{9D8B030D-6E8A-4147-A177-3AD203B41FA5}">
                      <a16:colId xmlns:a16="http://schemas.microsoft.com/office/drawing/2014/main" val="2757229531"/>
                    </a:ext>
                  </a:extLst>
                </a:gridCol>
                <a:gridCol w="454777">
                  <a:extLst>
                    <a:ext uri="{9D8B030D-6E8A-4147-A177-3AD203B41FA5}">
                      <a16:colId xmlns:a16="http://schemas.microsoft.com/office/drawing/2014/main" val="4269481731"/>
                    </a:ext>
                  </a:extLst>
                </a:gridCol>
                <a:gridCol w="454777">
                  <a:extLst>
                    <a:ext uri="{9D8B030D-6E8A-4147-A177-3AD203B41FA5}">
                      <a16:colId xmlns:a16="http://schemas.microsoft.com/office/drawing/2014/main" val="2114566412"/>
                    </a:ext>
                  </a:extLst>
                </a:gridCol>
                <a:gridCol w="454777">
                  <a:extLst>
                    <a:ext uri="{9D8B030D-6E8A-4147-A177-3AD203B41FA5}">
                      <a16:colId xmlns:a16="http://schemas.microsoft.com/office/drawing/2014/main" val="2061779544"/>
                    </a:ext>
                  </a:extLst>
                </a:gridCol>
                <a:gridCol w="454777">
                  <a:extLst>
                    <a:ext uri="{9D8B030D-6E8A-4147-A177-3AD203B41FA5}">
                      <a16:colId xmlns:a16="http://schemas.microsoft.com/office/drawing/2014/main" val="3679894189"/>
                    </a:ext>
                  </a:extLst>
                </a:gridCol>
                <a:gridCol w="454777">
                  <a:extLst>
                    <a:ext uri="{9D8B030D-6E8A-4147-A177-3AD203B41FA5}">
                      <a16:colId xmlns:a16="http://schemas.microsoft.com/office/drawing/2014/main" val="1764999691"/>
                    </a:ext>
                  </a:extLst>
                </a:gridCol>
                <a:gridCol w="454777">
                  <a:extLst>
                    <a:ext uri="{9D8B030D-6E8A-4147-A177-3AD203B41FA5}">
                      <a16:colId xmlns:a16="http://schemas.microsoft.com/office/drawing/2014/main" val="3606524474"/>
                    </a:ext>
                  </a:extLst>
                </a:gridCol>
                <a:gridCol w="454777">
                  <a:extLst>
                    <a:ext uri="{9D8B030D-6E8A-4147-A177-3AD203B41FA5}">
                      <a16:colId xmlns:a16="http://schemas.microsoft.com/office/drawing/2014/main" val="2144840554"/>
                    </a:ext>
                  </a:extLst>
                </a:gridCol>
                <a:gridCol w="454777">
                  <a:extLst>
                    <a:ext uri="{9D8B030D-6E8A-4147-A177-3AD203B41FA5}">
                      <a16:colId xmlns:a16="http://schemas.microsoft.com/office/drawing/2014/main" val="3825247893"/>
                    </a:ext>
                  </a:extLst>
                </a:gridCol>
                <a:gridCol w="453034">
                  <a:extLst>
                    <a:ext uri="{9D8B030D-6E8A-4147-A177-3AD203B41FA5}">
                      <a16:colId xmlns:a16="http://schemas.microsoft.com/office/drawing/2014/main" val="3555109775"/>
                    </a:ext>
                  </a:extLst>
                </a:gridCol>
                <a:gridCol w="411215">
                  <a:extLst>
                    <a:ext uri="{9D8B030D-6E8A-4147-A177-3AD203B41FA5}">
                      <a16:colId xmlns:a16="http://schemas.microsoft.com/office/drawing/2014/main" val="3784530563"/>
                    </a:ext>
                  </a:extLst>
                </a:gridCol>
              </a:tblGrid>
              <a:tr h="534366">
                <a:tc rowSpan="2">
                  <a:txBody>
                    <a:bodyPr/>
                    <a:lstStyle/>
                    <a:p>
                      <a:pPr>
                        <a:lnSpc>
                          <a:spcPct val="115000"/>
                        </a:lnSpc>
                      </a:pPr>
                      <a:r>
                        <a:rPr lang="en-NZ" sz="900">
                          <a:effectLst/>
                        </a:rPr>
                        <a:t> </a:t>
                      </a:r>
                      <a:endParaRPr lang="en-NZ" sz="1200">
                        <a:effectLst/>
                      </a:endParaRPr>
                    </a:p>
                    <a:p>
                      <a:pPr>
                        <a:lnSpc>
                          <a:spcPct val="115000"/>
                        </a:lnSpc>
                      </a:pPr>
                      <a:r>
                        <a:rPr lang="en-NZ" sz="900">
                          <a:effectLst/>
                        </a:rPr>
                        <a:t> </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lnSpc>
                          <a:spcPct val="115000"/>
                        </a:lnSpc>
                      </a:pPr>
                      <a:r>
                        <a:rPr lang="en-NZ" sz="900">
                          <a:effectLst/>
                        </a:rPr>
                        <a:t>Year 3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4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5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6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7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8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9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10 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GB" sz="900">
                          <a:effectLst/>
                        </a:rPr>
                        <a:t>Overall</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78812432"/>
                  </a:ext>
                </a:extLst>
              </a:tr>
              <a:tr h="534366">
                <a:tc vMerge="1">
                  <a:txBody>
                    <a:bodyPr/>
                    <a:lstStyle/>
                    <a:p>
                      <a:endParaRPr lang="en-US"/>
                    </a:p>
                  </a:txBody>
                  <a:tcPr/>
                </a:tc>
                <a:tc>
                  <a:txBody>
                    <a:bodyPr/>
                    <a:lstStyle/>
                    <a:p>
                      <a:pPr algn="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27951507"/>
                  </a:ext>
                </a:extLst>
              </a:tr>
              <a:tr h="599157">
                <a:tc>
                  <a:txBody>
                    <a:bodyPr/>
                    <a:lstStyle/>
                    <a:p>
                      <a:pPr>
                        <a:lnSpc>
                          <a:spcPct val="115000"/>
                        </a:lnSpc>
                      </a:pPr>
                      <a:r>
                        <a:rPr lang="en-GB" sz="1000">
                          <a:effectLst/>
                        </a:rPr>
                        <a:t>Well Below</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9</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05895871"/>
                  </a:ext>
                </a:extLst>
              </a:tr>
              <a:tr h="547032">
                <a:tc>
                  <a:txBody>
                    <a:bodyPr/>
                    <a:lstStyle/>
                    <a:p>
                      <a:pPr>
                        <a:lnSpc>
                          <a:spcPct val="115000"/>
                        </a:lnSpc>
                      </a:pPr>
                      <a:r>
                        <a:rPr lang="en-GB" sz="1000">
                          <a:effectLst/>
                        </a:rPr>
                        <a:t>Below</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18</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21</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5</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8</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19</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0</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20</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122184247"/>
                  </a:ext>
                </a:extLst>
              </a:tr>
              <a:tr h="547032">
                <a:tc>
                  <a:txBody>
                    <a:bodyPr/>
                    <a:lstStyle/>
                    <a:p>
                      <a:pPr>
                        <a:lnSpc>
                          <a:spcPct val="115000"/>
                        </a:lnSpc>
                      </a:pPr>
                      <a:r>
                        <a:rPr lang="en-GB" sz="1000">
                          <a:effectLst/>
                        </a:rPr>
                        <a:t>At</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73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56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56</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74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74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64</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57</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49</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60</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39</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20</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40</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62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59</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36954884"/>
                  </a:ext>
                </a:extLst>
              </a:tr>
              <a:tr h="547032">
                <a:tc>
                  <a:txBody>
                    <a:bodyPr/>
                    <a:lstStyle/>
                    <a:p>
                      <a:pPr>
                        <a:lnSpc>
                          <a:spcPct val="115000"/>
                        </a:lnSpc>
                      </a:pPr>
                      <a:r>
                        <a:rPr lang="en-GB" sz="1000">
                          <a:effectLst/>
                        </a:rPr>
                        <a:t>Above</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12</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18</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17</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16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27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28</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34</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31</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75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31</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a:effectLst/>
                        </a:rPr>
                        <a:t>26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23</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4659074"/>
                  </a:ext>
                </a:extLst>
              </a:tr>
            </a:tbl>
          </a:graphicData>
        </a:graphic>
      </p:graphicFrame>
      <p:cxnSp>
        <p:nvCxnSpPr>
          <p:cNvPr id="4" name="Straight Arrow Connector 3">
            <a:extLst>
              <a:ext uri="{FF2B5EF4-FFF2-40B4-BE49-F238E27FC236}">
                <a16:creationId xmlns:a16="http://schemas.microsoft.com/office/drawing/2014/main" id="{1875FD2C-E94B-73C7-E8DE-3BB42CF4D249}"/>
              </a:ext>
            </a:extLst>
          </p:cNvPr>
          <p:cNvCxnSpPr>
            <a:cxnSpLocks/>
          </p:cNvCxnSpPr>
          <p:nvPr/>
        </p:nvCxnSpPr>
        <p:spPr>
          <a:xfrm>
            <a:off x="2848539" y="3667093"/>
            <a:ext cx="521306"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F31928-CF10-7800-945B-1629E62D3ADD}"/>
              </a:ext>
            </a:extLst>
          </p:cNvPr>
          <p:cNvCxnSpPr>
            <a:cxnSpLocks/>
          </p:cNvCxnSpPr>
          <p:nvPr/>
        </p:nvCxnSpPr>
        <p:spPr>
          <a:xfrm>
            <a:off x="1882521" y="4238593"/>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8F99F51-7DF2-8FE4-12C5-85F023CDD14B}"/>
              </a:ext>
            </a:extLst>
          </p:cNvPr>
          <p:cNvCxnSpPr>
            <a:cxnSpLocks/>
          </p:cNvCxnSpPr>
          <p:nvPr/>
        </p:nvCxnSpPr>
        <p:spPr>
          <a:xfrm>
            <a:off x="5574108" y="4260786"/>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EF5154-082D-1A9B-8915-E59F64B79695}"/>
              </a:ext>
            </a:extLst>
          </p:cNvPr>
          <p:cNvCxnSpPr>
            <a:cxnSpLocks/>
          </p:cNvCxnSpPr>
          <p:nvPr/>
        </p:nvCxnSpPr>
        <p:spPr>
          <a:xfrm>
            <a:off x="6450408" y="4260786"/>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68E441-9C0B-5668-BB8D-B893562EABC4}"/>
              </a:ext>
            </a:extLst>
          </p:cNvPr>
          <p:cNvCxnSpPr>
            <a:cxnSpLocks/>
          </p:cNvCxnSpPr>
          <p:nvPr/>
        </p:nvCxnSpPr>
        <p:spPr>
          <a:xfrm>
            <a:off x="7364808" y="4260786"/>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6A20C82-4578-0B41-892F-9715B19615C3}"/>
              </a:ext>
            </a:extLst>
          </p:cNvPr>
          <p:cNvCxnSpPr>
            <a:cxnSpLocks/>
          </p:cNvCxnSpPr>
          <p:nvPr/>
        </p:nvCxnSpPr>
        <p:spPr>
          <a:xfrm>
            <a:off x="2848539" y="4797393"/>
            <a:ext cx="521306"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440324E-AA1E-3F9D-5E44-CA71D4DB7B2E}"/>
              </a:ext>
            </a:extLst>
          </p:cNvPr>
          <p:cNvCxnSpPr>
            <a:cxnSpLocks/>
          </p:cNvCxnSpPr>
          <p:nvPr/>
        </p:nvCxnSpPr>
        <p:spPr>
          <a:xfrm>
            <a:off x="3707208" y="4797393"/>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8A06C7-39FF-73B2-C050-04375E6D3574}"/>
              </a:ext>
            </a:extLst>
          </p:cNvPr>
          <p:cNvCxnSpPr>
            <a:cxnSpLocks/>
          </p:cNvCxnSpPr>
          <p:nvPr/>
        </p:nvCxnSpPr>
        <p:spPr>
          <a:xfrm>
            <a:off x="5472508" y="4797393"/>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B11E6D-D2B2-AD3D-D991-E8873E56A971}"/>
              </a:ext>
            </a:extLst>
          </p:cNvPr>
          <p:cNvCxnSpPr>
            <a:cxnSpLocks/>
          </p:cNvCxnSpPr>
          <p:nvPr/>
        </p:nvCxnSpPr>
        <p:spPr>
          <a:xfrm>
            <a:off x="6450408" y="4797393"/>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AFB2BD-CCE5-68F8-2944-C9986FC4218E}"/>
              </a:ext>
            </a:extLst>
          </p:cNvPr>
          <p:cNvCxnSpPr>
            <a:cxnSpLocks/>
          </p:cNvCxnSpPr>
          <p:nvPr/>
        </p:nvCxnSpPr>
        <p:spPr>
          <a:xfrm>
            <a:off x="7364808" y="4797393"/>
            <a:ext cx="521306"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C33170-E7E0-5C6D-B3E8-C6ACBA41D777}"/>
              </a:ext>
            </a:extLst>
          </p:cNvPr>
          <p:cNvCxnSpPr>
            <a:cxnSpLocks/>
          </p:cNvCxnSpPr>
          <p:nvPr/>
        </p:nvCxnSpPr>
        <p:spPr>
          <a:xfrm>
            <a:off x="1882521" y="5343493"/>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4F70F2-2CA1-A059-4894-8533B62C8272}"/>
              </a:ext>
            </a:extLst>
          </p:cNvPr>
          <p:cNvCxnSpPr>
            <a:cxnSpLocks/>
          </p:cNvCxnSpPr>
          <p:nvPr/>
        </p:nvCxnSpPr>
        <p:spPr>
          <a:xfrm>
            <a:off x="4672408" y="5343493"/>
            <a:ext cx="521306"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65C80B-9F77-DAD0-BB51-07CBE2534C68}"/>
              </a:ext>
            </a:extLst>
          </p:cNvPr>
          <p:cNvCxnSpPr>
            <a:cxnSpLocks/>
          </p:cNvCxnSpPr>
          <p:nvPr/>
        </p:nvCxnSpPr>
        <p:spPr>
          <a:xfrm>
            <a:off x="7364808" y="5340286"/>
            <a:ext cx="5213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19B6C83-22F0-92E8-1561-3CF24D185F1D}"/>
              </a:ext>
            </a:extLst>
          </p:cNvPr>
          <p:cNvSpPr txBox="1"/>
          <p:nvPr/>
        </p:nvSpPr>
        <p:spPr>
          <a:xfrm>
            <a:off x="384261" y="5671913"/>
            <a:ext cx="5699189" cy="553998"/>
          </a:xfrm>
          <a:prstGeom prst="rect">
            <a:avLst/>
          </a:prstGeom>
          <a:noFill/>
        </p:spPr>
        <p:txBody>
          <a:bodyPr wrap="none" rtlCol="0">
            <a:spAutoFit/>
          </a:bodyPr>
          <a:lstStyle/>
          <a:p>
            <a:r>
              <a:rPr lang="en-US" b="1" dirty="0">
                <a:latin typeface="Cambria" panose="02040503050406030204" pitchFamily="18" charset="0"/>
              </a:rPr>
              <a:t>Percentage shift from last year to this year by cohort</a:t>
            </a:r>
          </a:p>
          <a:p>
            <a:r>
              <a:rPr lang="en-US" sz="1200" dirty="0">
                <a:latin typeface="Cambria" panose="02040503050406030204" pitchFamily="18" charset="0"/>
              </a:rPr>
              <a:t>Arrows indicate movement of 10% or more from one year to the next </a:t>
            </a:r>
          </a:p>
        </p:txBody>
      </p:sp>
    </p:spTree>
    <p:extLst>
      <p:ext uri="{BB962C8B-B14F-4D97-AF65-F5344CB8AC3E}">
        <p14:creationId xmlns:p14="http://schemas.microsoft.com/office/powerpoint/2010/main" val="227049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B74B-AF34-9D44-BE1C-878D661171A7}"/>
              </a:ext>
            </a:extLst>
          </p:cNvPr>
          <p:cNvSpPr>
            <a:spLocks noGrp="1"/>
          </p:cNvSpPr>
          <p:nvPr>
            <p:ph type="title"/>
          </p:nvPr>
        </p:nvSpPr>
        <p:spPr/>
        <p:txBody>
          <a:bodyPr/>
          <a:lstStyle/>
          <a:p>
            <a:r>
              <a:rPr lang="en-AU" b="1" dirty="0">
                <a:latin typeface="Cambria" panose="02040503050406030204" pitchFamily="18" charset="0"/>
                <a:ea typeface="Times New Roman" panose="02020603050405020304" pitchFamily="18" charset="0"/>
                <a:cs typeface="Times New Roman" panose="02020603050405020304" pitchFamily="18" charset="0"/>
              </a:rPr>
              <a:t>Male / Female years 1-10</a:t>
            </a:r>
            <a:br>
              <a:rPr lang="en-AU" b="1" dirty="0">
                <a:latin typeface="Cambria" panose="02040503050406030204" pitchFamily="18" charset="0"/>
                <a:ea typeface="Times New Roman" panose="02020603050405020304" pitchFamily="18" charset="0"/>
                <a:cs typeface="Times New Roman" panose="02020603050405020304" pitchFamily="18" charset="0"/>
              </a:rPr>
            </a:br>
            <a:r>
              <a:rPr lang="en-AU" b="1" dirty="0">
                <a:latin typeface="Cambria" panose="02040503050406030204" pitchFamily="18" charset="0"/>
                <a:ea typeface="Times New Roman" panose="02020603050405020304" pitchFamily="18" charset="0"/>
                <a:cs typeface="Times New Roman" panose="02020603050405020304" pitchFamily="18" charset="0"/>
              </a:rPr>
              <a:t>writing 2023</a:t>
            </a:r>
            <a:endParaRPr lang="en-US" dirty="0"/>
          </a:p>
        </p:txBody>
      </p:sp>
      <p:sp>
        <p:nvSpPr>
          <p:cNvPr id="3" name="Rectangle 2">
            <a:extLst>
              <a:ext uri="{FF2B5EF4-FFF2-40B4-BE49-F238E27FC236}">
                <a16:creationId xmlns:a16="http://schemas.microsoft.com/office/drawing/2014/main" id="{6E72BE16-AE94-C04F-8B21-A682713F31BD}"/>
              </a:ext>
            </a:extLst>
          </p:cNvPr>
          <p:cNvSpPr/>
          <p:nvPr/>
        </p:nvSpPr>
        <p:spPr>
          <a:xfrm>
            <a:off x="364435" y="1732621"/>
            <a:ext cx="8397825" cy="4707892"/>
          </a:xfrm>
          <a:prstGeom prst="rect">
            <a:avLst/>
          </a:prstGeom>
        </p:spPr>
        <p:txBody>
          <a:bodyPr wrap="square">
            <a:spAutoFit/>
          </a:bodyPr>
          <a:lstStyle/>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Female pupils 2023 =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88% female pupils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At</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or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Above</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curriculum level</a:t>
            </a:r>
            <a:endPar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gn="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female pupils  90% At or Above  </a:t>
            </a:r>
          </a:p>
          <a:p>
            <a:pPr marL="228600" algn="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female pupils  88% At or Above  </a:t>
            </a:r>
          </a:p>
          <a:p>
            <a:pPr marL="228600" algn="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female pupils </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88% At or Above</a:t>
            </a:r>
          </a:p>
          <a:p>
            <a:pPr marL="228600" algn="r">
              <a:lnSpc>
                <a:spcPct val="115000"/>
              </a:lnSpc>
              <a:spcAft>
                <a:spcPts val="0"/>
              </a:spcAft>
            </a:pPr>
            <a:r>
              <a:rPr lang="en-NZ" sz="1400" dirty="0">
                <a:latin typeface="Cambria" panose="02040503050406030204" pitchFamily="18" charset="0"/>
                <a:ea typeface="Calibri" panose="020F0502020204030204" pitchFamily="34" charset="0"/>
                <a:cs typeface="Calibri" panose="020F0502020204030204" pitchFamily="34" charset="0"/>
              </a:rPr>
              <a:t>2019</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female pupils  85% At or Above </a:t>
            </a:r>
            <a:endParaRPr lang="en-NZ" sz="1400" dirty="0">
              <a:latin typeface="Cambria" panose="02040503050406030204" pitchFamily="18" charset="0"/>
              <a:ea typeface="Calibri" panose="020F0502020204030204" pitchFamily="34" charset="0"/>
              <a:cs typeface="Calibri" panose="020F0502020204030204" pitchFamily="34" charset="0"/>
            </a:endParaRPr>
          </a:p>
          <a:p>
            <a:pPr marL="228600">
              <a:lnSpc>
                <a:spcPct val="115000"/>
              </a:lnSpc>
              <a:spcAft>
                <a:spcPts val="0"/>
              </a:spcAft>
            </a:pPr>
            <a:r>
              <a:rPr lang="en-NZ" sz="2000" dirty="0">
                <a:latin typeface="Cambria" panose="02040503050406030204" pitchFamily="18" charset="0"/>
                <a:ea typeface="Calibri" panose="020F0502020204030204" pitchFamily="34" charset="0"/>
                <a:cs typeface="Calibri" panose="020F0502020204030204" pitchFamily="34" charset="0"/>
              </a:rPr>
              <a:t>	</a:t>
            </a:r>
          </a:p>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Male pupils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77% male pupils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At</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or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Above</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curriculum level</a:t>
            </a:r>
            <a:endPar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male pupils  85%  At or Above  </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 = male pupils 85%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 male pupils 74%  At or Above</a:t>
            </a:r>
          </a:p>
          <a:p>
            <a:pPr marL="228600">
              <a:lnSpc>
                <a:spcPct val="115000"/>
              </a:lnSpc>
              <a:spcAft>
                <a:spcPts val="0"/>
              </a:spcAft>
            </a:pPr>
            <a:r>
              <a:rPr lang="en-NZ" sz="1400" dirty="0">
                <a:latin typeface="Cambria" panose="02040503050406030204" pitchFamily="18" charset="0"/>
                <a:ea typeface="Calibri" panose="020F0502020204030204" pitchFamily="34" charset="0"/>
                <a:cs typeface="Calibri" panose="020F0502020204030204" pitchFamily="34" charset="0"/>
              </a:rPr>
              <a:t>2019 =  male pupils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67%  At or Above 	</a:t>
            </a:r>
          </a:p>
          <a:p>
            <a:pPr marL="228600">
              <a:lnSpc>
                <a:spcPct val="115000"/>
              </a:lnSpc>
              <a:spcAft>
                <a:spcPts val="0"/>
              </a:spcAft>
            </a:pPr>
            <a:endParaRPr lang="en-NZ" sz="1400" dirty="0">
              <a:latin typeface="Cambria" panose="02040503050406030204" pitchFamily="18" charset="0"/>
              <a:ea typeface="Calibri" panose="020F0502020204030204" pitchFamily="34" charset="0"/>
              <a:cs typeface="Calibri" panose="020F0502020204030204" pitchFamily="34" charset="0"/>
            </a:endParaRPr>
          </a:p>
          <a:p>
            <a:pPr marL="228600">
              <a:lnSpc>
                <a:spcPct val="115000"/>
              </a:lnSpc>
            </a:pP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Well below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11/164 (6%) males and 2/169 (1%) females </a:t>
            </a:r>
          </a:p>
          <a:p>
            <a:pPr marL="228600" algn="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 = 6/159   (3%) males and 7/156 (4%) females </a:t>
            </a:r>
          </a:p>
          <a:p>
            <a:pPr marL="228600" algn="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2021 = 9/173   (5%) males and 4/154 (3%) females </a:t>
            </a:r>
          </a:p>
          <a:p>
            <a:pPr marL="228600" algn="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2020 = 8/161   (4%) males and 2/141 (1%) females </a:t>
            </a:r>
          </a:p>
          <a:p>
            <a:pPr marL="228600" algn="r">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2019 = 10/138 (7%) males and 2/118 (1%) females</a:t>
            </a:r>
          </a:p>
        </p:txBody>
      </p:sp>
      <p:cxnSp>
        <p:nvCxnSpPr>
          <p:cNvPr id="4" name="Straight Arrow Connector 3">
            <a:extLst>
              <a:ext uri="{FF2B5EF4-FFF2-40B4-BE49-F238E27FC236}">
                <a16:creationId xmlns:a16="http://schemas.microsoft.com/office/drawing/2014/main" id="{B2D20561-444D-1D40-9663-BC426E4241AA}"/>
              </a:ext>
            </a:extLst>
          </p:cNvPr>
          <p:cNvCxnSpPr>
            <a:cxnSpLocks/>
          </p:cNvCxnSpPr>
          <p:nvPr/>
        </p:nvCxnSpPr>
        <p:spPr>
          <a:xfrm flipV="1">
            <a:off x="701798" y="5321300"/>
            <a:ext cx="8060462" cy="94321"/>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912B0DC-01F6-C947-867A-1062A68E14AA}"/>
              </a:ext>
            </a:extLst>
          </p:cNvPr>
          <p:cNvCxnSpPr>
            <a:cxnSpLocks/>
            <a:endCxn id="3" idx="3"/>
          </p:cNvCxnSpPr>
          <p:nvPr/>
        </p:nvCxnSpPr>
        <p:spPr>
          <a:xfrm>
            <a:off x="701798" y="3913094"/>
            <a:ext cx="8060462" cy="173473"/>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97CBC1-780F-7440-90E2-E7540F0DA66B}"/>
              </a:ext>
            </a:extLst>
          </p:cNvPr>
          <p:cNvCxnSpPr>
            <a:cxnSpLocks/>
          </p:cNvCxnSpPr>
          <p:nvPr/>
        </p:nvCxnSpPr>
        <p:spPr>
          <a:xfrm>
            <a:off x="701798" y="2218225"/>
            <a:ext cx="8060462"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149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6182-38CA-294E-A39C-2976AEEF086B}"/>
              </a:ext>
            </a:extLst>
          </p:cNvPr>
          <p:cNvSpPr>
            <a:spLocks noGrp="1"/>
          </p:cNvSpPr>
          <p:nvPr>
            <p:ph type="title"/>
          </p:nvPr>
        </p:nvSpPr>
        <p:spPr/>
        <p:txBody>
          <a:bodyPr/>
          <a:lstStyle/>
          <a:p>
            <a:r>
              <a:rPr lang="en-AU" b="1" dirty="0">
                <a:latin typeface="Calibri" panose="020F0502020204030204" pitchFamily="34" charset="0"/>
                <a:ea typeface="Times New Roman" panose="02020603050405020304" pitchFamily="18" charset="0"/>
                <a:cs typeface="Calibri" panose="020F0502020204030204" pitchFamily="34" charset="0"/>
              </a:rPr>
              <a:t>Ethnicity For years 1 - 10</a:t>
            </a:r>
            <a:br>
              <a:rPr lang="en-NZ" dirty="0">
                <a:latin typeface="Calibri" panose="020F0502020204030204" pitchFamily="34" charset="0"/>
                <a:ea typeface="Calibri" panose="020F0502020204030204" pitchFamily="34" charset="0"/>
                <a:cs typeface="Calibri" panose="020F0502020204030204" pitchFamily="34" charset="0"/>
              </a:rPr>
            </a:br>
            <a:r>
              <a:rPr lang="en-NZ" dirty="0">
                <a:latin typeface="Calibri" panose="020F0502020204030204" pitchFamily="34" charset="0"/>
                <a:ea typeface="Calibri" panose="020F0502020204030204" pitchFamily="34" charset="0"/>
                <a:cs typeface="Calibri" panose="020F0502020204030204" pitchFamily="34" charset="0"/>
              </a:rPr>
              <a:t>writing 2023</a:t>
            </a:r>
            <a:endParaRPr lang="en-US" dirty="0"/>
          </a:p>
        </p:txBody>
      </p:sp>
      <p:sp>
        <p:nvSpPr>
          <p:cNvPr id="3" name="Rectangle 2">
            <a:extLst>
              <a:ext uri="{FF2B5EF4-FFF2-40B4-BE49-F238E27FC236}">
                <a16:creationId xmlns:a16="http://schemas.microsoft.com/office/drawing/2014/main" id="{267507A7-1FA3-DA4E-97B0-82E7588456FB}"/>
              </a:ext>
            </a:extLst>
          </p:cNvPr>
          <p:cNvSpPr/>
          <p:nvPr/>
        </p:nvSpPr>
        <p:spPr>
          <a:xfrm>
            <a:off x="195349" y="1484387"/>
            <a:ext cx="8753301" cy="5385449"/>
          </a:xfrm>
          <a:prstGeom prst="rect">
            <a:avLst/>
          </a:prstGeom>
        </p:spPr>
        <p:txBody>
          <a:bodyPr wrap="square">
            <a:spAutoFit/>
          </a:bodyPr>
          <a:lstStyle/>
          <a:p>
            <a:pPr marL="228600">
              <a:lnSpc>
                <a:spcPct val="115000"/>
              </a:lnSpc>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Māori</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pupils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14/17 (82%)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At</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or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Above</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curriculum level </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 13/16(82%) pupils At or Above </a:t>
            </a: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 12/15 (80%) 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 10/12 (83%) pupils At or Above</a:t>
            </a:r>
          </a:p>
          <a:p>
            <a:pPr marL="228600">
              <a:lnSpc>
                <a:spcPct val="115000"/>
              </a:lnSpc>
              <a:spcAft>
                <a:spcPts val="0"/>
              </a:spcAft>
            </a:pPr>
            <a:r>
              <a:rPr lang="en-NZ" sz="1400" dirty="0">
                <a:latin typeface="Cambria" panose="02040503050406030204" pitchFamily="18" charset="0"/>
                <a:ea typeface="Calibri" panose="020F0502020204030204" pitchFamily="34" charset="0"/>
                <a:cs typeface="Times New Roman" panose="02020603050405020304" pitchFamily="18" charset="0"/>
              </a:rPr>
              <a:t>	2019 =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6/9 (66%) pupils At or Above</a:t>
            </a:r>
            <a:endParaRPr lang="en-NZ" sz="1400" dirty="0">
              <a:latin typeface="Cambria" panose="02040503050406030204" pitchFamily="18" charset="0"/>
              <a:ea typeface="Calibri" panose="020F0502020204030204" pitchFamily="34" charset="0"/>
              <a:cs typeface="Times New Roman" panose="02020603050405020304" pitchFamily="18" charset="0"/>
            </a:endParaRPr>
          </a:p>
          <a:p>
            <a:pPr marL="228600">
              <a:lnSpc>
                <a:spcPct val="115000"/>
              </a:lnSpc>
              <a:spcAft>
                <a:spcPts val="0"/>
              </a:spcAft>
            </a:pPr>
            <a:endPar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Pasifika</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pupils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15/16 (93%) At or Above curriculum level </a:t>
            </a:r>
            <a:endPar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2022 = 8/10(80%) 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 11/13 (85%) 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  9/14 (64%) 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2019 =  3/7   (42%) pupils At or Above</a:t>
            </a:r>
          </a:p>
          <a:p>
            <a:pPr marL="228600">
              <a:lnSpc>
                <a:spcPct val="115000"/>
              </a:lnSpc>
              <a:spcAft>
                <a:spcPts val="0"/>
              </a:spcAft>
            </a:pPr>
            <a:endParaRPr lang="en-AU" sz="8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Asian</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pupils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119/142 (83%) At or Above curriculum level </a:t>
            </a:r>
          </a:p>
          <a:p>
            <a:pPr marL="228600">
              <a:lnSpc>
                <a:spcPct val="115000"/>
              </a:lnSpc>
              <a:spcAft>
                <a:spcPts val="0"/>
              </a:spcAft>
            </a:pPr>
            <a:r>
              <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2022 = 114/126 (90%) pupils At or Above </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 112/137 (81%),pupils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 93/114   (81%) pupils At or Above</a:t>
            </a:r>
          </a:p>
          <a:p>
            <a:pPr marL="228600">
              <a:lnSpc>
                <a:spcPct val="115000"/>
              </a:lnSpc>
              <a:spcAft>
                <a:spcPts val="0"/>
              </a:spcAft>
            </a:pPr>
            <a:endPar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sz="20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NZ Pākehā</a:t>
            </a:r>
            <a:r>
              <a:rPr lang="en-AU" sz="2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20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pupils 2023 </a:t>
            </a:r>
            <a:r>
              <a:rPr lang="en-AU" sz="20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109/135 (80%) At or Above curriculum level </a:t>
            </a:r>
          </a:p>
          <a:p>
            <a:pPr marL="228600">
              <a:lnSpc>
                <a:spcPct val="115000"/>
              </a:lnSpc>
            </a:pPr>
            <a:r>
              <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kumimoji="0" lang="en-AU" sz="14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imes New Roman" panose="02020603050405020304" pitchFamily="18" charset="0"/>
              </a:rPr>
              <a:t>2022 = 132/150 (88%) pupils At or Above </a:t>
            </a:r>
            <a:endPar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2021 = 110/135 (81%),pupils At or Above</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2020 = 112/136 (82%) pupils At or Above</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E50C1B87-0706-1340-B829-AF7B7875B303}"/>
              </a:ext>
            </a:extLst>
          </p:cNvPr>
          <p:cNvCxnSpPr>
            <a:cxnSpLocks/>
          </p:cNvCxnSpPr>
          <p:nvPr/>
        </p:nvCxnSpPr>
        <p:spPr>
          <a:xfrm>
            <a:off x="505958" y="6175403"/>
            <a:ext cx="7909376" cy="0"/>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52ECCCA-58FF-4A49-A427-1B269C9F03B6}"/>
              </a:ext>
            </a:extLst>
          </p:cNvPr>
          <p:cNvCxnSpPr>
            <a:cxnSpLocks/>
          </p:cNvCxnSpPr>
          <p:nvPr/>
        </p:nvCxnSpPr>
        <p:spPr>
          <a:xfrm>
            <a:off x="505958" y="4967379"/>
            <a:ext cx="7909376"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7F02B4C-6C67-6840-806C-4AA4163239D5}"/>
              </a:ext>
            </a:extLst>
          </p:cNvPr>
          <p:cNvCxnSpPr>
            <a:cxnSpLocks/>
          </p:cNvCxnSpPr>
          <p:nvPr/>
        </p:nvCxnSpPr>
        <p:spPr>
          <a:xfrm flipV="1">
            <a:off x="505958" y="3327400"/>
            <a:ext cx="7909376" cy="135663"/>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4D9417-535E-D647-9AF1-79620D6E9F0E}"/>
              </a:ext>
            </a:extLst>
          </p:cNvPr>
          <p:cNvCxnSpPr>
            <a:cxnSpLocks/>
          </p:cNvCxnSpPr>
          <p:nvPr/>
        </p:nvCxnSpPr>
        <p:spPr>
          <a:xfrm>
            <a:off x="505958" y="1963443"/>
            <a:ext cx="7909376"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843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8A0B-E3F6-024F-A8D3-70FB7BC16460}"/>
              </a:ext>
            </a:extLst>
          </p:cNvPr>
          <p:cNvSpPr>
            <a:spLocks noGrp="1"/>
          </p:cNvSpPr>
          <p:nvPr>
            <p:ph type="title"/>
          </p:nvPr>
        </p:nvSpPr>
        <p:spPr/>
        <p:txBody>
          <a:bodyPr/>
          <a:lstStyle/>
          <a:p>
            <a:r>
              <a:rPr lang="en-US" dirty="0"/>
              <a:t>Target one</a:t>
            </a:r>
            <a:br>
              <a:rPr lang="en-US" dirty="0"/>
            </a:br>
            <a:r>
              <a:rPr lang="en-US" dirty="0"/>
              <a:t>Writing 2023</a:t>
            </a:r>
          </a:p>
        </p:txBody>
      </p:sp>
      <p:sp>
        <p:nvSpPr>
          <p:cNvPr id="3" name="Rectangle 2">
            <a:extLst>
              <a:ext uri="{FF2B5EF4-FFF2-40B4-BE49-F238E27FC236}">
                <a16:creationId xmlns:a16="http://schemas.microsoft.com/office/drawing/2014/main" id="{A45BDB7B-3DC7-584F-A51D-40DBD27898B9}"/>
              </a:ext>
            </a:extLst>
          </p:cNvPr>
          <p:cNvSpPr/>
          <p:nvPr/>
        </p:nvSpPr>
        <p:spPr>
          <a:xfrm>
            <a:off x="180753" y="1616150"/>
            <a:ext cx="8793126" cy="707886"/>
          </a:xfrm>
          <a:prstGeom prst="rect">
            <a:avLst/>
          </a:prstGeom>
        </p:spPr>
        <p:txBody>
          <a:bodyPr wrap="square">
            <a:spAutoFit/>
          </a:bodyPr>
          <a:lstStyle/>
          <a:p>
            <a:pPr marL="228600">
              <a:spcAft>
                <a:spcPts val="0"/>
              </a:spcAft>
            </a:pPr>
            <a:endParaRPr lang="en-NZ" sz="2000" dirty="0">
              <a:latin typeface="Palatino Linotype" panose="02040502050505030304" pitchFamily="18" charset="0"/>
              <a:ea typeface="Times New Roman" panose="02020603050405020304" pitchFamily="18" charset="0"/>
            </a:endParaRPr>
          </a:p>
          <a:p>
            <a:pPr marL="228600">
              <a:spcAft>
                <a:spcPts val="0"/>
              </a:spcAft>
            </a:pPr>
            <a:endParaRPr lang="en-NZ" sz="2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9075C40-1B53-53DA-7294-D0297C47B7D5}"/>
              </a:ext>
            </a:extLst>
          </p:cNvPr>
          <p:cNvSpPr txBox="1"/>
          <p:nvPr/>
        </p:nvSpPr>
        <p:spPr>
          <a:xfrm>
            <a:off x="180753" y="1723871"/>
            <a:ext cx="8782493" cy="646331"/>
          </a:xfrm>
          <a:prstGeom prst="rect">
            <a:avLst/>
          </a:prstGeom>
          <a:noFill/>
        </p:spPr>
        <p:txBody>
          <a:bodyPr wrap="square">
            <a:spAutoFit/>
          </a:bodyPr>
          <a:lstStyle/>
          <a:p>
            <a:r>
              <a:rPr lang="en-NZ" sz="1800" dirty="0">
                <a:effectLst/>
                <a:latin typeface="Cambria" panose="02040503050406030204" pitchFamily="18" charset="0"/>
                <a:ea typeface="Times New Roman" panose="02020603050405020304" pitchFamily="18" charset="0"/>
              </a:rPr>
              <a:t>Junior School – Observation Survey Dictation and Writing Vocabulary aim - to achieve 90% </a:t>
            </a:r>
            <a:r>
              <a:rPr lang="en-NZ" sz="1800" b="1" dirty="0">
                <a:effectLst/>
                <a:latin typeface="Cambria" panose="02040503050406030204" pitchFamily="18" charset="0"/>
                <a:ea typeface="Times New Roman" panose="02020603050405020304" pitchFamily="18" charset="0"/>
              </a:rPr>
              <a:t>At</a:t>
            </a:r>
            <a:r>
              <a:rPr lang="en-NZ" sz="1800" dirty="0">
                <a:effectLst/>
                <a:latin typeface="Cambria" panose="02040503050406030204" pitchFamily="18" charset="0"/>
                <a:ea typeface="Times New Roman" panose="02020603050405020304" pitchFamily="18" charset="0"/>
              </a:rPr>
              <a:t> or A</a:t>
            </a:r>
            <a:r>
              <a:rPr lang="en-NZ" sz="1800" b="1" dirty="0">
                <a:effectLst/>
                <a:latin typeface="Cambria" panose="02040503050406030204" pitchFamily="18" charset="0"/>
                <a:ea typeface="Times New Roman" panose="02020603050405020304" pitchFamily="18" charset="0"/>
              </a:rPr>
              <a:t>bove</a:t>
            </a:r>
            <a:r>
              <a:rPr lang="en-NZ" sz="1800" dirty="0">
                <a:effectLst/>
                <a:latin typeface="Cambria" panose="02040503050406030204" pitchFamily="18" charset="0"/>
                <a:ea typeface="Times New Roman" panose="02020603050405020304" pitchFamily="18" charset="0"/>
              </a:rPr>
              <a:t> by 2023 (two-year goal with the introduction of Better Start).</a:t>
            </a:r>
            <a:r>
              <a:rPr lang="en-US" sz="1800" dirty="0">
                <a:effectLst/>
                <a:latin typeface="Cambria" panose="02040503050406030204" pitchFamily="18" charset="0"/>
                <a:ea typeface="Times New Roman" panose="02020603050405020304" pitchFamily="18" charset="0"/>
              </a:rPr>
              <a:t> </a:t>
            </a:r>
            <a:endParaRPr lang="en-NZ" sz="1800" dirty="0">
              <a:effectLst/>
              <a:latin typeface="Cambria" panose="02040503050406030204" pitchFamily="18"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66B86B1-A271-2334-A811-AFE38109F425}"/>
              </a:ext>
            </a:extLst>
          </p:cNvPr>
          <p:cNvGraphicFramePr>
            <a:graphicFrameLocks noGrp="1"/>
          </p:cNvGraphicFramePr>
          <p:nvPr>
            <p:extLst>
              <p:ext uri="{D42A27DB-BD31-4B8C-83A1-F6EECF244321}">
                <p14:modId xmlns:p14="http://schemas.microsoft.com/office/powerpoint/2010/main" val="1989635477"/>
              </p:ext>
            </p:extLst>
          </p:nvPr>
        </p:nvGraphicFramePr>
        <p:xfrm>
          <a:off x="606794" y="2529945"/>
          <a:ext cx="7930410" cy="3945355"/>
        </p:xfrm>
        <a:graphic>
          <a:graphicData uri="http://schemas.openxmlformats.org/drawingml/2006/table">
            <a:tbl>
              <a:tblPr>
                <a:tableStyleId>{5C22544A-7EE6-4342-B048-85BDC9FD1C3A}</a:tableStyleId>
              </a:tblPr>
              <a:tblGrid>
                <a:gridCol w="5694615">
                  <a:extLst>
                    <a:ext uri="{9D8B030D-6E8A-4147-A177-3AD203B41FA5}">
                      <a16:colId xmlns:a16="http://schemas.microsoft.com/office/drawing/2014/main" val="192407421"/>
                    </a:ext>
                  </a:extLst>
                </a:gridCol>
                <a:gridCol w="1145959">
                  <a:extLst>
                    <a:ext uri="{9D8B030D-6E8A-4147-A177-3AD203B41FA5}">
                      <a16:colId xmlns:a16="http://schemas.microsoft.com/office/drawing/2014/main" val="1679206524"/>
                    </a:ext>
                  </a:extLst>
                </a:gridCol>
                <a:gridCol w="123979">
                  <a:extLst>
                    <a:ext uri="{9D8B030D-6E8A-4147-A177-3AD203B41FA5}">
                      <a16:colId xmlns:a16="http://schemas.microsoft.com/office/drawing/2014/main" val="1342204039"/>
                    </a:ext>
                  </a:extLst>
                </a:gridCol>
                <a:gridCol w="965857">
                  <a:extLst>
                    <a:ext uri="{9D8B030D-6E8A-4147-A177-3AD203B41FA5}">
                      <a16:colId xmlns:a16="http://schemas.microsoft.com/office/drawing/2014/main" val="1677829101"/>
                    </a:ext>
                  </a:extLst>
                </a:gridCol>
              </a:tblGrid>
              <a:tr h="505355">
                <a:tc>
                  <a:txBody>
                    <a:bodyPr/>
                    <a:lstStyle/>
                    <a:p>
                      <a:pPr>
                        <a:lnSpc>
                          <a:spcPct val="115000"/>
                        </a:lnSpc>
                      </a:pPr>
                      <a:r>
                        <a:rPr lang="en-NZ" sz="1200" dirty="0">
                          <a:effectLst/>
                        </a:rPr>
                        <a:t>Total number of pupils at ACS in </a:t>
                      </a:r>
                      <a:r>
                        <a:rPr lang="en-NZ" sz="1200" dirty="0">
                          <a:effectLst/>
                          <a:highlight>
                            <a:srgbClr val="FFFF00"/>
                          </a:highlight>
                        </a:rPr>
                        <a:t>2022</a:t>
                      </a:r>
                      <a:r>
                        <a:rPr lang="en-NZ" sz="1200" dirty="0">
                          <a:effectLst/>
                        </a:rPr>
                        <a:t> who have been assessed in the Observational Survey Dictation and Writing Vocabulary assessments</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pPr>
                        <a:lnSpc>
                          <a:spcPct val="115000"/>
                        </a:lnSpc>
                      </a:pPr>
                      <a:r>
                        <a:rPr lang="en-NZ" sz="1200">
                          <a:effectLst/>
                        </a:rPr>
                        <a:t>Number = 35</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5299974"/>
                  </a:ext>
                </a:extLst>
              </a:tr>
              <a:tr h="668156">
                <a:tc>
                  <a:txBody>
                    <a:bodyPr/>
                    <a:lstStyle/>
                    <a:p>
                      <a:pPr>
                        <a:lnSpc>
                          <a:spcPct val="115000"/>
                        </a:lnSpc>
                      </a:pPr>
                      <a:r>
                        <a:rPr lang="en-NZ" sz="1200" dirty="0">
                          <a:effectLst/>
                        </a:rPr>
                        <a:t>Total number and percentage of pupils at ACS in </a:t>
                      </a:r>
                      <a:r>
                        <a:rPr lang="en-NZ" sz="1200" dirty="0">
                          <a:effectLst/>
                          <a:highlight>
                            <a:srgbClr val="FFFF00"/>
                          </a:highlight>
                        </a:rPr>
                        <a:t>2022</a:t>
                      </a:r>
                      <a:r>
                        <a:rPr lang="en-NZ" sz="1200" dirty="0">
                          <a:effectLst/>
                        </a:rPr>
                        <a:t> who have been assessed in the Observational Survey Dictation and Writing Vocabulary assessments AND who have achieved 90% or above.</a:t>
                      </a:r>
                    </a:p>
                  </a:txBody>
                  <a:tcPr marL="68580" marR="68580" marT="0" marB="0"/>
                </a:tc>
                <a:tc gridSpan="2">
                  <a:txBody>
                    <a:bodyPr/>
                    <a:lstStyle/>
                    <a:p>
                      <a:pPr>
                        <a:lnSpc>
                          <a:spcPct val="115000"/>
                        </a:lnSpc>
                      </a:pPr>
                      <a:r>
                        <a:rPr lang="en-NZ" sz="1200">
                          <a:effectLst/>
                        </a:rPr>
                        <a:t>Number</a:t>
                      </a:r>
                    </a:p>
                    <a:p>
                      <a:pPr>
                        <a:lnSpc>
                          <a:spcPct val="115000"/>
                        </a:lnSpc>
                      </a:pPr>
                      <a:r>
                        <a:rPr lang="en-NZ" sz="1200">
                          <a:effectLst/>
                        </a:rPr>
                        <a:t>26</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a:lnSpc>
                          <a:spcPct val="115000"/>
                        </a:lnSpc>
                      </a:pPr>
                      <a:r>
                        <a:rPr lang="en-NZ" sz="1200" dirty="0">
                          <a:effectLst/>
                        </a:rPr>
                        <a:t>%</a:t>
                      </a:r>
                    </a:p>
                    <a:p>
                      <a:pPr>
                        <a:lnSpc>
                          <a:spcPct val="115000"/>
                        </a:lnSpc>
                      </a:pPr>
                      <a:r>
                        <a:rPr lang="en-NZ" sz="1200" dirty="0">
                          <a:effectLst/>
                        </a:rPr>
                        <a:t>74%</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99013605"/>
                  </a:ext>
                </a:extLst>
              </a:tr>
              <a:tr h="468929">
                <a:tc>
                  <a:txBody>
                    <a:bodyPr/>
                    <a:lstStyle/>
                    <a:p>
                      <a:pPr>
                        <a:lnSpc>
                          <a:spcPct val="115000"/>
                        </a:lnSpc>
                      </a:pPr>
                      <a:r>
                        <a:rPr lang="en-NZ" sz="1200" dirty="0">
                          <a:effectLst/>
                        </a:rPr>
                        <a:t>Total number of pupils at ACS in </a:t>
                      </a:r>
                      <a:r>
                        <a:rPr lang="en-NZ" sz="1200" dirty="0">
                          <a:effectLst/>
                          <a:highlight>
                            <a:srgbClr val="FFFF00"/>
                          </a:highlight>
                        </a:rPr>
                        <a:t>2023</a:t>
                      </a:r>
                      <a:r>
                        <a:rPr lang="en-NZ" sz="1200" dirty="0">
                          <a:effectLst/>
                        </a:rPr>
                        <a:t> who have been assessed in the Observational Survey Dictation and Writing Vocabulary assessments</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pPr>
                        <a:lnSpc>
                          <a:spcPct val="115000"/>
                        </a:lnSpc>
                      </a:pPr>
                      <a:r>
                        <a:rPr lang="en-NZ" sz="1200">
                          <a:effectLst/>
                        </a:rPr>
                        <a:t>Number = 54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082807"/>
                  </a:ext>
                </a:extLst>
              </a:tr>
              <a:tr h="365030">
                <a:tc>
                  <a:txBody>
                    <a:bodyPr/>
                    <a:lstStyle/>
                    <a:p>
                      <a:pPr>
                        <a:lnSpc>
                          <a:spcPct val="115000"/>
                        </a:lnSpc>
                      </a:pPr>
                      <a:r>
                        <a:rPr lang="en-NZ" sz="1200" dirty="0">
                          <a:effectLst/>
                        </a:rPr>
                        <a:t>Total percentage of pupils at ACS in </a:t>
                      </a:r>
                      <a:r>
                        <a:rPr lang="en-NZ" sz="1200" dirty="0">
                          <a:effectLst/>
                          <a:highlight>
                            <a:srgbClr val="FFFF00"/>
                          </a:highlight>
                        </a:rPr>
                        <a:t>2023</a:t>
                      </a:r>
                      <a:r>
                        <a:rPr lang="en-NZ" sz="1200" dirty="0">
                          <a:effectLst/>
                        </a:rPr>
                        <a:t> at or above in both assessments</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200">
                          <a:effectLst/>
                        </a:rPr>
                        <a:t>Number 50</a:t>
                      </a:r>
                    </a:p>
                    <a:p>
                      <a:pPr>
                        <a:lnSpc>
                          <a:spcPct val="115000"/>
                        </a:lnSpc>
                      </a:pPr>
                      <a:r>
                        <a:rPr lang="en-NZ" sz="1200">
                          <a:effectLst/>
                        </a:rPr>
                        <a:t> </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200" dirty="0">
                          <a:effectLst/>
                        </a:rPr>
                        <a:t>% </a:t>
                      </a:r>
                    </a:p>
                    <a:p>
                      <a:pPr>
                        <a:lnSpc>
                          <a:spcPct val="115000"/>
                        </a:lnSpc>
                      </a:pPr>
                      <a:r>
                        <a:rPr lang="en-NZ" sz="1200" dirty="0">
                          <a:effectLst/>
                        </a:rPr>
                        <a:t>94%</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743646375"/>
                  </a:ext>
                </a:extLst>
              </a:tr>
              <a:tr h="485788">
                <a:tc>
                  <a:txBody>
                    <a:bodyPr/>
                    <a:lstStyle/>
                    <a:p>
                      <a:pPr>
                        <a:lnSpc>
                          <a:spcPct val="115000"/>
                        </a:lnSpc>
                      </a:pPr>
                      <a:r>
                        <a:rPr lang="en-NZ" sz="1200" dirty="0">
                          <a:effectLst/>
                        </a:rPr>
                        <a:t>Have we achieved 90% of eligible pupils who were assessed at 90% or above by the end of 2023?  </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3">
                  <a:txBody>
                    <a:bodyPr/>
                    <a:lstStyle/>
                    <a:p>
                      <a:pPr>
                        <a:lnSpc>
                          <a:spcPct val="115000"/>
                        </a:lnSpc>
                      </a:pPr>
                      <a:r>
                        <a:rPr lang="en-NZ" sz="1200" dirty="0">
                          <a:effectLst/>
                          <a:highlight>
                            <a:srgbClr val="FFFF00"/>
                          </a:highlight>
                        </a:rPr>
                        <a:t>YES</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2518668"/>
                  </a:ext>
                </a:extLst>
              </a:tr>
              <a:tr h="821527">
                <a:tc gridSpan="4">
                  <a:txBody>
                    <a:bodyPr/>
                    <a:lstStyle/>
                    <a:p>
                      <a:pPr>
                        <a:lnSpc>
                          <a:spcPct val="115000"/>
                        </a:lnSpc>
                      </a:pPr>
                      <a:r>
                        <a:rPr lang="en-NZ" sz="1200" dirty="0">
                          <a:effectLst/>
                        </a:rPr>
                        <a:t>Comment</a:t>
                      </a:r>
                    </a:p>
                    <a:p>
                      <a:pPr marL="0" marR="0" indent="0" algn="l" defTabSz="914400" rtl="0" eaLnBrk="1" fontAlgn="auto" latinLnBrk="0" hangingPunct="1">
                        <a:lnSpc>
                          <a:spcPct val="115000"/>
                        </a:lnSpc>
                        <a:spcBef>
                          <a:spcPts val="0"/>
                        </a:spcBef>
                        <a:spcAft>
                          <a:spcPts val="0"/>
                        </a:spcAft>
                        <a:buClrTx/>
                        <a:buSzTx/>
                        <a:buFontTx/>
                        <a:buNone/>
                        <a:tabLst/>
                        <a:defRPr/>
                      </a:pPr>
                      <a:r>
                        <a:rPr lang="en-NZ" sz="1200" dirty="0">
                          <a:effectLst/>
                        </a:rPr>
                        <a:t>This is a very good percentage rate for students ‘at’ or ‘above’ in both assessments.</a:t>
                      </a:r>
                      <a:r>
                        <a:rPr lang="en-NZ" sz="1200" kern="1200" dirty="0">
                          <a:solidFill>
                            <a:schemeClr val="dk1"/>
                          </a:solidFill>
                          <a:effectLst/>
                          <a:latin typeface="+mn-lt"/>
                          <a:ea typeface="+mn-ea"/>
                          <a:cs typeface="+mn-cs"/>
                        </a:rPr>
                        <a:t> The BSLA programme is still in its infancy at ACS, but initial results are promising</a:t>
                      </a:r>
                      <a:r>
                        <a:rPr lang="en-NZ" sz="1200" dirty="0">
                          <a:effectLst/>
                        </a:rPr>
                        <a:t> </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9124776"/>
                  </a:ext>
                </a:extLst>
              </a:tr>
            </a:tbl>
          </a:graphicData>
        </a:graphic>
      </p:graphicFrame>
    </p:spTree>
    <p:extLst>
      <p:ext uri="{BB962C8B-B14F-4D97-AF65-F5344CB8AC3E}">
        <p14:creationId xmlns:p14="http://schemas.microsoft.com/office/powerpoint/2010/main" val="3679352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9D14-7011-F44B-AA17-B006675FBA1B}"/>
              </a:ext>
            </a:extLst>
          </p:cNvPr>
          <p:cNvSpPr>
            <a:spLocks noGrp="1"/>
          </p:cNvSpPr>
          <p:nvPr>
            <p:ph type="title"/>
          </p:nvPr>
        </p:nvSpPr>
        <p:spPr/>
        <p:txBody>
          <a:bodyPr/>
          <a:lstStyle/>
          <a:p>
            <a:r>
              <a:rPr lang="en-US" dirty="0"/>
              <a:t>Target two</a:t>
            </a:r>
            <a:br>
              <a:rPr lang="en-US" dirty="0"/>
            </a:br>
            <a:r>
              <a:rPr lang="en-US" dirty="0"/>
              <a:t>Writing 2023</a:t>
            </a:r>
          </a:p>
        </p:txBody>
      </p:sp>
      <p:sp>
        <p:nvSpPr>
          <p:cNvPr id="5" name="Rectangle 4">
            <a:extLst>
              <a:ext uri="{FF2B5EF4-FFF2-40B4-BE49-F238E27FC236}">
                <a16:creationId xmlns:a16="http://schemas.microsoft.com/office/drawing/2014/main" id="{10876BAF-1D7A-9E44-94DA-C261F923F7ED}"/>
              </a:ext>
            </a:extLst>
          </p:cNvPr>
          <p:cNvSpPr/>
          <p:nvPr/>
        </p:nvSpPr>
        <p:spPr>
          <a:xfrm>
            <a:off x="318302" y="1657049"/>
            <a:ext cx="8507393" cy="584775"/>
          </a:xfrm>
          <a:prstGeom prst="rect">
            <a:avLst/>
          </a:prstGeom>
        </p:spPr>
        <p:txBody>
          <a:bodyPr wrap="square">
            <a:spAutoFit/>
          </a:bodyPr>
          <a:lstStyle/>
          <a:p>
            <a:r>
              <a:rPr lang="en-NZ" sz="1600" dirty="0">
                <a:effectLst/>
                <a:latin typeface="Calibri" panose="020F0502020204030204" pitchFamily="34" charset="0"/>
                <a:ea typeface="Times New Roman" panose="02020603050405020304" pitchFamily="18" charset="0"/>
              </a:rPr>
              <a:t>All Māori and Pasifika pupils who are </a:t>
            </a:r>
            <a:r>
              <a:rPr lang="en-NZ" sz="1600" b="1" dirty="0">
                <a:effectLst/>
                <a:latin typeface="Calibri" panose="020F0502020204030204" pitchFamily="34" charset="0"/>
                <a:ea typeface="Times New Roman" panose="02020603050405020304" pitchFamily="18" charset="0"/>
              </a:rPr>
              <a:t>BELOW</a:t>
            </a:r>
            <a:r>
              <a:rPr lang="en-NZ" sz="1600" dirty="0">
                <a:effectLst/>
                <a:latin typeface="Calibri" panose="020F0502020204030204" pitchFamily="34" charset="0"/>
                <a:ea typeface="Times New Roman" panose="02020603050405020304" pitchFamily="18" charset="0"/>
              </a:rPr>
              <a:t> or </a:t>
            </a:r>
            <a:r>
              <a:rPr lang="en-NZ" sz="1600" b="1" dirty="0">
                <a:effectLst/>
                <a:latin typeface="Calibri" panose="020F0502020204030204" pitchFamily="34" charset="0"/>
                <a:ea typeface="Times New Roman" panose="02020603050405020304" pitchFamily="18" charset="0"/>
              </a:rPr>
              <a:t>WELL BELOW </a:t>
            </a:r>
            <a:r>
              <a:rPr lang="en-NZ" sz="1600" dirty="0">
                <a:effectLst/>
                <a:latin typeface="Calibri" panose="020F0502020204030204" pitchFamily="34" charset="0"/>
                <a:ea typeface="Times New Roman" panose="02020603050405020304" pitchFamily="18" charset="0"/>
              </a:rPr>
              <a:t>in 2022 will make positive shift such that 90% of Māori and Pasifika pupils achieve </a:t>
            </a:r>
            <a:r>
              <a:rPr lang="en-NZ" sz="1600" b="1" dirty="0">
                <a:effectLst/>
                <a:latin typeface="Calibri" panose="020F0502020204030204" pitchFamily="34" charset="0"/>
                <a:ea typeface="Times New Roman" panose="02020603050405020304" pitchFamily="18" charset="0"/>
              </a:rPr>
              <a:t>AT</a:t>
            </a:r>
            <a:r>
              <a:rPr lang="en-NZ" sz="1600" dirty="0">
                <a:effectLst/>
                <a:latin typeface="Calibri" panose="020F0502020204030204" pitchFamily="34" charset="0"/>
                <a:ea typeface="Times New Roman" panose="02020603050405020304" pitchFamily="18" charset="0"/>
              </a:rPr>
              <a:t> or </a:t>
            </a:r>
            <a:r>
              <a:rPr lang="en-NZ" sz="1600" b="1" dirty="0">
                <a:effectLst/>
                <a:latin typeface="Calibri" panose="020F0502020204030204" pitchFamily="34" charset="0"/>
                <a:ea typeface="Times New Roman" panose="02020603050405020304" pitchFamily="18" charset="0"/>
              </a:rPr>
              <a:t>ABOVE</a:t>
            </a:r>
            <a:r>
              <a:rPr lang="en-NZ" sz="1600" dirty="0">
                <a:effectLst/>
                <a:latin typeface="Calibri" panose="020F0502020204030204" pitchFamily="34" charset="0"/>
                <a:ea typeface="Times New Roman" panose="02020603050405020304" pitchFamily="18" charset="0"/>
              </a:rPr>
              <a:t> expectation in end of year OTJ’s 2023</a:t>
            </a:r>
            <a:r>
              <a:rPr lang="en-NZ" sz="1600" dirty="0">
                <a:effectLst/>
              </a:rPr>
              <a:t> </a:t>
            </a:r>
            <a:endParaRPr lang="en-NZ" sz="1600" dirty="0">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2E4213B-3D1A-B505-6CAB-6BC8F6D7C7EA}"/>
              </a:ext>
            </a:extLst>
          </p:cNvPr>
          <p:cNvGraphicFramePr>
            <a:graphicFrameLocks noGrp="1"/>
          </p:cNvGraphicFramePr>
          <p:nvPr>
            <p:extLst>
              <p:ext uri="{D42A27DB-BD31-4B8C-83A1-F6EECF244321}">
                <p14:modId xmlns:p14="http://schemas.microsoft.com/office/powerpoint/2010/main" val="4189670686"/>
              </p:ext>
            </p:extLst>
          </p:nvPr>
        </p:nvGraphicFramePr>
        <p:xfrm>
          <a:off x="318302" y="2735440"/>
          <a:ext cx="8050998" cy="1421130"/>
        </p:xfrm>
        <a:graphic>
          <a:graphicData uri="http://schemas.openxmlformats.org/drawingml/2006/table">
            <a:tbl>
              <a:tblPr>
                <a:tableStyleId>{5C22544A-7EE6-4342-B048-85BDC9FD1C3A}</a:tableStyleId>
              </a:tblPr>
              <a:tblGrid>
                <a:gridCol w="6374598">
                  <a:extLst>
                    <a:ext uri="{9D8B030D-6E8A-4147-A177-3AD203B41FA5}">
                      <a16:colId xmlns:a16="http://schemas.microsoft.com/office/drawing/2014/main" val="4198750529"/>
                    </a:ext>
                  </a:extLst>
                </a:gridCol>
                <a:gridCol w="838200">
                  <a:extLst>
                    <a:ext uri="{9D8B030D-6E8A-4147-A177-3AD203B41FA5}">
                      <a16:colId xmlns:a16="http://schemas.microsoft.com/office/drawing/2014/main" val="3391543938"/>
                    </a:ext>
                  </a:extLst>
                </a:gridCol>
                <a:gridCol w="838200">
                  <a:extLst>
                    <a:ext uri="{9D8B030D-6E8A-4147-A177-3AD203B41FA5}">
                      <a16:colId xmlns:a16="http://schemas.microsoft.com/office/drawing/2014/main" val="3723823056"/>
                    </a:ext>
                  </a:extLst>
                </a:gridCol>
              </a:tblGrid>
              <a:tr h="343535">
                <a:tc>
                  <a:txBody>
                    <a:bodyPr/>
                    <a:lstStyle/>
                    <a:p>
                      <a:pPr>
                        <a:lnSpc>
                          <a:spcPct val="115000"/>
                        </a:lnSpc>
                      </a:pPr>
                      <a:r>
                        <a:rPr lang="en-NZ" sz="1200" dirty="0">
                          <a:effectLst/>
                        </a:rPr>
                        <a:t>Total number of pupils who identify as Māori at ACS in 2023 who are in Year 2 and above</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200" dirty="0">
                          <a:effectLst/>
                        </a:rPr>
                        <a:t>Number  = 17</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985701184"/>
                  </a:ext>
                </a:extLst>
              </a:tr>
              <a:tr h="527050">
                <a:tc>
                  <a:txBody>
                    <a:bodyPr/>
                    <a:lstStyle/>
                    <a:p>
                      <a:pPr>
                        <a:lnSpc>
                          <a:spcPct val="115000"/>
                        </a:lnSpc>
                      </a:pPr>
                      <a:r>
                        <a:rPr lang="en-NZ" sz="1200" dirty="0">
                          <a:effectLst/>
                        </a:rPr>
                        <a:t>Total number and percentage of pupils who identify as Māori ACS, 2023, who are in year 2 and above who are AT or ABOVE expectation in the end of year OTJ.</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200">
                          <a:effectLst/>
                        </a:rPr>
                        <a:t>Number</a:t>
                      </a:r>
                    </a:p>
                    <a:p>
                      <a:pPr>
                        <a:lnSpc>
                          <a:spcPct val="115000"/>
                        </a:lnSpc>
                      </a:pPr>
                      <a:r>
                        <a:rPr lang="en-NZ" sz="1200">
                          <a:effectLst/>
                        </a:rPr>
                        <a:t>14</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200">
                          <a:effectLst/>
                        </a:rPr>
                        <a:t>%</a:t>
                      </a:r>
                    </a:p>
                    <a:p>
                      <a:pPr>
                        <a:lnSpc>
                          <a:spcPct val="115000"/>
                        </a:lnSpc>
                      </a:pPr>
                      <a:r>
                        <a:rPr lang="en-NZ" sz="1200">
                          <a:effectLst/>
                        </a:rPr>
                        <a:t>82%</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83980639"/>
                  </a:ext>
                </a:extLst>
              </a:tr>
              <a:tr h="343535">
                <a:tc>
                  <a:txBody>
                    <a:bodyPr/>
                    <a:lstStyle/>
                    <a:p>
                      <a:pPr>
                        <a:lnSpc>
                          <a:spcPct val="115000"/>
                        </a:lnSpc>
                      </a:pPr>
                      <a:r>
                        <a:rPr lang="en-NZ" sz="1200" dirty="0">
                          <a:effectLst/>
                        </a:rPr>
                        <a:t>Are 90% or more of all pupils who identify as Māori ACS, 2023, in year 2 and above AT or ABOVE?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200" dirty="0">
                          <a:effectLst/>
                          <a:highlight>
                            <a:srgbClr val="FFFF00"/>
                          </a:highlight>
                        </a:rPr>
                        <a:t>NO – 1 child off target</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81895531"/>
                  </a:ext>
                </a:extLst>
              </a:tr>
            </a:tbl>
          </a:graphicData>
        </a:graphic>
      </p:graphicFrame>
      <p:graphicFrame>
        <p:nvGraphicFramePr>
          <p:cNvPr id="4" name="Table 3">
            <a:extLst>
              <a:ext uri="{FF2B5EF4-FFF2-40B4-BE49-F238E27FC236}">
                <a16:creationId xmlns:a16="http://schemas.microsoft.com/office/drawing/2014/main" id="{278191A7-9E93-37F3-D0E4-3940C825CDC1}"/>
              </a:ext>
            </a:extLst>
          </p:cNvPr>
          <p:cNvGraphicFramePr>
            <a:graphicFrameLocks noGrp="1"/>
          </p:cNvGraphicFramePr>
          <p:nvPr>
            <p:extLst>
              <p:ext uri="{D42A27DB-BD31-4B8C-83A1-F6EECF244321}">
                <p14:modId xmlns:p14="http://schemas.microsoft.com/office/powerpoint/2010/main" val="1566987991"/>
              </p:ext>
            </p:extLst>
          </p:nvPr>
        </p:nvGraphicFramePr>
        <p:xfrm>
          <a:off x="318302" y="4791303"/>
          <a:ext cx="8050998" cy="1421130"/>
        </p:xfrm>
        <a:graphic>
          <a:graphicData uri="http://schemas.openxmlformats.org/drawingml/2006/table">
            <a:tbl>
              <a:tblPr>
                <a:tableStyleId>{5C22544A-7EE6-4342-B048-85BDC9FD1C3A}</a:tableStyleId>
              </a:tblPr>
              <a:tblGrid>
                <a:gridCol w="6387298">
                  <a:extLst>
                    <a:ext uri="{9D8B030D-6E8A-4147-A177-3AD203B41FA5}">
                      <a16:colId xmlns:a16="http://schemas.microsoft.com/office/drawing/2014/main" val="2515392161"/>
                    </a:ext>
                  </a:extLst>
                </a:gridCol>
                <a:gridCol w="812800">
                  <a:extLst>
                    <a:ext uri="{9D8B030D-6E8A-4147-A177-3AD203B41FA5}">
                      <a16:colId xmlns:a16="http://schemas.microsoft.com/office/drawing/2014/main" val="3360780356"/>
                    </a:ext>
                  </a:extLst>
                </a:gridCol>
                <a:gridCol w="850900">
                  <a:extLst>
                    <a:ext uri="{9D8B030D-6E8A-4147-A177-3AD203B41FA5}">
                      <a16:colId xmlns:a16="http://schemas.microsoft.com/office/drawing/2014/main" val="2436634439"/>
                    </a:ext>
                  </a:extLst>
                </a:gridCol>
              </a:tblGrid>
              <a:tr h="343535">
                <a:tc>
                  <a:txBody>
                    <a:bodyPr/>
                    <a:lstStyle/>
                    <a:p>
                      <a:pPr>
                        <a:lnSpc>
                          <a:spcPct val="115000"/>
                        </a:lnSpc>
                      </a:pPr>
                      <a:r>
                        <a:rPr lang="en-NZ" sz="1200" dirty="0">
                          <a:effectLst/>
                        </a:rPr>
                        <a:t>Total number of pupils who identify as Pasifika at ACS in 2023 who are in Year 2 and above</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200" dirty="0">
                          <a:effectLst/>
                        </a:rPr>
                        <a:t>Number = 14</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796574964"/>
                  </a:ext>
                </a:extLst>
              </a:tr>
              <a:tr h="527050">
                <a:tc>
                  <a:txBody>
                    <a:bodyPr/>
                    <a:lstStyle/>
                    <a:p>
                      <a:pPr>
                        <a:lnSpc>
                          <a:spcPct val="115000"/>
                        </a:lnSpc>
                      </a:pPr>
                      <a:r>
                        <a:rPr lang="en-NZ" sz="1200" dirty="0">
                          <a:effectLst/>
                        </a:rPr>
                        <a:t>Total number and percentage of pupils who identify as Pasifika ACS, 2023, who are in year 2 and above who are AT or ABOVE expectation in the end of year OTJ.</a:t>
                      </a:r>
                    </a:p>
                    <a:p>
                      <a:pPr>
                        <a:lnSpc>
                          <a:spcPct val="115000"/>
                        </a:lnSpc>
                      </a:pP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200">
                          <a:effectLst/>
                        </a:rPr>
                        <a:t>Number</a:t>
                      </a:r>
                    </a:p>
                    <a:p>
                      <a:pPr>
                        <a:lnSpc>
                          <a:spcPct val="115000"/>
                        </a:lnSpc>
                      </a:pPr>
                      <a:r>
                        <a:rPr lang="en-NZ" sz="1200">
                          <a:effectLst/>
                        </a:rPr>
                        <a:t>13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100">
                          <a:effectLst/>
                        </a:rPr>
                        <a:t>%</a:t>
                      </a:r>
                      <a:endParaRPr lang="en-NZ" sz="1200">
                        <a:effectLst/>
                      </a:endParaRPr>
                    </a:p>
                    <a:p>
                      <a:pPr>
                        <a:lnSpc>
                          <a:spcPct val="115000"/>
                        </a:lnSpc>
                      </a:pPr>
                      <a:r>
                        <a:rPr lang="en-NZ" sz="1100">
                          <a:effectLst/>
                        </a:rPr>
                        <a:t>93%</a:t>
                      </a:r>
                      <a:endParaRPr lang="en-NZ"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42954020"/>
                  </a:ext>
                </a:extLst>
              </a:tr>
              <a:tr h="343535">
                <a:tc>
                  <a:txBody>
                    <a:bodyPr/>
                    <a:lstStyle/>
                    <a:p>
                      <a:pPr>
                        <a:lnSpc>
                          <a:spcPct val="115000"/>
                        </a:lnSpc>
                      </a:pPr>
                      <a:r>
                        <a:rPr lang="en-NZ" sz="1200" dirty="0">
                          <a:effectLst/>
                        </a:rPr>
                        <a:t>Are 90% or more of all pupils who identify as Pasifika ACS, 2023, in year 2 and above AT or ABOVE?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200" dirty="0">
                          <a:effectLst/>
                          <a:highlight>
                            <a:srgbClr val="FFFF00"/>
                          </a:highlight>
                        </a:rPr>
                        <a:t>YES</a:t>
                      </a:r>
                      <a:r>
                        <a:rPr lang="en-NZ" sz="1200" dirty="0">
                          <a:effectLst/>
                        </a:rPr>
                        <a:t> </a:t>
                      </a:r>
                      <a:endParaRPr lang="en-NZ"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08741123"/>
                  </a:ext>
                </a:extLst>
              </a:tr>
            </a:tbl>
          </a:graphicData>
        </a:graphic>
      </p:graphicFrame>
      <p:sp>
        <p:nvSpPr>
          <p:cNvPr id="6" name="TextBox 5">
            <a:extLst>
              <a:ext uri="{FF2B5EF4-FFF2-40B4-BE49-F238E27FC236}">
                <a16:creationId xmlns:a16="http://schemas.microsoft.com/office/drawing/2014/main" id="{357157E1-CD0C-E5CC-BAB5-FE60FFF7ED4B}"/>
              </a:ext>
            </a:extLst>
          </p:cNvPr>
          <p:cNvSpPr txBox="1"/>
          <p:nvPr/>
        </p:nvSpPr>
        <p:spPr>
          <a:xfrm>
            <a:off x="419100" y="2315648"/>
            <a:ext cx="1398140" cy="369332"/>
          </a:xfrm>
          <a:prstGeom prst="rect">
            <a:avLst/>
          </a:prstGeom>
          <a:noFill/>
        </p:spPr>
        <p:txBody>
          <a:bodyPr wrap="none" rtlCol="0">
            <a:spAutoFit/>
          </a:bodyPr>
          <a:lstStyle/>
          <a:p>
            <a:r>
              <a:rPr lang="en-US" dirty="0"/>
              <a:t>Māori pupils</a:t>
            </a:r>
          </a:p>
        </p:txBody>
      </p:sp>
      <p:sp>
        <p:nvSpPr>
          <p:cNvPr id="7" name="TextBox 6">
            <a:extLst>
              <a:ext uri="{FF2B5EF4-FFF2-40B4-BE49-F238E27FC236}">
                <a16:creationId xmlns:a16="http://schemas.microsoft.com/office/drawing/2014/main" id="{D9C9AC92-4722-1211-8624-C5742ACC7DB0}"/>
              </a:ext>
            </a:extLst>
          </p:cNvPr>
          <p:cNvSpPr txBox="1"/>
          <p:nvPr/>
        </p:nvSpPr>
        <p:spPr>
          <a:xfrm>
            <a:off x="419100" y="4320613"/>
            <a:ext cx="1628779" cy="369332"/>
          </a:xfrm>
          <a:prstGeom prst="rect">
            <a:avLst/>
          </a:prstGeom>
          <a:noFill/>
        </p:spPr>
        <p:txBody>
          <a:bodyPr wrap="none" rtlCol="0">
            <a:spAutoFit/>
          </a:bodyPr>
          <a:lstStyle/>
          <a:p>
            <a:r>
              <a:rPr lang="en-US" dirty="0"/>
              <a:t>Pasifika pupils</a:t>
            </a:r>
          </a:p>
        </p:txBody>
      </p:sp>
    </p:spTree>
    <p:extLst>
      <p:ext uri="{BB962C8B-B14F-4D97-AF65-F5344CB8AC3E}">
        <p14:creationId xmlns:p14="http://schemas.microsoft.com/office/powerpoint/2010/main" val="821653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DD02-A89D-2D48-8014-3331EB580436}"/>
              </a:ext>
            </a:extLst>
          </p:cNvPr>
          <p:cNvSpPr>
            <a:spLocks noGrp="1"/>
          </p:cNvSpPr>
          <p:nvPr>
            <p:ph type="title"/>
          </p:nvPr>
        </p:nvSpPr>
        <p:spPr/>
        <p:txBody>
          <a:bodyPr/>
          <a:lstStyle/>
          <a:p>
            <a:r>
              <a:rPr lang="en-US" dirty="0"/>
              <a:t>Target Three</a:t>
            </a:r>
            <a:br>
              <a:rPr lang="en-US" dirty="0"/>
            </a:br>
            <a:r>
              <a:rPr lang="en-US" dirty="0"/>
              <a:t>Writing 2023</a:t>
            </a:r>
          </a:p>
        </p:txBody>
      </p:sp>
      <p:sp>
        <p:nvSpPr>
          <p:cNvPr id="4" name="TextBox 3">
            <a:extLst>
              <a:ext uri="{FF2B5EF4-FFF2-40B4-BE49-F238E27FC236}">
                <a16:creationId xmlns:a16="http://schemas.microsoft.com/office/drawing/2014/main" id="{E3BC33C4-DA9B-8FA6-998C-BAD93D448D3D}"/>
              </a:ext>
            </a:extLst>
          </p:cNvPr>
          <p:cNvSpPr txBox="1"/>
          <p:nvPr/>
        </p:nvSpPr>
        <p:spPr>
          <a:xfrm>
            <a:off x="245164" y="1711690"/>
            <a:ext cx="8670235" cy="369332"/>
          </a:xfrm>
          <a:prstGeom prst="rect">
            <a:avLst/>
          </a:prstGeom>
          <a:noFill/>
        </p:spPr>
        <p:txBody>
          <a:bodyPr wrap="square">
            <a:spAutoFit/>
          </a:bodyPr>
          <a:lstStyle/>
          <a:p>
            <a:r>
              <a:rPr lang="en-NZ" sz="1800" dirty="0">
                <a:effectLst/>
                <a:latin typeface="Cambria" panose="02040503050406030204" pitchFamily="18" charset="0"/>
                <a:ea typeface="Times New Roman" panose="02020603050405020304" pitchFamily="18" charset="0"/>
              </a:rPr>
              <a:t>Year 6, 2023, will increase achievement levels to 85% working </a:t>
            </a:r>
            <a:r>
              <a:rPr lang="en-NZ" sz="1800" b="1" dirty="0">
                <a:effectLst/>
                <a:latin typeface="Cambria" panose="02040503050406030204" pitchFamily="18" charset="0"/>
                <a:ea typeface="Times New Roman" panose="02020603050405020304" pitchFamily="18" charset="0"/>
              </a:rPr>
              <a:t>AT</a:t>
            </a:r>
            <a:r>
              <a:rPr lang="en-NZ" sz="1800" dirty="0">
                <a:effectLst/>
                <a:latin typeface="Cambria" panose="02040503050406030204" pitchFamily="18" charset="0"/>
                <a:ea typeface="Times New Roman" panose="02020603050405020304" pitchFamily="18" charset="0"/>
              </a:rPr>
              <a:t> or </a:t>
            </a:r>
            <a:r>
              <a:rPr lang="en-NZ" sz="1800" b="1" dirty="0">
                <a:effectLst/>
                <a:latin typeface="Cambria" panose="02040503050406030204" pitchFamily="18" charset="0"/>
                <a:ea typeface="Times New Roman" panose="02020603050405020304" pitchFamily="18" charset="0"/>
              </a:rPr>
              <a:t>ABOVE</a:t>
            </a:r>
            <a:r>
              <a:rPr lang="en-NZ" sz="1800" dirty="0">
                <a:effectLst/>
                <a:latin typeface="Cambria" panose="02040503050406030204" pitchFamily="18" charset="0"/>
                <a:ea typeface="Times New Roman" panose="02020603050405020304" pitchFamily="18" charset="0"/>
              </a:rPr>
              <a:t> in writing</a:t>
            </a:r>
            <a:r>
              <a:rPr lang="en-NZ" dirty="0">
                <a:effectLst/>
                <a:latin typeface="Cambria" panose="02040503050406030204" pitchFamily="18" charset="0"/>
              </a:rPr>
              <a:t> </a:t>
            </a:r>
            <a:endParaRPr lang="en-US" dirty="0">
              <a:latin typeface="Cambria" panose="02040503050406030204" pitchFamily="18" charset="0"/>
            </a:endParaRPr>
          </a:p>
        </p:txBody>
      </p:sp>
      <p:graphicFrame>
        <p:nvGraphicFramePr>
          <p:cNvPr id="5" name="Table 4">
            <a:extLst>
              <a:ext uri="{FF2B5EF4-FFF2-40B4-BE49-F238E27FC236}">
                <a16:creationId xmlns:a16="http://schemas.microsoft.com/office/drawing/2014/main" id="{2DBC1090-65D2-9A4B-2A60-E8335B8B6E36}"/>
              </a:ext>
            </a:extLst>
          </p:cNvPr>
          <p:cNvGraphicFramePr>
            <a:graphicFrameLocks noGrp="1"/>
          </p:cNvGraphicFramePr>
          <p:nvPr>
            <p:extLst>
              <p:ext uri="{D42A27DB-BD31-4B8C-83A1-F6EECF244321}">
                <p14:modId xmlns:p14="http://schemas.microsoft.com/office/powerpoint/2010/main" val="2393975317"/>
              </p:ext>
            </p:extLst>
          </p:nvPr>
        </p:nvGraphicFramePr>
        <p:xfrm>
          <a:off x="349250" y="2526031"/>
          <a:ext cx="8413010" cy="2175511"/>
        </p:xfrm>
        <a:graphic>
          <a:graphicData uri="http://schemas.openxmlformats.org/drawingml/2006/table">
            <a:tbl>
              <a:tblPr>
                <a:tableStyleId>{5C22544A-7EE6-4342-B048-85BDC9FD1C3A}</a:tableStyleId>
              </a:tblPr>
              <a:tblGrid>
                <a:gridCol w="6445250">
                  <a:extLst>
                    <a:ext uri="{9D8B030D-6E8A-4147-A177-3AD203B41FA5}">
                      <a16:colId xmlns:a16="http://schemas.microsoft.com/office/drawing/2014/main" val="181044755"/>
                    </a:ext>
                  </a:extLst>
                </a:gridCol>
                <a:gridCol w="1079500">
                  <a:extLst>
                    <a:ext uri="{9D8B030D-6E8A-4147-A177-3AD203B41FA5}">
                      <a16:colId xmlns:a16="http://schemas.microsoft.com/office/drawing/2014/main" val="3805796777"/>
                    </a:ext>
                  </a:extLst>
                </a:gridCol>
                <a:gridCol w="888260">
                  <a:extLst>
                    <a:ext uri="{9D8B030D-6E8A-4147-A177-3AD203B41FA5}">
                      <a16:colId xmlns:a16="http://schemas.microsoft.com/office/drawing/2014/main" val="2043738436"/>
                    </a:ext>
                  </a:extLst>
                </a:gridCol>
              </a:tblGrid>
              <a:tr h="343535">
                <a:tc>
                  <a:txBody>
                    <a:bodyPr/>
                    <a:lstStyle/>
                    <a:p>
                      <a:pPr>
                        <a:lnSpc>
                          <a:spcPct val="115000"/>
                        </a:lnSpc>
                      </a:pPr>
                      <a:r>
                        <a:rPr lang="en-NZ" sz="1600" dirty="0">
                          <a:effectLst/>
                        </a:rPr>
                        <a:t>Total number of </a:t>
                      </a:r>
                      <a:r>
                        <a:rPr lang="en-NZ" sz="1600" b="1" dirty="0">
                          <a:effectLst/>
                        </a:rPr>
                        <a:t>boys</a:t>
                      </a:r>
                      <a:r>
                        <a:rPr lang="en-NZ" sz="1600" dirty="0">
                          <a:effectLst/>
                        </a:rPr>
                        <a:t> at ACS in 2023 who are in Year 6 </a:t>
                      </a:r>
                    </a:p>
                    <a:p>
                      <a:pPr>
                        <a:lnSpc>
                          <a:spcPct val="115000"/>
                        </a:lnSpc>
                      </a:pPr>
                      <a:r>
                        <a:rPr lang="en-NZ" sz="1600" dirty="0">
                          <a:effectLst/>
                        </a:rPr>
                        <a:t> </a:t>
                      </a:r>
                      <a:endParaRPr lang="en-NZ"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600" dirty="0">
                          <a:effectLst/>
                        </a:rPr>
                        <a:t>Number = 20</a:t>
                      </a:r>
                      <a:endParaRPr lang="en-NZ"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031229994"/>
                  </a:ext>
                </a:extLst>
              </a:tr>
              <a:tr h="527050">
                <a:tc>
                  <a:txBody>
                    <a:bodyPr/>
                    <a:lstStyle/>
                    <a:p>
                      <a:pPr>
                        <a:lnSpc>
                          <a:spcPct val="115000"/>
                        </a:lnSpc>
                      </a:pPr>
                      <a:r>
                        <a:rPr lang="en-NZ" sz="1600" dirty="0">
                          <a:effectLst/>
                        </a:rPr>
                        <a:t>Total number and percentage of boys at ACS, 2023, who are in year 6 who are AT or ABOVE expectation in the end of year OTJ.</a:t>
                      </a:r>
                    </a:p>
                    <a:p>
                      <a:pPr>
                        <a:lnSpc>
                          <a:spcPct val="115000"/>
                        </a:lnSpc>
                      </a:pPr>
                      <a:r>
                        <a:rPr lang="en-NZ" sz="1600" dirty="0">
                          <a:effectLst/>
                        </a:rPr>
                        <a:t> </a:t>
                      </a:r>
                      <a:endParaRPr lang="en-NZ"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600">
                          <a:effectLst/>
                        </a:rPr>
                        <a:t>Number</a:t>
                      </a:r>
                    </a:p>
                    <a:p>
                      <a:pPr>
                        <a:lnSpc>
                          <a:spcPct val="115000"/>
                        </a:lnSpc>
                      </a:pPr>
                      <a:r>
                        <a:rPr lang="en-NZ" sz="1600">
                          <a:effectLst/>
                        </a:rPr>
                        <a:t>13</a:t>
                      </a:r>
                      <a:endParaRPr lang="en-NZ"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en-NZ" sz="1600">
                          <a:effectLst/>
                        </a:rPr>
                        <a:t>%</a:t>
                      </a:r>
                    </a:p>
                    <a:p>
                      <a:pPr>
                        <a:lnSpc>
                          <a:spcPct val="115000"/>
                        </a:lnSpc>
                      </a:pPr>
                      <a:r>
                        <a:rPr lang="en-NZ" sz="1600">
                          <a:effectLst/>
                        </a:rPr>
                        <a:t>65</a:t>
                      </a:r>
                      <a:endParaRPr lang="en-NZ"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7337598"/>
                  </a:ext>
                </a:extLst>
              </a:tr>
              <a:tr h="351155">
                <a:tc>
                  <a:txBody>
                    <a:bodyPr/>
                    <a:lstStyle/>
                    <a:p>
                      <a:pPr>
                        <a:lnSpc>
                          <a:spcPct val="115000"/>
                        </a:lnSpc>
                      </a:pPr>
                      <a:r>
                        <a:rPr lang="en-NZ" sz="1600" dirty="0">
                          <a:effectLst/>
                        </a:rPr>
                        <a:t>Are 85% or more of all boys at ACS, 2023, in year 6 achieving AT or ABOVE  expectation in the end of year OTJs?</a:t>
                      </a:r>
                    </a:p>
                    <a:p>
                      <a:pPr>
                        <a:lnSpc>
                          <a:spcPct val="115000"/>
                        </a:lnSpc>
                      </a:pPr>
                      <a:endParaRPr lang="en-NZ"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nSpc>
                          <a:spcPct val="115000"/>
                        </a:lnSpc>
                      </a:pPr>
                      <a:r>
                        <a:rPr lang="en-NZ" sz="1600" dirty="0">
                          <a:effectLst/>
                        </a:rPr>
                        <a:t> </a:t>
                      </a:r>
                      <a:r>
                        <a:rPr lang="en-NZ" sz="1600" dirty="0">
                          <a:effectLst/>
                          <a:highlight>
                            <a:srgbClr val="FFFF00"/>
                          </a:highlight>
                        </a:rPr>
                        <a:t>NO</a:t>
                      </a:r>
                      <a:r>
                        <a:rPr lang="en-NZ" sz="1600" dirty="0">
                          <a:effectLst/>
                        </a:rPr>
                        <a:t> </a:t>
                      </a:r>
                      <a:endParaRPr lang="en-NZ"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822763311"/>
                  </a:ext>
                </a:extLst>
              </a:tr>
            </a:tbl>
          </a:graphicData>
        </a:graphic>
      </p:graphicFrame>
    </p:spTree>
    <p:extLst>
      <p:ext uri="{BB962C8B-B14F-4D97-AF65-F5344CB8AC3E}">
        <p14:creationId xmlns:p14="http://schemas.microsoft.com/office/powerpoint/2010/main" val="101549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9255B5-D018-BF7C-F15E-ABEE3A29A00E}"/>
              </a:ext>
            </a:extLst>
          </p:cNvPr>
          <p:cNvSpPr>
            <a:spLocks noGrp="1"/>
          </p:cNvSpPr>
          <p:nvPr>
            <p:ph type="title"/>
          </p:nvPr>
        </p:nvSpPr>
        <p:spPr/>
        <p:txBody>
          <a:bodyPr/>
          <a:lstStyle/>
          <a:p>
            <a:r>
              <a:rPr lang="en-US" dirty="0"/>
              <a:t>More than numbers</a:t>
            </a:r>
          </a:p>
        </p:txBody>
      </p:sp>
      <p:sp>
        <p:nvSpPr>
          <p:cNvPr id="6" name="TextBox 5">
            <a:extLst>
              <a:ext uri="{FF2B5EF4-FFF2-40B4-BE49-F238E27FC236}">
                <a16:creationId xmlns:a16="http://schemas.microsoft.com/office/drawing/2014/main" id="{5C53A25F-D604-8521-0513-ADF83078A4F8}"/>
              </a:ext>
            </a:extLst>
          </p:cNvPr>
          <p:cNvSpPr txBox="1"/>
          <p:nvPr/>
        </p:nvSpPr>
        <p:spPr>
          <a:xfrm>
            <a:off x="662137" y="1651262"/>
            <a:ext cx="7819725" cy="4616648"/>
          </a:xfrm>
          <a:prstGeom prst="rect">
            <a:avLst/>
          </a:prstGeom>
          <a:noFill/>
        </p:spPr>
        <p:txBody>
          <a:bodyPr wrap="square" rtlCol="0">
            <a:spAutoFit/>
          </a:bodyPr>
          <a:lstStyle/>
          <a:p>
            <a:r>
              <a:rPr lang="en-US" sz="1600" i="1" dirty="0">
                <a:solidFill>
                  <a:schemeClr val="accent1"/>
                </a:solidFill>
                <a:latin typeface="Cambria" panose="02040503050406030204" pitchFamily="18" charset="0"/>
              </a:rPr>
              <a:t>Data – numbers - tell a story about learning and achievement.  Often there is a story within the story.   Our staff have reflected on the year and the story of 2023 – things that bought them joy.  These stories will be interspersed throughout this analysis of variance</a:t>
            </a:r>
            <a:r>
              <a:rPr lang="en-US" sz="1600" dirty="0">
                <a:latin typeface="Cambria" panose="02040503050406030204" pitchFamily="18" charset="0"/>
              </a:rPr>
              <a:t>.</a:t>
            </a:r>
          </a:p>
          <a:p>
            <a:endParaRPr lang="en-GB"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have loved exploring the deep questions of life with my class this year: What is the big story of the Bible and where do we fit in it? What does eternal life mean, or not mean? How can the Bible seem to contradict itself and still be true? Taking the time to address these and to challenge students to a genuine expression of an authentic faith (a life in relationship with the Trinitarian God) has added vitality and purpose to our devotional programme. I have loved working through the tough questions and seeing students reach deeper answers, deeper faith, and one even decide to get baptised. These have been the enriching and rewarding things for me.”</a:t>
            </a:r>
          </a:p>
          <a:p>
            <a:endParaRPr lang="en-NZ" sz="14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“The way the Y6s rose to the challenge of running the junior athletics - they actually shone at being leaders and were able to implement so many of the things we had talked about as to what makes a good leader.”</a:t>
            </a:r>
            <a:endParaRPr lang="en-NZ" sz="1400"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endPar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“CAMP -  </a:t>
            </a:r>
            <a:r>
              <a:rPr lang="en-NZ" sz="1400"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t</a:t>
            </a: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his was a highlight of the year for so many ... the huge growth that the children showed throughout this event was phenomenal - so many of them achieved "personal firsts" and were so proud of themselves.”</a:t>
            </a:r>
            <a:endParaRPr lang="en-NZ"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AutoShape 4">
            <a:extLst>
              <a:ext uri="{FF2B5EF4-FFF2-40B4-BE49-F238E27FC236}">
                <a16:creationId xmlns:a16="http://schemas.microsoft.com/office/drawing/2014/main" id="{3099AE29-2ECA-2C02-7FF1-6405FD15FB23}"/>
              </a:ext>
            </a:extLst>
          </p:cNvPr>
          <p:cNvSpPr>
            <a:spLocks noChangeAspect="1" noChangeArrowheads="1"/>
          </p:cNvSpPr>
          <p:nvPr/>
        </p:nvSpPr>
        <p:spPr bwMode="auto">
          <a:xfrm>
            <a:off x="2083443" y="3276599"/>
            <a:ext cx="2640957" cy="26409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47601D2-7113-4EEC-6835-4B5398C10509}"/>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155704" y="1651262"/>
            <a:ext cx="8802766" cy="5069309"/>
          </a:xfrm>
          <a:prstGeom prst="rect">
            <a:avLst/>
          </a:prstGeom>
        </p:spPr>
      </p:pic>
    </p:spTree>
    <p:extLst>
      <p:ext uri="{BB962C8B-B14F-4D97-AF65-F5344CB8AC3E}">
        <p14:creationId xmlns:p14="http://schemas.microsoft.com/office/powerpoint/2010/main" val="2491047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an with magnifying glass looking for coins Poster • Pixers® • We live to  change">
            <a:extLst>
              <a:ext uri="{FF2B5EF4-FFF2-40B4-BE49-F238E27FC236}">
                <a16:creationId xmlns:a16="http://schemas.microsoft.com/office/drawing/2014/main" id="{753C5DBB-1D1A-B84E-8252-78B5D5842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79" y="3912471"/>
            <a:ext cx="1451885" cy="1451885"/>
          </a:xfrm>
          <a:prstGeom prst="rect">
            <a:avLst/>
          </a:prstGeom>
          <a:noFill/>
          <a:effectLst>
            <a:softEdge rad="160387"/>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6A20EA-FC29-CA4B-9E61-E720DB55F55D}"/>
              </a:ext>
            </a:extLst>
          </p:cNvPr>
          <p:cNvSpPr>
            <a:spLocks noGrp="1"/>
          </p:cNvSpPr>
          <p:nvPr>
            <p:ph type="title"/>
          </p:nvPr>
        </p:nvSpPr>
        <p:spPr/>
        <p:txBody>
          <a:bodyPr/>
          <a:lstStyle/>
          <a:p>
            <a:r>
              <a:rPr lang="en-AU" dirty="0"/>
              <a:t>Annual Goal</a:t>
            </a:r>
            <a:br>
              <a:rPr lang="en-NZ" dirty="0"/>
            </a:br>
            <a:r>
              <a:rPr lang="en-NZ" dirty="0"/>
              <a:t>Writing 2023</a:t>
            </a:r>
            <a:endParaRPr lang="en-US" dirty="0"/>
          </a:p>
        </p:txBody>
      </p:sp>
      <p:sp>
        <p:nvSpPr>
          <p:cNvPr id="5" name="Rectangle 4">
            <a:extLst>
              <a:ext uri="{FF2B5EF4-FFF2-40B4-BE49-F238E27FC236}">
                <a16:creationId xmlns:a16="http://schemas.microsoft.com/office/drawing/2014/main" id="{8001E3ED-1BA9-DC4B-B823-462151399B49}"/>
              </a:ext>
            </a:extLst>
          </p:cNvPr>
          <p:cNvSpPr/>
          <p:nvPr/>
        </p:nvSpPr>
        <p:spPr>
          <a:xfrm>
            <a:off x="191385" y="1697637"/>
            <a:ext cx="8408984" cy="1323439"/>
          </a:xfrm>
          <a:prstGeom prst="rect">
            <a:avLst/>
          </a:prstGeom>
        </p:spPr>
        <p:txBody>
          <a:bodyPr wrap="square">
            <a:spAutoFit/>
          </a:bodyPr>
          <a:lstStyle/>
          <a:p>
            <a:r>
              <a:rPr lang="en-GB" sz="2000" dirty="0">
                <a:latin typeface="Cambria" panose="02040503050406030204" pitchFamily="18" charset="0"/>
              </a:rPr>
              <a:t>Quality education means all pupils in years 1 to 10 will have every opportunity to achieve to their expected level (as a minimum) against the National Curriculum by the end of the year in Writing and its associated competencies</a:t>
            </a:r>
            <a:r>
              <a:rPr lang="en-NZ" sz="2000" dirty="0">
                <a:latin typeface="Cambria" panose="02040503050406030204" pitchFamily="18" charset="0"/>
              </a:rPr>
              <a:t> </a:t>
            </a:r>
          </a:p>
        </p:txBody>
      </p:sp>
      <p:sp>
        <p:nvSpPr>
          <p:cNvPr id="3" name="Rectangle 2">
            <a:extLst>
              <a:ext uri="{FF2B5EF4-FFF2-40B4-BE49-F238E27FC236}">
                <a16:creationId xmlns:a16="http://schemas.microsoft.com/office/drawing/2014/main" id="{36F1FBC3-DBDB-6D42-B2DF-896D83D7A48E}"/>
              </a:ext>
            </a:extLst>
          </p:cNvPr>
          <p:cNvSpPr/>
          <p:nvPr/>
        </p:nvSpPr>
        <p:spPr>
          <a:xfrm>
            <a:off x="7969394" y="3625697"/>
            <a:ext cx="962570" cy="1107996"/>
          </a:xfrm>
          <a:prstGeom prst="rect">
            <a:avLst/>
          </a:prstGeom>
        </p:spPr>
        <p:txBody>
          <a:bodyPr wrap="square">
            <a:spAutoFit/>
          </a:bodyPr>
          <a:lstStyle/>
          <a:p>
            <a:pPr marL="342900" lvl="0" indent="-342900">
              <a:lnSpc>
                <a:spcPct val="115000"/>
              </a:lnSpc>
              <a:spcAft>
                <a:spcPts val="0"/>
              </a:spcAft>
              <a:buFont typeface="Symbol" pitchFamily="2" charset="2"/>
              <a:buChar char=""/>
            </a:pPr>
            <a:endParaRPr lang="en-NZ" sz="2000" dirty="0">
              <a:latin typeface="Calibri" panose="020F0502020204030204" pitchFamily="34" charset="0"/>
              <a:ea typeface="Palatino Linotype" panose="02040502050505030304" pitchFamily="18" charset="0"/>
              <a:cs typeface="Calibri" panose="020F0502020204030204" pitchFamily="34" charset="0"/>
            </a:endParaRPr>
          </a:p>
          <a:p>
            <a:pPr lvl="0">
              <a:lnSpc>
                <a:spcPct val="115000"/>
              </a:lnSpc>
              <a:spcAft>
                <a:spcPts val="0"/>
              </a:spcAft>
            </a:pPr>
            <a:r>
              <a:rPr lang="en-NZ" sz="2000" dirty="0">
                <a:latin typeface="Calibri" panose="020F0502020204030204" pitchFamily="34" charset="0"/>
                <a:cs typeface="Calibri" panose="020F0502020204030204" pitchFamily="34" charset="0"/>
              </a:rPr>
              <a:t> </a:t>
            </a:r>
            <a:endParaRPr lang="en-NZ" sz="2000" dirty="0">
              <a:latin typeface="Calibri" panose="020F0502020204030204" pitchFamily="34" charset="0"/>
              <a:ea typeface="Calibri" panose="020F0502020204030204" pitchFamily="34" charset="0"/>
              <a:cs typeface="Calibri" panose="020F0502020204030204" pitchFamily="34" charset="0"/>
            </a:endParaRPr>
          </a:p>
          <a:p>
            <a:r>
              <a:rPr lang="en-NZ" sz="2000" b="1"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dirty="0"/>
          </a:p>
        </p:txBody>
      </p:sp>
      <p:sp>
        <p:nvSpPr>
          <p:cNvPr id="4" name="Rectangle 3">
            <a:extLst>
              <a:ext uri="{FF2B5EF4-FFF2-40B4-BE49-F238E27FC236}">
                <a16:creationId xmlns:a16="http://schemas.microsoft.com/office/drawing/2014/main" id="{87CCB0A5-FC1D-6142-88BE-69577F9EDAB1}"/>
              </a:ext>
            </a:extLst>
          </p:cNvPr>
          <p:cNvSpPr/>
          <p:nvPr/>
        </p:nvSpPr>
        <p:spPr>
          <a:xfrm>
            <a:off x="353276" y="3027579"/>
            <a:ext cx="8408984" cy="3355214"/>
          </a:xfrm>
          <a:prstGeom prst="rect">
            <a:avLst/>
          </a:prstGeom>
        </p:spPr>
        <p:txBody>
          <a:bodyPr wrap="square">
            <a:spAutoFit/>
          </a:bodyPr>
          <a:lstStyle/>
          <a:p>
            <a:endParaRPr lang="en-NZ" sz="1600" dirty="0">
              <a:effectLst/>
              <a:latin typeface="Cambria" panose="02040503050406030204" pitchFamily="18" charset="0"/>
              <a:ea typeface="Palatino Linotype" panose="02040502050505030304" pitchFamily="18" charset="0"/>
            </a:endParaRPr>
          </a:p>
          <a:p>
            <a:r>
              <a:rPr lang="en-NZ" sz="1600" dirty="0">
                <a:effectLst/>
                <a:latin typeface="Cambria" panose="02040503050406030204" pitchFamily="18" charset="0"/>
                <a:ea typeface="Palatino Linotype" panose="02040502050505030304" pitchFamily="18" charset="0"/>
              </a:rPr>
              <a:t>We did not achieve our goal  - 82% of all students achieved ‘At’ or ‘Above’ their expected level.</a:t>
            </a:r>
          </a:p>
          <a:p>
            <a:endParaRPr lang="en-NZ" sz="1600" dirty="0">
              <a:effectLst/>
              <a:latin typeface="Cambria" panose="02040503050406030204" pitchFamily="18" charset="0"/>
              <a:ea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Palatino Linotype" panose="02040502050505030304" pitchFamily="18" charset="0"/>
              </a:rPr>
              <a:t> </a:t>
            </a:r>
            <a:r>
              <a:rPr lang="en-NZ" sz="1600" dirty="0">
                <a:effectLst/>
                <a:latin typeface="Cambria" panose="02040503050406030204" pitchFamily="18" charset="0"/>
                <a:ea typeface="Palatino Linotype" panose="02040502050505030304" pitchFamily="18" charset="0"/>
                <a:cs typeface="Calibri" panose="020F0502020204030204" pitchFamily="34" charset="0"/>
              </a:rPr>
              <a:t>47% of those students who were achieving ‘Below’ or ‘Well Below’ in 2022, made accelerated progress with a shift of 1 or more levels in 2023. </a:t>
            </a: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Palatino Linotype" panose="02040502050505030304" pitchFamily="18" charset="0"/>
                <a:cs typeface="Calibri" panose="020F0502020204030204" pitchFamily="34" charset="0"/>
              </a:rPr>
              <a:t>Year 8 boys have shown particular improvement, with a 20% reduction in Below/Well </a:t>
            </a:r>
            <a:r>
              <a:rPr lang="en-NZ" sz="1600" dirty="0">
                <a:latin typeface="Cambria" panose="02040503050406030204" pitchFamily="18" charset="0"/>
                <a:ea typeface="Palatino Linotype" panose="02040502050505030304" pitchFamily="18" charset="0"/>
                <a:cs typeface="Calibri" panose="020F0502020204030204" pitchFamily="34" charset="0"/>
              </a:rPr>
              <a:t>B</a:t>
            </a:r>
            <a:r>
              <a:rPr lang="en-NZ" sz="1600" dirty="0">
                <a:effectLst/>
                <a:latin typeface="Cambria" panose="02040503050406030204" pitchFamily="18" charset="0"/>
                <a:ea typeface="Palatino Linotype" panose="02040502050505030304" pitchFamily="18" charset="0"/>
                <a:cs typeface="Calibri" panose="020F0502020204030204" pitchFamily="34" charset="0"/>
              </a:rPr>
              <a:t>elow, and a 20% increase in Above for OTJ’s.</a:t>
            </a: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Palatino Linotype" panose="02040502050505030304" pitchFamily="18" charset="0"/>
                <a:cs typeface="Palatino Linotype" panose="02040502050505030304" pitchFamily="18" charset="0"/>
              </a:rPr>
              <a:t>Year 2 had 97% of students achieving At or </a:t>
            </a:r>
            <a:r>
              <a:rPr lang="en-NZ" sz="1600" dirty="0">
                <a:latin typeface="Cambria" panose="02040503050406030204" pitchFamily="18" charset="0"/>
                <a:ea typeface="Palatino Linotype" panose="02040502050505030304" pitchFamily="18" charset="0"/>
                <a:cs typeface="Palatino Linotype" panose="02040502050505030304" pitchFamily="18" charset="0"/>
              </a:rPr>
              <a:t>A</a:t>
            </a:r>
            <a:r>
              <a:rPr lang="en-NZ" sz="1600" dirty="0">
                <a:effectLst/>
                <a:latin typeface="Cambria" panose="02040503050406030204" pitchFamily="18" charset="0"/>
                <a:ea typeface="Palatino Linotype" panose="02040502050505030304" pitchFamily="18" charset="0"/>
                <a:cs typeface="Palatino Linotype" panose="02040502050505030304" pitchFamily="18" charset="0"/>
              </a:rPr>
              <a:t>bove expected level </a:t>
            </a:r>
          </a:p>
          <a:p>
            <a:pPr marL="342900" lvl="0" indent="-342900">
              <a:lnSpc>
                <a:spcPct val="115000"/>
              </a:lnSpc>
              <a:buFont typeface="Symbol" pitchFamily="2" charset="2"/>
              <a:buChar char=""/>
            </a:pPr>
            <a:r>
              <a:rPr lang="en-NZ" sz="1600" dirty="0">
                <a:effectLst/>
                <a:latin typeface="Cambria" panose="02040503050406030204" pitchFamily="18" charset="0"/>
                <a:ea typeface="Calibri" panose="020F0502020204030204" pitchFamily="34" charset="0"/>
                <a:cs typeface="Times New Roman" panose="02020603050405020304" pitchFamily="18" charset="0"/>
              </a:rPr>
              <a:t>Year 3 boys surpass girls in writing achievement.</a:t>
            </a:r>
          </a:p>
          <a:p>
            <a:pPr marL="342900" lvl="0" indent="-342900">
              <a:lnSpc>
                <a:spcPct val="115000"/>
              </a:lnSpc>
              <a:buFont typeface="Symbol" pitchFamily="2" charset="2"/>
              <a:buChar char=""/>
            </a:pPr>
            <a:r>
              <a:rPr lang="en-NZ" sz="1600" dirty="0">
                <a:effectLst/>
                <a:latin typeface="Cambria" panose="02040503050406030204" pitchFamily="18" charset="0"/>
                <a:ea typeface="Calibri" panose="020F0502020204030204" pitchFamily="34" charset="0"/>
                <a:cs typeface="Times New Roman" panose="02020603050405020304" pitchFamily="18" charset="0"/>
              </a:rPr>
              <a:t>BSLA data suggests this new programme is supporting increased achievement levels for students in the junior school with very encouraging results in the data collected. </a:t>
            </a:r>
          </a:p>
          <a:p>
            <a:pPr marL="342900" lvl="0" indent="-342900">
              <a:lnSpc>
                <a:spcPct val="115000"/>
              </a:lnSpc>
              <a:spcAft>
                <a:spcPts val="1000"/>
              </a:spcAft>
              <a:buFont typeface="Symbol" pitchFamily="2" charset="2"/>
              <a:buChar char=""/>
            </a:pPr>
            <a:r>
              <a:rPr lang="en-NZ" sz="1600" dirty="0">
                <a:effectLst/>
                <a:latin typeface="Cambria" panose="02040503050406030204" pitchFamily="18" charset="0"/>
                <a:ea typeface="Calibri" panose="020F0502020204030204" pitchFamily="34" charset="0"/>
                <a:cs typeface="Times New Roman" panose="02020603050405020304" pitchFamily="18" charset="0"/>
              </a:rPr>
              <a:t>93% of Pasifika students are achieving ‘At’ or ‘Above’.</a:t>
            </a:r>
          </a:p>
        </p:txBody>
      </p:sp>
    </p:spTree>
    <p:extLst>
      <p:ext uri="{BB962C8B-B14F-4D97-AF65-F5344CB8AC3E}">
        <p14:creationId xmlns:p14="http://schemas.microsoft.com/office/powerpoint/2010/main" val="4002996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A0A1-3645-E647-8F5F-7A7D78F8D0C8}"/>
              </a:ext>
            </a:extLst>
          </p:cNvPr>
          <p:cNvSpPr>
            <a:spLocks noGrp="1"/>
          </p:cNvSpPr>
          <p:nvPr>
            <p:ph type="title"/>
          </p:nvPr>
        </p:nvSpPr>
        <p:spPr/>
        <p:txBody>
          <a:bodyPr/>
          <a:lstStyle/>
          <a:p>
            <a:r>
              <a:rPr lang="en-US" dirty="0"/>
              <a:t>Potential 2024 focus areas</a:t>
            </a:r>
            <a:br>
              <a:rPr lang="en-US" dirty="0"/>
            </a:br>
            <a:r>
              <a:rPr lang="en-US" dirty="0"/>
              <a:t>writing</a:t>
            </a:r>
          </a:p>
        </p:txBody>
      </p:sp>
      <p:sp>
        <p:nvSpPr>
          <p:cNvPr id="3" name="Rectangle 2">
            <a:extLst>
              <a:ext uri="{FF2B5EF4-FFF2-40B4-BE49-F238E27FC236}">
                <a16:creationId xmlns:a16="http://schemas.microsoft.com/office/drawing/2014/main" id="{CB644820-9C22-EC4A-B6D5-F1E35EE69061}"/>
              </a:ext>
            </a:extLst>
          </p:cNvPr>
          <p:cNvSpPr/>
          <p:nvPr/>
        </p:nvSpPr>
        <p:spPr>
          <a:xfrm>
            <a:off x="148855" y="1616149"/>
            <a:ext cx="8793125" cy="5009577"/>
          </a:xfrm>
          <a:prstGeom prst="rect">
            <a:avLst/>
          </a:prstGeom>
        </p:spPr>
        <p:txBody>
          <a:bodyPr wrap="square">
            <a:spAutoFit/>
          </a:bodyPr>
          <a:lstStyle/>
          <a:p>
            <a:pPr>
              <a:spcAft>
                <a:spcPts val="0"/>
              </a:spcAft>
            </a:pPr>
            <a:r>
              <a:rPr lang="en-NZ" sz="2400" dirty="0">
                <a:latin typeface="Calibri" panose="020F0502020204030204" pitchFamily="34" charset="0"/>
                <a:ea typeface="Palatino Linotype" panose="02040502050505030304" pitchFamily="18" charset="0"/>
                <a:cs typeface="Calibri" panose="020F0502020204030204" pitchFamily="34" charset="0"/>
              </a:rPr>
              <a:t>Suggested Targets:</a:t>
            </a:r>
          </a:p>
          <a:p>
            <a:pPr>
              <a:spcAft>
                <a:spcPts val="0"/>
              </a:spcAft>
            </a:pPr>
            <a:endParaRPr lang="en-NZ" sz="2400" dirty="0">
              <a:latin typeface="Calibri" panose="020F0502020204030204" pitchFamily="34" charset="0"/>
              <a:ea typeface="Palatino Linotype" panose="02040502050505030304" pitchFamily="18" charset="0"/>
              <a:cs typeface="Calibri" panose="020F0502020204030204" pitchFamily="34"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Cambria" panose="02040503050406030204" pitchFamily="18" charset="0"/>
                <a:cs typeface="Cambria" panose="02040503050406030204" pitchFamily="18" charset="0"/>
              </a:rPr>
              <a:t>Raise the achievement of our Māori students to have 85% achieving ‘At’ or ‘Above’ by the end of 2024. </a:t>
            </a:r>
          </a:p>
          <a:p>
            <a:pPr marL="342900" lvl="0" indent="-342900">
              <a:lnSpc>
                <a:spcPct val="115000"/>
              </a:lnSpc>
              <a:buFont typeface="Symbol" pitchFamily="2" charset="2"/>
              <a:buChar char=""/>
            </a:pP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Cambria" panose="02040503050406030204" pitchFamily="18" charset="0"/>
                <a:cs typeface="Cambria" panose="02040503050406030204" pitchFamily="18" charset="0"/>
              </a:rPr>
              <a:t>Monitor the 2023 Year 2 to ensure the positive achievement levels are maintained.</a:t>
            </a:r>
          </a:p>
          <a:p>
            <a:pPr marL="342900" lvl="0" indent="-342900">
              <a:lnSpc>
                <a:spcPct val="115000"/>
              </a:lnSpc>
              <a:buFont typeface="Symbol" pitchFamily="2" charset="2"/>
              <a:buChar char=""/>
            </a:pP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Cambria" panose="02040503050406030204" pitchFamily="18" charset="0"/>
                <a:cs typeface="Cambria" panose="02040503050406030204" pitchFamily="18" charset="0"/>
              </a:rPr>
              <a:t>85% of boys across the school achieving ‘At’ or ‘Above’ in Writing in 2024, with particular focus on boys in Year 4, 6, 8 and 9 (2023).</a:t>
            </a: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endParaRPr lang="en-NZ" sz="16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buFont typeface="Symbol" pitchFamily="2" charset="2"/>
              <a:buChar char=""/>
            </a:pPr>
            <a:r>
              <a:rPr lang="en-NZ" sz="1600" dirty="0">
                <a:effectLst/>
                <a:latin typeface="Cambria" panose="02040503050406030204" pitchFamily="18" charset="0"/>
                <a:ea typeface="Cambria" panose="02040503050406030204" pitchFamily="18" charset="0"/>
                <a:cs typeface="Cambria" panose="02040503050406030204" pitchFamily="18" charset="0"/>
              </a:rPr>
              <a:t>Year 5 cohort (Year 4 in 2023) reverse the downward trend (of those achieving At or Above expected level) that has been occurring over the last four years.</a:t>
            </a:r>
          </a:p>
          <a:p>
            <a:pPr marL="342900" lvl="0" indent="-342900">
              <a:lnSpc>
                <a:spcPct val="115000"/>
              </a:lnSpc>
              <a:buFont typeface="Symbol" pitchFamily="2" charset="2"/>
              <a:buChar char=""/>
            </a:pP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itchFamily="2" charset="2"/>
              <a:buChar char=""/>
            </a:pPr>
            <a:r>
              <a:rPr lang="en-NZ" sz="1600" dirty="0">
                <a:effectLst/>
                <a:latin typeface="Cambria" panose="02040503050406030204" pitchFamily="18" charset="0"/>
                <a:ea typeface="Cambria" panose="02040503050406030204" pitchFamily="18" charset="0"/>
                <a:cs typeface="Cambria" panose="02040503050406030204" pitchFamily="18" charset="0"/>
              </a:rPr>
              <a:t>Monitor 2023 Year 8 cohort to check the general trend in achievement levels rises to reflect past fluctuations.</a:t>
            </a:r>
            <a:endParaRPr lang="en-NZ" sz="1600" dirty="0">
              <a:effectLst/>
              <a:latin typeface="Cambria" panose="02040503050406030204" pitchFamily="18" charset="0"/>
              <a:ea typeface="Calibri" panose="020F0502020204030204" pitchFamily="34" charset="0"/>
              <a:cs typeface="Times New Roman" panose="02020603050405020304" pitchFamily="18" charset="0"/>
            </a:endParaRPr>
          </a:p>
          <a:p>
            <a:pPr>
              <a:spcAft>
                <a:spcPts val="0"/>
              </a:spcAft>
            </a:pPr>
            <a:endParaRPr lang="en-NZ"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2" descr="Set Up Targets for Account Managers Unit | Salesforce Trailhead">
            <a:extLst>
              <a:ext uri="{FF2B5EF4-FFF2-40B4-BE49-F238E27FC236}">
                <a16:creationId xmlns:a16="http://schemas.microsoft.com/office/drawing/2014/main" id="{6A4CAA6D-AE51-B247-95E6-A93396D428A8}"/>
              </a:ext>
            </a:extLst>
          </p:cNvPr>
          <p:cNvPicPr>
            <a:picLocks noChangeAspect="1" noChangeArrowheads="1"/>
          </p:cNvPicPr>
          <p:nvPr/>
        </p:nvPicPr>
        <p:blipFill>
          <a:blip r:embed="rId2">
            <a:alphaModFix amt="22000"/>
            <a:extLst>
              <a:ext uri="{28A0092B-C50C-407E-A947-70E740481C1C}">
                <a14:useLocalDpi xmlns:a14="http://schemas.microsoft.com/office/drawing/2010/main" val="0"/>
              </a:ext>
            </a:extLst>
          </a:blip>
          <a:srcRect/>
          <a:stretch>
            <a:fillRect/>
          </a:stretch>
        </p:blipFill>
        <p:spPr bwMode="auto">
          <a:xfrm>
            <a:off x="7040959" y="1659970"/>
            <a:ext cx="1954186" cy="1665105"/>
          </a:xfrm>
          <a:prstGeom prst="rect">
            <a:avLst/>
          </a:prstGeom>
          <a:noFill/>
          <a:effectLst>
            <a:softEdge rad="66724"/>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43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3E71-BF15-1146-91ED-AE8FB6C25832}"/>
              </a:ext>
            </a:extLst>
          </p:cNvPr>
          <p:cNvSpPr>
            <a:spLocks noGrp="1"/>
          </p:cNvSpPr>
          <p:nvPr>
            <p:ph type="title"/>
          </p:nvPr>
        </p:nvSpPr>
        <p:spPr/>
        <p:txBody>
          <a:bodyPr/>
          <a:lstStyle/>
          <a:p>
            <a:r>
              <a:rPr lang="en-NZ" b="1" dirty="0">
                <a:latin typeface="Cambria" panose="02040503050406030204" pitchFamily="18" charset="0"/>
                <a:ea typeface="Calibri" panose="020F0502020204030204" pitchFamily="34" charset="0"/>
                <a:cs typeface="Arial" panose="020B0604020202020204" pitchFamily="34" charset="0"/>
              </a:rPr>
              <a:t>Maths</a:t>
            </a:r>
            <a:endParaRPr lang="en-US" dirty="0"/>
          </a:p>
        </p:txBody>
      </p:sp>
      <p:sp>
        <p:nvSpPr>
          <p:cNvPr id="3" name="Rectangle 2">
            <a:extLst>
              <a:ext uri="{FF2B5EF4-FFF2-40B4-BE49-F238E27FC236}">
                <a16:creationId xmlns:a16="http://schemas.microsoft.com/office/drawing/2014/main" id="{598D3F95-3A3F-874F-9453-DCCCA71C3EBA}"/>
              </a:ext>
            </a:extLst>
          </p:cNvPr>
          <p:cNvSpPr/>
          <p:nvPr/>
        </p:nvSpPr>
        <p:spPr>
          <a:xfrm>
            <a:off x="337929" y="1640990"/>
            <a:ext cx="8580783" cy="489686"/>
          </a:xfrm>
          <a:prstGeom prst="rect">
            <a:avLst/>
          </a:prstGeom>
        </p:spPr>
        <p:txBody>
          <a:bodyPr wrap="square">
            <a:spAutoFit/>
          </a:bodyPr>
          <a:lstStyle/>
          <a:p>
            <a:pPr marL="457200" indent="-457200">
              <a:lnSpc>
                <a:spcPct val="115000"/>
              </a:lnSpc>
              <a:spcAft>
                <a:spcPts val="0"/>
              </a:spcAft>
              <a:buFont typeface="+mj-lt"/>
              <a:buAutoNum type="arabicPeriod"/>
            </a:pPr>
            <a:endParaRPr lang="en-NZ"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00D41F8-98B8-D344-A9F0-4BAF5B526A40}"/>
              </a:ext>
            </a:extLst>
          </p:cNvPr>
          <p:cNvSpPr txBox="1"/>
          <p:nvPr/>
        </p:nvSpPr>
        <p:spPr>
          <a:xfrm>
            <a:off x="750432" y="1948561"/>
            <a:ext cx="7755775" cy="3477875"/>
          </a:xfrm>
          <a:prstGeom prst="rect">
            <a:avLst/>
          </a:prstGeom>
          <a:noFill/>
        </p:spPr>
        <p:txBody>
          <a:bodyPr wrap="square" rtlCol="0">
            <a:spAutoFit/>
          </a:bodyPr>
          <a:lstStyle/>
          <a:p>
            <a:r>
              <a:rPr lang="en-NZ" sz="1600" b="1" dirty="0">
                <a:latin typeface="Cambria" panose="02040503050406030204" pitchFamily="18" charset="0"/>
              </a:rPr>
              <a:t>Annual Goal</a:t>
            </a:r>
            <a:r>
              <a:rPr lang="en-NZ" sz="1600" dirty="0">
                <a:latin typeface="Cambria" panose="02040503050406030204" pitchFamily="18" charset="0"/>
              </a:rPr>
              <a:t>:  </a:t>
            </a: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Mathematics and its associated competencies</a:t>
            </a:r>
            <a:r>
              <a:rPr lang="en-NZ" sz="1600" dirty="0">
                <a:latin typeface="Cambria" panose="02040503050406030204" pitchFamily="18" charset="0"/>
              </a:rPr>
              <a:t> </a:t>
            </a:r>
          </a:p>
          <a:p>
            <a:endParaRPr lang="en-NZ" b="1" dirty="0">
              <a:latin typeface="Cambria" panose="02040503050406030204" pitchFamily="18" charset="0"/>
            </a:endParaRPr>
          </a:p>
          <a:p>
            <a:endParaRPr lang="en-NZ" b="1" dirty="0">
              <a:latin typeface="Cambria" panose="02040503050406030204" pitchFamily="18" charset="0"/>
            </a:endParaRPr>
          </a:p>
          <a:p>
            <a:pPr lvl="0"/>
            <a:r>
              <a:rPr lang="en-NZ" sz="2000" b="1" dirty="0">
                <a:latin typeface="Cambria" panose="02040503050406030204" pitchFamily="18" charset="0"/>
              </a:rPr>
              <a:t>Annual Target</a:t>
            </a:r>
            <a:r>
              <a:rPr lang="en-NZ" sz="2000" dirty="0">
                <a:latin typeface="Cambria" panose="02040503050406030204" pitchFamily="18" charset="0"/>
              </a:rPr>
              <a:t>  to achieve the goal: </a:t>
            </a:r>
          </a:p>
          <a:p>
            <a:pPr marL="342900" lvl="0" indent="-342900">
              <a:buFont typeface="+mj-lt"/>
              <a:buAutoNum type="arabicPeriod"/>
            </a:pPr>
            <a:endParaRPr lang="en-NZ" sz="2000" dirty="0">
              <a:effectLst/>
              <a:latin typeface="Cambria" panose="02040503050406030204" pitchFamily="18" charset="0"/>
              <a:ea typeface="Cal"/>
              <a:cs typeface="Calibri" panose="020F0502020204030204" pitchFamily="34" charset="0"/>
            </a:endParaRPr>
          </a:p>
          <a:p>
            <a:pPr marL="342900" lvl="0" indent="-342900">
              <a:buFont typeface="+mj-lt"/>
              <a:buAutoNum type="arabicPeriod"/>
            </a:pPr>
            <a:r>
              <a:rPr lang="en-GB" sz="1600" dirty="0">
                <a:effectLst/>
                <a:latin typeface="Cambria" panose="02040503050406030204" pitchFamily="18" charset="0"/>
                <a:ea typeface="Cal"/>
                <a:cs typeface="Calibri" panose="020F0502020204030204" pitchFamily="34" charset="0"/>
              </a:rPr>
              <a:t>40% of Year 2 to 10 pupils will be in the Above category for OTJ’s which represents an upwards shift of 5% of all pupils across these.</a:t>
            </a:r>
          </a:p>
          <a:p>
            <a:pPr lvl="0"/>
            <a:endParaRPr lang="en-NZ" sz="16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GB" sz="1600" dirty="0">
                <a:effectLst/>
                <a:latin typeface="Cambria" panose="02040503050406030204" pitchFamily="18" charset="0"/>
                <a:ea typeface="Cal"/>
              </a:rPr>
              <a:t>2.   100% of Māori and Pasifika children will be at least AT expectation for OTJ’s and   </a:t>
            </a:r>
          </a:p>
          <a:p>
            <a:r>
              <a:rPr lang="en-GB" sz="1600" dirty="0">
                <a:latin typeface="Cambria" panose="02040503050406030204" pitchFamily="18" charset="0"/>
                <a:ea typeface="Cal"/>
              </a:rPr>
              <a:t>       </a:t>
            </a:r>
            <a:r>
              <a:rPr lang="en-GB" sz="1600" dirty="0">
                <a:effectLst/>
                <a:latin typeface="Cambria" panose="02040503050406030204" pitchFamily="18" charset="0"/>
                <a:ea typeface="Cal"/>
              </a:rPr>
              <a:t>PAT’s</a:t>
            </a:r>
            <a:r>
              <a:rPr lang="en-NZ" sz="1600" dirty="0">
                <a:effectLst/>
                <a:latin typeface="Cambria" panose="02040503050406030204" pitchFamily="18" charset="0"/>
              </a:rPr>
              <a:t> </a:t>
            </a:r>
            <a:endParaRPr lang="en-NZ" sz="1600" dirty="0">
              <a:latin typeface="Cambria" panose="02040503050406030204" pitchFamily="18" charset="0"/>
            </a:endParaRPr>
          </a:p>
        </p:txBody>
      </p:sp>
      <p:pic>
        <p:nvPicPr>
          <p:cNvPr id="6" name="Picture 5">
            <a:extLst>
              <a:ext uri="{FF2B5EF4-FFF2-40B4-BE49-F238E27FC236}">
                <a16:creationId xmlns:a16="http://schemas.microsoft.com/office/drawing/2014/main" id="{012338CE-1628-8904-9013-FDB72EA40008}"/>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4174435" y="3093819"/>
            <a:ext cx="4744275" cy="3558206"/>
          </a:xfrm>
          <a:prstGeom prst="rect">
            <a:avLst/>
          </a:prstGeom>
          <a:effectLst>
            <a:softEdge rad="79375"/>
          </a:effectLst>
        </p:spPr>
      </p:pic>
    </p:spTree>
    <p:extLst>
      <p:ext uri="{BB962C8B-B14F-4D97-AF65-F5344CB8AC3E}">
        <p14:creationId xmlns:p14="http://schemas.microsoft.com/office/powerpoint/2010/main" val="2914140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DEAA-82D5-D44A-9A51-0FDF9C248223}"/>
              </a:ext>
            </a:extLst>
          </p:cNvPr>
          <p:cNvSpPr>
            <a:spLocks noGrp="1"/>
          </p:cNvSpPr>
          <p:nvPr>
            <p:ph type="title"/>
          </p:nvPr>
        </p:nvSpPr>
        <p:spPr/>
        <p:txBody>
          <a:bodyPr/>
          <a:lstStyle/>
          <a:p>
            <a:r>
              <a:rPr lang="en-US" dirty="0"/>
              <a:t>School wide achievement</a:t>
            </a:r>
            <a:br>
              <a:rPr lang="en-US" dirty="0"/>
            </a:br>
            <a:r>
              <a:rPr lang="en-US" dirty="0"/>
              <a:t>Mathematics 2023</a:t>
            </a:r>
          </a:p>
        </p:txBody>
      </p:sp>
      <p:sp>
        <p:nvSpPr>
          <p:cNvPr id="3" name="Rectangle 2">
            <a:extLst>
              <a:ext uri="{FF2B5EF4-FFF2-40B4-BE49-F238E27FC236}">
                <a16:creationId xmlns:a16="http://schemas.microsoft.com/office/drawing/2014/main" id="{942A0A02-D90D-B64D-956F-889DACF0AFD8}"/>
              </a:ext>
            </a:extLst>
          </p:cNvPr>
          <p:cNvSpPr/>
          <p:nvPr/>
        </p:nvSpPr>
        <p:spPr>
          <a:xfrm>
            <a:off x="284920" y="1664245"/>
            <a:ext cx="8477339" cy="4844403"/>
          </a:xfrm>
          <a:prstGeom prst="rect">
            <a:avLst/>
          </a:prstGeom>
        </p:spPr>
        <p:txBody>
          <a:bodyPr wrap="square">
            <a:spAutoFit/>
          </a:bodyPr>
          <a:lstStyle/>
          <a:p>
            <a:pPr algn="ctr">
              <a:lnSpc>
                <a:spcPct val="120000"/>
              </a:lnSpc>
              <a:spcAft>
                <a:spcPts val="0"/>
              </a:spcAft>
            </a:pPr>
            <a:r>
              <a:rPr lang="en-NZ" sz="2400" dirty="0">
                <a:solidFill>
                  <a:srgbClr val="000000"/>
                </a:solidFill>
                <a:latin typeface="Cambria" panose="02040503050406030204" pitchFamily="18" charset="0"/>
                <a:ea typeface="Calibri" panose="020F0502020204030204" pitchFamily="34" charset="0"/>
                <a:cs typeface="Calibri" panose="020F0502020204030204" pitchFamily="34" charset="0"/>
              </a:rPr>
              <a:t>In 2023 strong achievement in Mathematics continues</a:t>
            </a:r>
          </a:p>
          <a:p>
            <a:r>
              <a:rPr lang="en-NZ" sz="2400" dirty="0">
                <a:solidFill>
                  <a:srgbClr val="000000"/>
                </a:solidFill>
                <a:latin typeface="Cambria" panose="02040503050406030204" pitchFamily="18" charset="0"/>
                <a:ea typeface="Calibri" panose="020F0502020204030204" pitchFamily="34" charset="0"/>
                <a:cs typeface="Calibri" panose="020F0502020204030204" pitchFamily="34" charset="0"/>
              </a:rPr>
              <a:t>	</a:t>
            </a:r>
          </a:p>
          <a:p>
            <a:pPr algn="ctr"/>
            <a:r>
              <a:rPr lang="en-NZ" sz="2400" dirty="0">
                <a:solidFill>
                  <a:srgbClr val="000000"/>
                </a:solidFill>
                <a:latin typeface="Cambria" panose="02040503050406030204" pitchFamily="18" charset="0"/>
                <a:ea typeface="Calibri" panose="020F0502020204030204" pitchFamily="34" charset="0"/>
                <a:cs typeface="Calibri" panose="020F0502020204030204" pitchFamily="34" charset="0"/>
              </a:rPr>
              <a:t>Year 1-10 = 89% </a:t>
            </a:r>
            <a:r>
              <a:rPr lang="en-NZ" dirty="0">
                <a:solidFill>
                  <a:srgbClr val="000000"/>
                </a:solidFill>
                <a:latin typeface="Cambria" panose="02040503050406030204" pitchFamily="18" charset="0"/>
                <a:ea typeface="Calibri" panose="020F0502020204030204" pitchFamily="34" charset="0"/>
                <a:cs typeface="Calibri" panose="020F0502020204030204" pitchFamily="34" charset="0"/>
              </a:rPr>
              <a:t>of all students were “At or Above” 	</a:t>
            </a:r>
          </a:p>
          <a:p>
            <a:pPr algn="ctr"/>
            <a:r>
              <a:rPr lang="en-NZ" dirty="0">
                <a:solidFill>
                  <a:srgbClr val="000000"/>
                </a:solidFill>
                <a:latin typeface="Cambria" panose="02040503050406030204" pitchFamily="18" charset="0"/>
                <a:ea typeface="Calibri" panose="020F0502020204030204" pitchFamily="34" charset="0"/>
                <a:cs typeface="Calibri" panose="020F0502020204030204" pitchFamily="34" charset="0"/>
              </a:rPr>
              <a:t>expectations for OTJ Mathematics.  </a:t>
            </a:r>
          </a:p>
          <a:p>
            <a:pPr algn="ctr"/>
            <a:r>
              <a:rPr lang="en-GB" sz="1800" dirty="0">
                <a:effectLst/>
                <a:latin typeface="Calibri" panose="020F0502020204030204" pitchFamily="34" charset="0"/>
                <a:ea typeface="Calibri" panose="020F0502020204030204" pitchFamily="34" charset="0"/>
              </a:rPr>
              <a:t>Year 1 to 8 = 91% 	Year 9 and 10 = 85%</a:t>
            </a:r>
          </a:p>
          <a:p>
            <a:pPr algn="ctr"/>
            <a:endParaRPr lang="en-GB" dirty="0">
              <a:latin typeface="Calibri" panose="020F0502020204030204" pitchFamily="34" charset="0"/>
              <a:ea typeface="Calibri" panose="020F0502020204030204" pitchFamily="34" charset="0"/>
            </a:endParaRPr>
          </a:p>
          <a:p>
            <a:pPr algn="ct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solidFill>
                  <a:srgbClr val="000000"/>
                </a:solidFill>
                <a:latin typeface="Cambria" panose="02040503050406030204" pitchFamily="18" charset="0"/>
                <a:ea typeface="Calibri" panose="020F0502020204030204" pitchFamily="34" charset="0"/>
                <a:cs typeface="Calibri" panose="020F0502020204030204" pitchFamily="34" charset="0"/>
              </a:rPr>
              <a:t>	</a:t>
            </a:r>
            <a:r>
              <a:rPr kumimoji="0" lang="en-NZ" sz="1400" b="0"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Calibri" panose="020F0502020204030204" pitchFamily="34" charset="0"/>
              </a:rPr>
              <a:t>2022	91% of all students were “At or Above”; Year 1 to 8 = 90%     Year 9 – 10 = 98%</a:t>
            </a:r>
          </a:p>
          <a:p>
            <a:r>
              <a:rPr lang="en-NZ" sz="1400" dirty="0">
                <a:solidFill>
                  <a:srgbClr val="000000"/>
                </a:solidFill>
                <a:latin typeface="Cambria" panose="02040503050406030204" pitchFamily="18" charset="0"/>
                <a:ea typeface="Calibri" panose="020F0502020204030204" pitchFamily="34" charset="0"/>
                <a:cs typeface="Calibri" panose="020F0502020204030204" pitchFamily="34" charset="0"/>
              </a:rPr>
              <a:t>	2021	89% of all students were “At or Above”; Year 1 to 8 = 88%     Year 9 – 10 = 92%</a:t>
            </a:r>
          </a:p>
          <a:p>
            <a:pPr>
              <a:lnSpc>
                <a:spcPct val="120000"/>
              </a:lnSpc>
              <a:spcAft>
                <a:spcPts val="0"/>
              </a:spcAft>
            </a:pPr>
            <a:r>
              <a:rPr lang="en-NZ" sz="1400" dirty="0">
                <a:solidFill>
                  <a:srgbClr val="000000"/>
                </a:solidFill>
                <a:latin typeface="Cambria" panose="02040503050406030204" pitchFamily="18" charset="0"/>
                <a:ea typeface="Calibri" panose="020F0502020204030204" pitchFamily="34" charset="0"/>
                <a:cs typeface="Calibri" panose="020F0502020204030204" pitchFamily="34" charset="0"/>
              </a:rPr>
              <a:t>	2020 	88% of all students were “At or Above”; </a:t>
            </a:r>
            <a:r>
              <a:rPr lang="en-NZ" sz="1400" dirty="0">
                <a:latin typeface="Cambria" panose="02040503050406030204" pitchFamily="18" charset="0"/>
                <a:cs typeface="Calibri" panose="020F0502020204030204" pitchFamily="34" charset="0"/>
              </a:rPr>
              <a:t>Year 1 to 8 = 88% 	Year 9 – 10 = 89%</a:t>
            </a:r>
            <a:endParaRPr lang="en-NZ" sz="1400" dirty="0">
              <a:solidFill>
                <a:srgbClr val="000000"/>
              </a:solidFill>
              <a:latin typeface="Cambria" panose="02040503050406030204" pitchFamily="18" charset="0"/>
              <a:cs typeface="Calibri" panose="020F0502020204030204" pitchFamily="34" charset="0"/>
            </a:endParaRPr>
          </a:p>
          <a:p>
            <a:pPr>
              <a:lnSpc>
                <a:spcPct val="120000"/>
              </a:lnSpc>
              <a:spcAft>
                <a:spcPts val="0"/>
              </a:spcAft>
            </a:pPr>
            <a:r>
              <a:rPr lang="en-NZ" sz="1400" dirty="0">
                <a:solidFill>
                  <a:srgbClr val="000000"/>
                </a:solidFill>
                <a:latin typeface="Cambria" panose="02040503050406030204" pitchFamily="18" charset="0"/>
                <a:ea typeface="Calibri" panose="020F0502020204030204" pitchFamily="34" charset="0"/>
                <a:cs typeface="Calibri" panose="020F0502020204030204" pitchFamily="34" charset="0"/>
              </a:rPr>
              <a:t>	2019	85% of all students were “At or Above”; </a:t>
            </a:r>
            <a:r>
              <a:rPr lang="en-NZ" sz="1400" dirty="0">
                <a:latin typeface="Cambria" panose="02040503050406030204" pitchFamily="18" charset="0"/>
                <a:cs typeface="Calibri" panose="020F0502020204030204" pitchFamily="34" charset="0"/>
              </a:rPr>
              <a:t>Year 1 to 8 = 87% 	Year 9 – 10 = 76%</a:t>
            </a:r>
            <a:endParaRPr lang="en-NZ" sz="1400" dirty="0">
              <a:solidFill>
                <a:srgbClr val="000000"/>
              </a:solidFill>
              <a:latin typeface="Cambria" panose="02040503050406030204" pitchFamily="18" charset="0"/>
              <a:ea typeface="Calibri" panose="020F0502020204030204" pitchFamily="34" charset="0"/>
              <a:cs typeface="Calibri" panose="020F0502020204030204" pitchFamily="34" charset="0"/>
            </a:endParaRPr>
          </a:p>
          <a:p>
            <a:pPr>
              <a:lnSpc>
                <a:spcPct val="120000"/>
              </a:lnSpc>
              <a:spcAft>
                <a:spcPts val="0"/>
              </a:spcAft>
            </a:pPr>
            <a:endPar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endParaRPr>
          </a:p>
          <a:p>
            <a:pPr>
              <a:lnSpc>
                <a:spcPct val="120000"/>
              </a:lnSpc>
              <a:spcAft>
                <a:spcPts val="0"/>
              </a:spcAft>
            </a:pPr>
            <a:endParaRPr lang="en-NZ" sz="1600" dirty="0">
              <a:solidFill>
                <a:srgbClr val="000000"/>
              </a:solidFill>
              <a:latin typeface="Cambria" panose="02040503050406030204" pitchFamily="18" charset="0"/>
              <a:ea typeface="Calibri" panose="020F0502020204030204" pitchFamily="34" charset="0"/>
              <a:cs typeface="Calibri" panose="020F0502020204030204" pitchFamily="34" charset="0"/>
            </a:endParaRPr>
          </a:p>
          <a:p>
            <a:r>
              <a:rPr lang="en-NZ" sz="1200" dirty="0">
                <a:solidFill>
                  <a:srgbClr val="000000"/>
                </a:solidFill>
                <a:latin typeface="Cambria" panose="02040503050406030204" pitchFamily="18" charset="0"/>
                <a:ea typeface="Calibri" panose="020F0502020204030204" pitchFamily="34" charset="0"/>
                <a:cs typeface="Calibri" panose="020F0502020204030204" pitchFamily="34" charset="0"/>
              </a:rPr>
              <a:t>NB, Year 1 pupil data not included.  2018 decision to allow a year to adjust to school before </a:t>
            </a:r>
          </a:p>
          <a:p>
            <a:r>
              <a:rPr lang="en-NZ" sz="1200" dirty="0">
                <a:solidFill>
                  <a:srgbClr val="000000"/>
                </a:solidFill>
                <a:latin typeface="Cambria" panose="02040503050406030204" pitchFamily="18" charset="0"/>
                <a:ea typeface="Calibri" panose="020F0502020204030204" pitchFamily="34" charset="0"/>
                <a:cs typeface="Calibri" panose="020F0502020204030204" pitchFamily="34" charset="0"/>
              </a:rPr>
              <a:t>making overall judgement.  This will have an impact on the overall results. Year 1</a:t>
            </a:r>
          </a:p>
          <a:p>
            <a:r>
              <a:rPr lang="en-NZ" sz="1200" dirty="0">
                <a:solidFill>
                  <a:srgbClr val="000000"/>
                </a:solidFill>
                <a:latin typeface="Cambria" panose="02040503050406030204" pitchFamily="18" charset="0"/>
                <a:ea typeface="Calibri" panose="020F0502020204030204" pitchFamily="34" charset="0"/>
                <a:cs typeface="Calibri" panose="020F0502020204030204" pitchFamily="34" charset="0"/>
              </a:rPr>
              <a:t> levels are similar to previous years.</a:t>
            </a:r>
          </a:p>
          <a:p>
            <a:endParaRPr lang="en-NZ"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Arrow Connector 3">
            <a:extLst>
              <a:ext uri="{FF2B5EF4-FFF2-40B4-BE49-F238E27FC236}">
                <a16:creationId xmlns:a16="http://schemas.microsoft.com/office/drawing/2014/main" id="{7DA22BAC-E82D-F543-8D26-50CB51C76033}"/>
              </a:ext>
            </a:extLst>
          </p:cNvPr>
          <p:cNvCxnSpPr>
            <a:cxnSpLocks/>
          </p:cNvCxnSpPr>
          <p:nvPr/>
        </p:nvCxnSpPr>
        <p:spPr>
          <a:xfrm>
            <a:off x="457814" y="3664896"/>
            <a:ext cx="7929728"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5364" name="Picture 4" descr="Excellent Cliparts - Cliparts Zone">
            <a:extLst>
              <a:ext uri="{FF2B5EF4-FFF2-40B4-BE49-F238E27FC236}">
                <a16:creationId xmlns:a16="http://schemas.microsoft.com/office/drawing/2014/main" id="{DA8FD824-14D8-1F47-958F-A6DB5DCCE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698" y="4779787"/>
            <a:ext cx="2282777" cy="2023905"/>
          </a:xfrm>
          <a:prstGeom prst="rect">
            <a:avLst/>
          </a:prstGeom>
          <a:noFill/>
          <a:effectLst>
            <a:softEdge rad="84881"/>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99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E17B-BF64-644E-8F3A-B98D03B9CFF1}"/>
              </a:ext>
            </a:extLst>
          </p:cNvPr>
          <p:cNvSpPr>
            <a:spLocks noGrp="1"/>
          </p:cNvSpPr>
          <p:nvPr>
            <p:ph type="title"/>
          </p:nvPr>
        </p:nvSpPr>
        <p:spPr/>
        <p:txBody>
          <a:bodyPr/>
          <a:lstStyle/>
          <a:p>
            <a:r>
              <a:rPr lang="en-US" dirty="0"/>
              <a:t>Overall data </a:t>
            </a:r>
            <a:br>
              <a:rPr lang="en-US" dirty="0"/>
            </a:br>
            <a:r>
              <a:rPr lang="en-US" dirty="0"/>
              <a:t>Mathematics 2023</a:t>
            </a:r>
          </a:p>
        </p:txBody>
      </p:sp>
      <p:graphicFrame>
        <p:nvGraphicFramePr>
          <p:cNvPr id="3" name="Table 2">
            <a:extLst>
              <a:ext uri="{FF2B5EF4-FFF2-40B4-BE49-F238E27FC236}">
                <a16:creationId xmlns:a16="http://schemas.microsoft.com/office/drawing/2014/main" id="{66FEC03B-830E-9504-6F2F-9BCC96327A46}"/>
              </a:ext>
            </a:extLst>
          </p:cNvPr>
          <p:cNvGraphicFramePr>
            <a:graphicFrameLocks noGrp="1"/>
          </p:cNvGraphicFramePr>
          <p:nvPr>
            <p:extLst>
              <p:ext uri="{D42A27DB-BD31-4B8C-83A1-F6EECF244321}">
                <p14:modId xmlns:p14="http://schemas.microsoft.com/office/powerpoint/2010/main" val="2095793975"/>
              </p:ext>
            </p:extLst>
          </p:nvPr>
        </p:nvGraphicFramePr>
        <p:xfrm>
          <a:off x="383066" y="1780008"/>
          <a:ext cx="8363251" cy="4086886"/>
        </p:xfrm>
        <a:graphic>
          <a:graphicData uri="http://schemas.openxmlformats.org/drawingml/2006/table">
            <a:tbl>
              <a:tblPr firstRow="1" firstCol="1" bandRow="1">
                <a:tableStyleId>{5C22544A-7EE6-4342-B048-85BDC9FD1C3A}</a:tableStyleId>
              </a:tblPr>
              <a:tblGrid>
                <a:gridCol w="791162">
                  <a:extLst>
                    <a:ext uri="{9D8B030D-6E8A-4147-A177-3AD203B41FA5}">
                      <a16:colId xmlns:a16="http://schemas.microsoft.com/office/drawing/2014/main" val="668682867"/>
                    </a:ext>
                  </a:extLst>
                </a:gridCol>
                <a:gridCol w="421508">
                  <a:extLst>
                    <a:ext uri="{9D8B030D-6E8A-4147-A177-3AD203B41FA5}">
                      <a16:colId xmlns:a16="http://schemas.microsoft.com/office/drawing/2014/main" val="1419910454"/>
                    </a:ext>
                  </a:extLst>
                </a:gridCol>
                <a:gridCol w="421508">
                  <a:extLst>
                    <a:ext uri="{9D8B030D-6E8A-4147-A177-3AD203B41FA5}">
                      <a16:colId xmlns:a16="http://schemas.microsoft.com/office/drawing/2014/main" val="2608040252"/>
                    </a:ext>
                  </a:extLst>
                </a:gridCol>
                <a:gridCol w="421508">
                  <a:extLst>
                    <a:ext uri="{9D8B030D-6E8A-4147-A177-3AD203B41FA5}">
                      <a16:colId xmlns:a16="http://schemas.microsoft.com/office/drawing/2014/main" val="1358855705"/>
                    </a:ext>
                  </a:extLst>
                </a:gridCol>
                <a:gridCol w="421508">
                  <a:extLst>
                    <a:ext uri="{9D8B030D-6E8A-4147-A177-3AD203B41FA5}">
                      <a16:colId xmlns:a16="http://schemas.microsoft.com/office/drawing/2014/main" val="826566784"/>
                    </a:ext>
                  </a:extLst>
                </a:gridCol>
                <a:gridCol w="421508">
                  <a:extLst>
                    <a:ext uri="{9D8B030D-6E8A-4147-A177-3AD203B41FA5}">
                      <a16:colId xmlns:a16="http://schemas.microsoft.com/office/drawing/2014/main" val="4232403600"/>
                    </a:ext>
                  </a:extLst>
                </a:gridCol>
                <a:gridCol w="421508">
                  <a:extLst>
                    <a:ext uri="{9D8B030D-6E8A-4147-A177-3AD203B41FA5}">
                      <a16:colId xmlns:a16="http://schemas.microsoft.com/office/drawing/2014/main" val="46279356"/>
                    </a:ext>
                  </a:extLst>
                </a:gridCol>
                <a:gridCol w="421508">
                  <a:extLst>
                    <a:ext uri="{9D8B030D-6E8A-4147-A177-3AD203B41FA5}">
                      <a16:colId xmlns:a16="http://schemas.microsoft.com/office/drawing/2014/main" val="2263745161"/>
                    </a:ext>
                  </a:extLst>
                </a:gridCol>
                <a:gridCol w="421508">
                  <a:extLst>
                    <a:ext uri="{9D8B030D-6E8A-4147-A177-3AD203B41FA5}">
                      <a16:colId xmlns:a16="http://schemas.microsoft.com/office/drawing/2014/main" val="621888601"/>
                    </a:ext>
                  </a:extLst>
                </a:gridCol>
                <a:gridCol w="421508">
                  <a:extLst>
                    <a:ext uri="{9D8B030D-6E8A-4147-A177-3AD203B41FA5}">
                      <a16:colId xmlns:a16="http://schemas.microsoft.com/office/drawing/2014/main" val="3128538599"/>
                    </a:ext>
                  </a:extLst>
                </a:gridCol>
                <a:gridCol w="421508">
                  <a:extLst>
                    <a:ext uri="{9D8B030D-6E8A-4147-A177-3AD203B41FA5}">
                      <a16:colId xmlns:a16="http://schemas.microsoft.com/office/drawing/2014/main" val="2257440025"/>
                    </a:ext>
                  </a:extLst>
                </a:gridCol>
                <a:gridCol w="421508">
                  <a:extLst>
                    <a:ext uri="{9D8B030D-6E8A-4147-A177-3AD203B41FA5}">
                      <a16:colId xmlns:a16="http://schemas.microsoft.com/office/drawing/2014/main" val="379905968"/>
                    </a:ext>
                  </a:extLst>
                </a:gridCol>
                <a:gridCol w="421508">
                  <a:extLst>
                    <a:ext uri="{9D8B030D-6E8A-4147-A177-3AD203B41FA5}">
                      <a16:colId xmlns:a16="http://schemas.microsoft.com/office/drawing/2014/main" val="3555729694"/>
                    </a:ext>
                  </a:extLst>
                </a:gridCol>
                <a:gridCol w="421508">
                  <a:extLst>
                    <a:ext uri="{9D8B030D-6E8A-4147-A177-3AD203B41FA5}">
                      <a16:colId xmlns:a16="http://schemas.microsoft.com/office/drawing/2014/main" val="2834123026"/>
                    </a:ext>
                  </a:extLst>
                </a:gridCol>
                <a:gridCol w="421508">
                  <a:extLst>
                    <a:ext uri="{9D8B030D-6E8A-4147-A177-3AD203B41FA5}">
                      <a16:colId xmlns:a16="http://schemas.microsoft.com/office/drawing/2014/main" val="2985880132"/>
                    </a:ext>
                  </a:extLst>
                </a:gridCol>
                <a:gridCol w="421508">
                  <a:extLst>
                    <a:ext uri="{9D8B030D-6E8A-4147-A177-3AD203B41FA5}">
                      <a16:colId xmlns:a16="http://schemas.microsoft.com/office/drawing/2014/main" val="2077607274"/>
                    </a:ext>
                  </a:extLst>
                </a:gridCol>
                <a:gridCol w="421508">
                  <a:extLst>
                    <a:ext uri="{9D8B030D-6E8A-4147-A177-3AD203B41FA5}">
                      <a16:colId xmlns:a16="http://schemas.microsoft.com/office/drawing/2014/main" val="3955119600"/>
                    </a:ext>
                  </a:extLst>
                </a:gridCol>
                <a:gridCol w="421508">
                  <a:extLst>
                    <a:ext uri="{9D8B030D-6E8A-4147-A177-3AD203B41FA5}">
                      <a16:colId xmlns:a16="http://schemas.microsoft.com/office/drawing/2014/main" val="3533791403"/>
                    </a:ext>
                  </a:extLst>
                </a:gridCol>
                <a:gridCol w="406453">
                  <a:extLst>
                    <a:ext uri="{9D8B030D-6E8A-4147-A177-3AD203B41FA5}">
                      <a16:colId xmlns:a16="http://schemas.microsoft.com/office/drawing/2014/main" val="1377780325"/>
                    </a:ext>
                  </a:extLst>
                </a:gridCol>
              </a:tblGrid>
              <a:tr h="740509">
                <a:tc rowSpan="2">
                  <a:txBody>
                    <a:bodyPr/>
                    <a:lstStyle/>
                    <a:p>
                      <a:pPr>
                        <a:lnSpc>
                          <a:spcPct val="115000"/>
                        </a:lnSpc>
                      </a:pPr>
                      <a:endParaRPr lang="en-NZ" sz="1100" dirty="0">
                        <a:solidFill>
                          <a:srgbClr val="000000"/>
                        </a:solidFill>
                        <a:effectLst/>
                        <a:latin typeface="Calibri" panose="020F0502020204030204" pitchFamily="34" charset="0"/>
                      </a:endParaRPr>
                    </a:p>
                  </a:txBody>
                  <a:tcPr marL="68580" marR="68580" marT="0" marB="0" anchor="ctr"/>
                </a:tc>
                <a:tc gridSpan="2">
                  <a:txBody>
                    <a:bodyPr/>
                    <a:lstStyle/>
                    <a:p>
                      <a:pPr algn="ctr">
                        <a:lnSpc>
                          <a:spcPct val="115000"/>
                        </a:lnSpc>
                      </a:pPr>
                      <a:r>
                        <a:rPr lang="en-NZ" sz="900">
                          <a:effectLst/>
                        </a:rPr>
                        <a:t>Year 3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4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5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6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7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8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9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NZ" sz="900">
                          <a:effectLst/>
                        </a:rPr>
                        <a:t>Year 10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15000"/>
                        </a:lnSpc>
                      </a:pPr>
                      <a:r>
                        <a:rPr lang="en-GB" sz="900">
                          <a:effectLst/>
                        </a:rPr>
                        <a:t>Overall</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634437389"/>
                  </a:ext>
                </a:extLst>
              </a:tr>
              <a:tr h="740509">
                <a:tc vMerge="1">
                  <a:txBody>
                    <a:bodyPr/>
                    <a:lstStyle/>
                    <a:p>
                      <a:endParaRPr lang="en-US"/>
                    </a:p>
                  </a:txBody>
                  <a:tcPr/>
                </a:tc>
                <a:tc>
                  <a:txBody>
                    <a:bodyPr/>
                    <a:lstStyle/>
                    <a:p>
                      <a:pPr algn="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900">
                          <a:effectLst/>
                        </a:rPr>
                        <a:t>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914779"/>
                  </a:ext>
                </a:extLst>
              </a:tr>
              <a:tr h="822737">
                <a:tc>
                  <a:txBody>
                    <a:bodyPr/>
                    <a:lstStyle/>
                    <a:p>
                      <a:pPr>
                        <a:lnSpc>
                          <a:spcPct val="115000"/>
                        </a:lnSpc>
                      </a:pPr>
                      <a:r>
                        <a:rPr lang="en-GB" sz="1000">
                          <a:effectLst/>
                        </a:rPr>
                        <a:t>Well Below</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4</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0</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19</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5678906"/>
                  </a:ext>
                </a:extLst>
              </a:tr>
              <a:tr h="594377">
                <a:tc>
                  <a:txBody>
                    <a:bodyPr/>
                    <a:lstStyle/>
                    <a:p>
                      <a:pPr>
                        <a:lnSpc>
                          <a:spcPct val="115000"/>
                        </a:lnSpc>
                      </a:pPr>
                      <a:r>
                        <a:rPr lang="en-GB" sz="1000">
                          <a:effectLst/>
                        </a:rPr>
                        <a:t>Below</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7</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9</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14</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14</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0</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9</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9</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8</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6874559"/>
                  </a:ext>
                </a:extLst>
              </a:tr>
              <a:tr h="594377">
                <a:tc>
                  <a:txBody>
                    <a:bodyPr/>
                    <a:lstStyle/>
                    <a:p>
                      <a:pPr>
                        <a:lnSpc>
                          <a:spcPct val="115000"/>
                        </a:lnSpc>
                      </a:pPr>
                      <a:r>
                        <a:rPr lang="en-GB" sz="1000">
                          <a:effectLst/>
                        </a:rPr>
                        <a:t>At</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73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62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51</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56</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41</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46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75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69</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70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38</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40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37</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61</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74</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58</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5874082"/>
                  </a:ext>
                </a:extLst>
              </a:tr>
              <a:tr h="594377">
                <a:tc>
                  <a:txBody>
                    <a:bodyPr/>
                    <a:lstStyle/>
                    <a:p>
                      <a:pPr>
                        <a:lnSpc>
                          <a:spcPct val="115000"/>
                        </a:lnSpc>
                      </a:pPr>
                      <a:r>
                        <a:rPr lang="en-GB" sz="1000">
                          <a:effectLst/>
                        </a:rPr>
                        <a:t>Above</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26</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38</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26</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51</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49</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16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17</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16</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62</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53</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51</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60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35</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20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a:effectLst/>
                        </a:rPr>
                        <a:t>35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en-NZ" sz="1200" dirty="0">
                          <a:effectLst/>
                        </a:rPr>
                        <a:t>32</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2816365"/>
                  </a:ext>
                </a:extLst>
              </a:tr>
            </a:tbl>
          </a:graphicData>
        </a:graphic>
      </p:graphicFrame>
      <p:cxnSp>
        <p:nvCxnSpPr>
          <p:cNvPr id="21" name="Straight Arrow Connector 20">
            <a:extLst>
              <a:ext uri="{FF2B5EF4-FFF2-40B4-BE49-F238E27FC236}">
                <a16:creationId xmlns:a16="http://schemas.microsoft.com/office/drawing/2014/main" id="{0BC6628C-F0D5-D44F-8C84-E021585842A8}"/>
              </a:ext>
            </a:extLst>
          </p:cNvPr>
          <p:cNvCxnSpPr>
            <a:cxnSpLocks/>
          </p:cNvCxnSpPr>
          <p:nvPr/>
        </p:nvCxnSpPr>
        <p:spPr>
          <a:xfrm>
            <a:off x="6394852" y="3921857"/>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7A77A28-FEA8-64C4-BB0D-7240CFF80591}"/>
              </a:ext>
            </a:extLst>
          </p:cNvPr>
          <p:cNvCxnSpPr>
            <a:cxnSpLocks/>
          </p:cNvCxnSpPr>
          <p:nvPr/>
        </p:nvCxnSpPr>
        <p:spPr>
          <a:xfrm>
            <a:off x="4673599" y="4567248"/>
            <a:ext cx="594073"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BEA4D4-6843-0B9E-510D-386A480E9B02}"/>
              </a:ext>
            </a:extLst>
          </p:cNvPr>
          <p:cNvCxnSpPr>
            <a:cxnSpLocks/>
          </p:cNvCxnSpPr>
          <p:nvPr/>
        </p:nvCxnSpPr>
        <p:spPr>
          <a:xfrm>
            <a:off x="1254529" y="5131821"/>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08C20B-37A3-A5EC-89FF-D928951D643A}"/>
              </a:ext>
            </a:extLst>
          </p:cNvPr>
          <p:cNvCxnSpPr>
            <a:cxnSpLocks/>
          </p:cNvCxnSpPr>
          <p:nvPr/>
        </p:nvCxnSpPr>
        <p:spPr>
          <a:xfrm>
            <a:off x="4673599" y="5151315"/>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49F601C-3217-2C6B-D209-73A93BAED2D4}"/>
              </a:ext>
            </a:extLst>
          </p:cNvPr>
          <p:cNvCxnSpPr>
            <a:cxnSpLocks/>
          </p:cNvCxnSpPr>
          <p:nvPr/>
        </p:nvCxnSpPr>
        <p:spPr>
          <a:xfrm>
            <a:off x="4673600" y="5744885"/>
            <a:ext cx="594073"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1BFD0B-29A9-17B9-6CCB-6CF66BCD823A}"/>
              </a:ext>
            </a:extLst>
          </p:cNvPr>
          <p:cNvCxnSpPr>
            <a:cxnSpLocks/>
          </p:cNvCxnSpPr>
          <p:nvPr/>
        </p:nvCxnSpPr>
        <p:spPr>
          <a:xfrm>
            <a:off x="6394850" y="5744885"/>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131FB9-6686-F891-F33C-8C557A4CB7B7}"/>
              </a:ext>
            </a:extLst>
          </p:cNvPr>
          <p:cNvCxnSpPr>
            <a:cxnSpLocks/>
          </p:cNvCxnSpPr>
          <p:nvPr/>
        </p:nvCxnSpPr>
        <p:spPr>
          <a:xfrm>
            <a:off x="7279672" y="5762070"/>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6AF2771-B0F6-199E-1D82-E4AA9698E928}"/>
              </a:ext>
            </a:extLst>
          </p:cNvPr>
          <p:cNvCxnSpPr>
            <a:cxnSpLocks/>
          </p:cNvCxnSpPr>
          <p:nvPr/>
        </p:nvCxnSpPr>
        <p:spPr>
          <a:xfrm>
            <a:off x="6394851" y="5151315"/>
            <a:ext cx="594073"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170D4F-5FC6-8BE3-4AB2-11A03BDAFAE5}"/>
              </a:ext>
            </a:extLst>
          </p:cNvPr>
          <p:cNvCxnSpPr>
            <a:cxnSpLocks/>
          </p:cNvCxnSpPr>
          <p:nvPr/>
        </p:nvCxnSpPr>
        <p:spPr>
          <a:xfrm>
            <a:off x="7307668" y="5165365"/>
            <a:ext cx="594073" cy="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288DC4-C388-09DA-75EA-23EC741B5D57}"/>
              </a:ext>
            </a:extLst>
          </p:cNvPr>
          <p:cNvCxnSpPr>
            <a:cxnSpLocks/>
          </p:cNvCxnSpPr>
          <p:nvPr/>
        </p:nvCxnSpPr>
        <p:spPr>
          <a:xfrm>
            <a:off x="2136140" y="5744885"/>
            <a:ext cx="594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117323D-20EE-38D8-B5C0-C8F533A37F99}"/>
              </a:ext>
            </a:extLst>
          </p:cNvPr>
          <p:cNvSpPr txBox="1"/>
          <p:nvPr/>
        </p:nvSpPr>
        <p:spPr>
          <a:xfrm>
            <a:off x="383066" y="6061456"/>
            <a:ext cx="5699189" cy="553998"/>
          </a:xfrm>
          <a:prstGeom prst="rect">
            <a:avLst/>
          </a:prstGeom>
          <a:noFill/>
        </p:spPr>
        <p:txBody>
          <a:bodyPr wrap="none" rtlCol="0">
            <a:spAutoFit/>
          </a:bodyPr>
          <a:lstStyle/>
          <a:p>
            <a:r>
              <a:rPr lang="en-US" b="1" dirty="0">
                <a:latin typeface="Cambria" panose="02040503050406030204" pitchFamily="18" charset="0"/>
              </a:rPr>
              <a:t>Percentage shift from last year to this year by cohort</a:t>
            </a:r>
          </a:p>
          <a:p>
            <a:r>
              <a:rPr lang="en-US" sz="1200" dirty="0">
                <a:latin typeface="Cambria" panose="02040503050406030204" pitchFamily="18" charset="0"/>
              </a:rPr>
              <a:t>Arrows indicate movement of 10% or more from one year to the next </a:t>
            </a:r>
          </a:p>
        </p:txBody>
      </p:sp>
    </p:spTree>
    <p:extLst>
      <p:ext uri="{BB962C8B-B14F-4D97-AF65-F5344CB8AC3E}">
        <p14:creationId xmlns:p14="http://schemas.microsoft.com/office/powerpoint/2010/main" val="2787139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6267-4FDC-7E4B-81C4-42749C1D6C2B}"/>
              </a:ext>
            </a:extLst>
          </p:cNvPr>
          <p:cNvSpPr>
            <a:spLocks noGrp="1"/>
          </p:cNvSpPr>
          <p:nvPr>
            <p:ph type="title"/>
          </p:nvPr>
        </p:nvSpPr>
        <p:spPr/>
        <p:txBody>
          <a:bodyPr/>
          <a:lstStyle/>
          <a:p>
            <a:r>
              <a:rPr lang="en-AU" b="1" dirty="0">
                <a:latin typeface="Cambria" panose="02040503050406030204" pitchFamily="18" charset="0"/>
                <a:ea typeface="Times New Roman" panose="02020603050405020304" pitchFamily="18" charset="0"/>
                <a:cs typeface="Times New Roman" panose="02020603050405020304" pitchFamily="18" charset="0"/>
              </a:rPr>
              <a:t>Male / Female years 1 – 10</a:t>
            </a:r>
            <a:br>
              <a:rPr lang="en-AU" b="1" dirty="0">
                <a:latin typeface="Cambria" panose="02040503050406030204" pitchFamily="18" charset="0"/>
                <a:ea typeface="Times New Roman" panose="02020603050405020304" pitchFamily="18" charset="0"/>
                <a:cs typeface="Times New Roman" panose="02020603050405020304" pitchFamily="18" charset="0"/>
              </a:rPr>
            </a:br>
            <a:r>
              <a:rPr lang="en-AU" b="1" dirty="0">
                <a:latin typeface="Cambria" panose="02040503050406030204" pitchFamily="18" charset="0"/>
                <a:ea typeface="Times New Roman" panose="02020603050405020304" pitchFamily="18" charset="0"/>
                <a:cs typeface="Times New Roman" panose="02020603050405020304" pitchFamily="18" charset="0"/>
              </a:rPr>
              <a:t>mathematics 2023</a:t>
            </a:r>
            <a:endParaRPr lang="en-US" dirty="0"/>
          </a:p>
        </p:txBody>
      </p:sp>
      <p:sp>
        <p:nvSpPr>
          <p:cNvPr id="3" name="Rectangle 2">
            <a:extLst>
              <a:ext uri="{FF2B5EF4-FFF2-40B4-BE49-F238E27FC236}">
                <a16:creationId xmlns:a16="http://schemas.microsoft.com/office/drawing/2014/main" id="{8A36D8A8-3C39-6147-AD87-1B00E6A7B001}"/>
              </a:ext>
            </a:extLst>
          </p:cNvPr>
          <p:cNvSpPr/>
          <p:nvPr/>
        </p:nvSpPr>
        <p:spPr>
          <a:xfrm>
            <a:off x="351182" y="1743611"/>
            <a:ext cx="8411078" cy="390363"/>
          </a:xfrm>
          <a:prstGeom prst="rect">
            <a:avLst/>
          </a:prstGeom>
        </p:spPr>
        <p:txBody>
          <a:bodyPr wrap="square">
            <a:spAutoFit/>
          </a:bodyPr>
          <a:lstStyle/>
          <a:p>
            <a:pPr>
              <a:lnSpc>
                <a:spcPct val="115000"/>
              </a:lnSpc>
              <a:spcAft>
                <a:spcPts val="0"/>
              </a:spcAft>
            </a:pPr>
            <a:r>
              <a:rPr lang="en-NZ"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E13FC63-51BA-F44B-B873-2917FC1D0B0C}"/>
              </a:ext>
            </a:extLst>
          </p:cNvPr>
          <p:cNvSpPr/>
          <p:nvPr/>
        </p:nvSpPr>
        <p:spPr>
          <a:xfrm>
            <a:off x="579551" y="1909874"/>
            <a:ext cx="7954339" cy="4354334"/>
          </a:xfrm>
          <a:prstGeom prst="rect">
            <a:avLst/>
          </a:prstGeom>
        </p:spPr>
        <p:txBody>
          <a:bodyPr wrap="square">
            <a:spAutoFit/>
          </a:bodyPr>
          <a:lstStyle/>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Female pupils 2023 </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150/169 (88%) At or Above</a:t>
            </a:r>
            <a:endPar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nSpc>
                <a:spcPct val="115000"/>
              </a:lnSpc>
              <a:spcAft>
                <a:spcPts val="0"/>
              </a:spcAft>
            </a:pP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143/156 (91%) At or Above </a:t>
            </a:r>
          </a:p>
          <a:p>
            <a:pPr marL="228600">
              <a:lnSpc>
                <a:spcPct val="115000"/>
              </a:lnSpc>
              <a:spcAft>
                <a:spcPts val="0"/>
              </a:spcAft>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2021</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140/154 (91%) At or Above</a:t>
            </a:r>
            <a:endPar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2020</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121/141 (85%) At or Above</a:t>
            </a:r>
          </a:p>
          <a:p>
            <a:pPr marL="685800" lvl="1">
              <a:lnSpc>
                <a:spcPct val="115000"/>
              </a:lnSpc>
            </a:pPr>
            <a:r>
              <a:rPr lang="en-NZ" sz="1400" dirty="0">
                <a:latin typeface="Cambria" panose="02040503050406030204" pitchFamily="18" charset="0"/>
                <a:ea typeface="Calibri" panose="020F0502020204030204" pitchFamily="34" charset="0"/>
                <a:cs typeface="Calibri" panose="020F0502020204030204" pitchFamily="34" charset="0"/>
              </a:rPr>
              <a:t>	2019</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 103/118 (87%) pupil At or Above </a:t>
            </a:r>
            <a:r>
              <a:rPr lang="en-NZ" dirty="0">
                <a:latin typeface="Cambria" panose="02040503050406030204" pitchFamily="18" charset="0"/>
                <a:ea typeface="Calibri" panose="020F0502020204030204" pitchFamily="34" charset="0"/>
                <a:cs typeface="Calibri" panose="020F0502020204030204" pitchFamily="34" charset="0"/>
              </a:rPr>
              <a:t>	</a:t>
            </a:r>
          </a:p>
          <a:p>
            <a:pPr marL="228600">
              <a:lnSpc>
                <a:spcPct val="115000"/>
              </a:lnSpc>
              <a:spcAft>
                <a:spcPts val="0"/>
              </a:spcAft>
            </a:pPr>
            <a:r>
              <a:rPr lang="en-NZ" sz="800" dirty="0">
                <a:latin typeface="Cambria" panose="02040503050406030204" pitchFamily="18" charset="0"/>
                <a:ea typeface="Calibri" panose="020F0502020204030204" pitchFamily="34" charset="0"/>
                <a:cs typeface="Calibri" panose="020F0502020204030204" pitchFamily="34" charset="0"/>
              </a:rPr>
              <a:t>	</a:t>
            </a:r>
          </a:p>
          <a:p>
            <a:pPr marL="228600" algn="r">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Male pupils 2023 </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 148/164 (90%) At or Above</a:t>
            </a:r>
            <a:endPar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endParaRPr>
          </a:p>
          <a:p>
            <a:pPr marL="228600" algn="r">
              <a:lnSpc>
                <a:spcPct val="115000"/>
              </a:lnSpc>
              <a:spcAft>
                <a:spcPts val="0"/>
              </a:spcAft>
            </a:pP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2022</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147/160 (91%) At or Above </a:t>
            </a:r>
          </a:p>
          <a:p>
            <a:pPr marL="685800" lvl="1" algn="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2021 = 151/173 (87%) At or Above </a:t>
            </a:r>
          </a:p>
          <a:p>
            <a:pPr marL="685800" lvl="1" algn="r">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2020 = 146/161 (90%) At or Above</a:t>
            </a:r>
          </a:p>
          <a:p>
            <a:pPr marL="685800" lvl="1" algn="r">
              <a:lnSpc>
                <a:spcPct val="115000"/>
              </a:lnSpc>
            </a:pPr>
            <a:r>
              <a:rPr lang="en-NZ" sz="1400" dirty="0">
                <a:latin typeface="Cambria" panose="02040503050406030204" pitchFamily="18" charset="0"/>
                <a:ea typeface="Calibri" panose="020F0502020204030204" pitchFamily="34" charset="0"/>
                <a:cs typeface="Calibri" panose="020F0502020204030204" pitchFamily="34" charset="0"/>
              </a:rPr>
              <a:t>	2019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116/138 (84%) At or Above </a:t>
            </a:r>
          </a:p>
          <a:p>
            <a:pPr marL="228600">
              <a:lnSpc>
                <a:spcPct val="115000"/>
              </a:lnSpc>
              <a:spcAft>
                <a:spcPts val="0"/>
              </a:spcAft>
            </a:pPr>
            <a:r>
              <a:rPr lang="en-AU" sz="8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endParaRPr lang="en-NZ" sz="800" dirty="0">
              <a:latin typeface="Cambria" panose="02040503050406030204" pitchFamily="18" charset="0"/>
              <a:ea typeface="Calibri" panose="020F0502020204030204" pitchFamily="34" charset="0"/>
              <a:cs typeface="Calibri" panose="020F0502020204030204" pitchFamily="34" charset="0"/>
            </a:endParaRP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Well below category 2023 = 8</a:t>
            </a:r>
            <a:r>
              <a:rPr lang="en-AU" dirty="0">
                <a:solidFill>
                  <a:srgbClr val="000000"/>
                </a:solidFill>
                <a:latin typeface="Cambria" panose="02040503050406030204" pitchFamily="18" charset="0"/>
                <a:ea typeface="Times New Roman" panose="02020603050405020304" pitchFamily="18" charset="0"/>
                <a:cs typeface="Calibri" panose="020F0502020204030204" pitchFamily="34" charset="0"/>
              </a:rPr>
              <a:t>/333 (males = 5/164 females = 3/169)</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2022</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1/160 (0%) males and 1/156 (0%) females</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2021</a:t>
            </a:r>
            <a:r>
              <a:rPr lang="en-AU" sz="1400" b="1" dirty="0">
                <a:solidFill>
                  <a:srgbClr val="000000"/>
                </a:solidFill>
                <a:latin typeface="Cambria" panose="02040503050406030204" pitchFamily="18" charset="0"/>
                <a:ea typeface="Times New Roman" panose="02020603050405020304" pitchFamily="18" charset="0"/>
                <a:cs typeface="Calibri" panose="020F0502020204030204" pitchFamily="34" charset="0"/>
              </a:rPr>
              <a:t> </a:t>
            </a: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7/173 (4%) males and 1/154 (0%) females.</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2020 = 6/161 (3%) males and 1/141 (1%) females.</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Calibri" panose="020F0502020204030204" pitchFamily="34" charset="0"/>
              </a:rPr>
              <a:t>	2019 = 9/138 (6%) males and 2/118 (1%) females</a:t>
            </a:r>
            <a:endParaRPr lang="en-US" sz="1400" dirty="0"/>
          </a:p>
        </p:txBody>
      </p:sp>
      <p:cxnSp>
        <p:nvCxnSpPr>
          <p:cNvPr id="5" name="Straight Arrow Connector 4">
            <a:extLst>
              <a:ext uri="{FF2B5EF4-FFF2-40B4-BE49-F238E27FC236}">
                <a16:creationId xmlns:a16="http://schemas.microsoft.com/office/drawing/2014/main" id="{59BC06D5-EA4A-A040-87F9-ECE5DA5C05AF}"/>
              </a:ext>
            </a:extLst>
          </p:cNvPr>
          <p:cNvCxnSpPr>
            <a:cxnSpLocks/>
          </p:cNvCxnSpPr>
          <p:nvPr/>
        </p:nvCxnSpPr>
        <p:spPr>
          <a:xfrm>
            <a:off x="610110" y="3452213"/>
            <a:ext cx="7954339"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8360992-25F4-DE46-B6CA-4C9D4C202EB9}"/>
              </a:ext>
            </a:extLst>
          </p:cNvPr>
          <p:cNvCxnSpPr>
            <a:cxnSpLocks/>
          </p:cNvCxnSpPr>
          <p:nvPr/>
        </p:nvCxnSpPr>
        <p:spPr>
          <a:xfrm>
            <a:off x="632740" y="4944492"/>
            <a:ext cx="7962266"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F3C7890-8AE4-A644-AF1C-2DA95A1BA9BB}"/>
              </a:ext>
            </a:extLst>
          </p:cNvPr>
          <p:cNvCxnSpPr>
            <a:cxnSpLocks/>
          </p:cNvCxnSpPr>
          <p:nvPr/>
        </p:nvCxnSpPr>
        <p:spPr>
          <a:xfrm flipV="1">
            <a:off x="610110" y="1938791"/>
            <a:ext cx="7984896" cy="1"/>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524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F0A4-A951-524C-B1BD-A8EE64F8E761}"/>
              </a:ext>
            </a:extLst>
          </p:cNvPr>
          <p:cNvSpPr>
            <a:spLocks noGrp="1"/>
          </p:cNvSpPr>
          <p:nvPr>
            <p:ph type="title"/>
          </p:nvPr>
        </p:nvSpPr>
        <p:spPr/>
        <p:txBody>
          <a:bodyPr/>
          <a:lstStyle/>
          <a:p>
            <a:r>
              <a:rPr lang="en-AU" b="1" dirty="0">
                <a:latin typeface="Cambria" panose="02040503050406030204" pitchFamily="18" charset="0"/>
                <a:ea typeface="Times New Roman" panose="02020603050405020304" pitchFamily="18" charset="0"/>
                <a:cs typeface="Times New Roman" panose="02020603050405020304" pitchFamily="18" charset="0"/>
              </a:rPr>
              <a:t>Ethnicity for years 1 – 10</a:t>
            </a:r>
            <a:br>
              <a:rPr lang="en-AU" b="1" dirty="0">
                <a:latin typeface="Cambria" panose="02040503050406030204" pitchFamily="18" charset="0"/>
                <a:ea typeface="Times New Roman" panose="02020603050405020304" pitchFamily="18" charset="0"/>
                <a:cs typeface="Times New Roman" panose="02020603050405020304" pitchFamily="18" charset="0"/>
              </a:rPr>
            </a:br>
            <a:r>
              <a:rPr lang="en-AU" b="1" dirty="0">
                <a:latin typeface="Cambria" panose="02040503050406030204" pitchFamily="18" charset="0"/>
                <a:ea typeface="Times New Roman" panose="02020603050405020304" pitchFamily="18" charset="0"/>
                <a:cs typeface="Times New Roman" panose="02020603050405020304" pitchFamily="18" charset="0"/>
              </a:rPr>
              <a:t>mathematics 2023</a:t>
            </a:r>
            <a:endParaRPr lang="en-US" dirty="0">
              <a:solidFill>
                <a:srgbClr val="FF0000"/>
              </a:solidFill>
            </a:endParaRPr>
          </a:p>
        </p:txBody>
      </p:sp>
      <p:sp>
        <p:nvSpPr>
          <p:cNvPr id="3" name="Rectangle 2">
            <a:extLst>
              <a:ext uri="{FF2B5EF4-FFF2-40B4-BE49-F238E27FC236}">
                <a16:creationId xmlns:a16="http://schemas.microsoft.com/office/drawing/2014/main" id="{63285196-91A1-EF49-89A1-F27C2659626A}"/>
              </a:ext>
            </a:extLst>
          </p:cNvPr>
          <p:cNvSpPr/>
          <p:nvPr/>
        </p:nvSpPr>
        <p:spPr>
          <a:xfrm>
            <a:off x="298174" y="1507946"/>
            <a:ext cx="8464086" cy="5350054"/>
          </a:xfrm>
          <a:prstGeom prst="rect">
            <a:avLst/>
          </a:prstGeom>
        </p:spPr>
        <p:txBody>
          <a:bodyPr wrap="square">
            <a:spAutoFit/>
          </a:bodyPr>
          <a:lstStyle/>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Maori</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pupils 2023 </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13/17   (76%), pupils achieving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2022</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14/16 (87%)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2021</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12/15 (80%)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2020 =   8/12 (66%)  pupils At or Above</a:t>
            </a:r>
          </a:p>
          <a:p>
            <a:pPr marL="685800" lvl="1">
              <a:lnSpc>
                <a:spcPct val="115000"/>
              </a:lnSpc>
            </a:pPr>
            <a:r>
              <a:rPr lang="en-NZ" sz="1400" dirty="0">
                <a:latin typeface="Cambria" panose="02040503050406030204" pitchFamily="18" charset="0"/>
                <a:ea typeface="Calibri" panose="020F0502020204030204" pitchFamily="34" charset="0"/>
                <a:cs typeface="Times New Roman" panose="02020603050405020304" pitchFamily="18" charset="0"/>
              </a:rPr>
              <a:t>2019 =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6/9  (66%) pupils At or Above</a:t>
            </a:r>
            <a:endParaRPr lang="en-NZ" sz="1400" dirty="0">
              <a:latin typeface="Cambria" panose="02040503050406030204" pitchFamily="18" charset="0"/>
              <a:ea typeface="Calibri" panose="020F0502020204030204" pitchFamily="34" charset="0"/>
              <a:cs typeface="Times New Roman" panose="02020603050405020304" pitchFamily="18" charset="0"/>
            </a:endParaRPr>
          </a:p>
          <a:p>
            <a:pPr marL="228600">
              <a:lnSpc>
                <a:spcPct val="115000"/>
              </a:lnSpc>
              <a:spcAft>
                <a:spcPts val="0"/>
              </a:spcAft>
            </a:pPr>
            <a:endParaRPr lang="en-AU" sz="8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Pasifika</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pupils 2023 </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12/14 (85%) pupils achieving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2022</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8/10 (80%) pupils At or Above </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2021</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11/13 (84%) pupils At or Above </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2020 = 10/14 (71%),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2019 =    3/7   (42%)pupils At or Above</a:t>
            </a:r>
          </a:p>
          <a:p>
            <a:pPr marL="228600">
              <a:lnSpc>
                <a:spcPct val="115000"/>
              </a:lnSpc>
              <a:spcAft>
                <a:spcPts val="0"/>
              </a:spcAft>
            </a:pPr>
            <a:endParaRPr lang="en-AU" sz="8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Asian</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pupils 2023 </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134/142  (94%) pupils achieving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2022</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120/126  (95%)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2021</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131/137  (96%)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2020 = 106/114  (92%)pupils At or Above</a:t>
            </a:r>
          </a:p>
          <a:p>
            <a:pPr marL="685800" lvl="1">
              <a:lnSpc>
                <a:spcPct val="115000"/>
              </a:lnSpc>
            </a:pPr>
            <a:endParaRPr lang="en-AU" sz="10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endParaRPr>
          </a:p>
          <a:p>
            <a:pPr marL="228600">
              <a:lnSpc>
                <a:spcPct val="115000"/>
              </a:lnSpc>
              <a:spcAft>
                <a:spcPts val="0"/>
              </a:spcAft>
            </a:pP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NZ Pākehā</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pupils 2023 </a:t>
            </a:r>
            <a:r>
              <a:rPr lang="en-AU"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120/135 (88%) pupils achieving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2022</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137/150 (91%)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2021</a:t>
            </a:r>
            <a:r>
              <a:rPr lang="en-AU" sz="1400" b="1"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115/135 (85%) pupils At or Above</a:t>
            </a:r>
          </a:p>
          <a:p>
            <a:pPr marL="685800" lvl="1">
              <a:lnSpc>
                <a:spcPct val="115000"/>
              </a:lnSpc>
            </a:pPr>
            <a:r>
              <a:rPr lang="en-AU" sz="14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2020 = 120/136 (88%) pupils At or Above</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FEB111D5-4E66-4947-A982-F045DD816342}"/>
              </a:ext>
            </a:extLst>
          </p:cNvPr>
          <p:cNvCxnSpPr>
            <a:cxnSpLocks/>
          </p:cNvCxnSpPr>
          <p:nvPr/>
        </p:nvCxnSpPr>
        <p:spPr>
          <a:xfrm flipV="1">
            <a:off x="575529" y="3327604"/>
            <a:ext cx="7909376" cy="126795"/>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2E48A81-B2F6-F441-8F8D-44DC50BD8E98}"/>
              </a:ext>
            </a:extLst>
          </p:cNvPr>
          <p:cNvCxnSpPr>
            <a:cxnSpLocks/>
          </p:cNvCxnSpPr>
          <p:nvPr/>
        </p:nvCxnSpPr>
        <p:spPr>
          <a:xfrm>
            <a:off x="575529" y="1887855"/>
            <a:ext cx="7909376" cy="161085"/>
          </a:xfrm>
          <a:prstGeom prst="straightConnector1">
            <a:avLst/>
          </a:prstGeom>
          <a:ln w="139700">
            <a:solidFill>
              <a:schemeClr val="accent1">
                <a:alpha val="29129"/>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59D783-B43F-A807-AC27-B8A326EA7470}"/>
              </a:ext>
            </a:extLst>
          </p:cNvPr>
          <p:cNvCxnSpPr>
            <a:cxnSpLocks/>
          </p:cNvCxnSpPr>
          <p:nvPr/>
        </p:nvCxnSpPr>
        <p:spPr>
          <a:xfrm flipV="1">
            <a:off x="655195" y="4733063"/>
            <a:ext cx="7833609" cy="89409"/>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E2A4B5E-176C-5F5E-DF00-A23EB031211B}"/>
              </a:ext>
            </a:extLst>
          </p:cNvPr>
          <p:cNvCxnSpPr>
            <a:cxnSpLocks/>
          </p:cNvCxnSpPr>
          <p:nvPr/>
        </p:nvCxnSpPr>
        <p:spPr>
          <a:xfrm>
            <a:off x="655195" y="6079489"/>
            <a:ext cx="7849993" cy="0"/>
          </a:xfrm>
          <a:prstGeom prst="straightConnector1">
            <a:avLst/>
          </a:prstGeom>
          <a:ln w="139700">
            <a:solidFill>
              <a:srgbClr val="92D050">
                <a:alpha val="2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141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27E3-7FA2-CC41-B391-3CABD7321376}"/>
              </a:ext>
            </a:extLst>
          </p:cNvPr>
          <p:cNvSpPr>
            <a:spLocks noGrp="1"/>
          </p:cNvSpPr>
          <p:nvPr>
            <p:ph type="title"/>
          </p:nvPr>
        </p:nvSpPr>
        <p:spPr/>
        <p:txBody>
          <a:bodyPr/>
          <a:lstStyle/>
          <a:p>
            <a:r>
              <a:rPr lang="en-US" dirty="0"/>
              <a:t>Target one</a:t>
            </a:r>
            <a:br>
              <a:rPr lang="en-US" dirty="0"/>
            </a:br>
            <a:r>
              <a:rPr lang="en-US" dirty="0"/>
              <a:t>mathematics 2023</a:t>
            </a:r>
          </a:p>
        </p:txBody>
      </p:sp>
      <p:sp>
        <p:nvSpPr>
          <p:cNvPr id="3" name="TextBox 2">
            <a:extLst>
              <a:ext uri="{FF2B5EF4-FFF2-40B4-BE49-F238E27FC236}">
                <a16:creationId xmlns:a16="http://schemas.microsoft.com/office/drawing/2014/main" id="{1981AF2C-6848-714C-8702-FAE78A73D1E6}"/>
              </a:ext>
            </a:extLst>
          </p:cNvPr>
          <p:cNvSpPr txBox="1"/>
          <p:nvPr/>
        </p:nvSpPr>
        <p:spPr>
          <a:xfrm>
            <a:off x="216132" y="1920241"/>
            <a:ext cx="8686800" cy="923330"/>
          </a:xfrm>
          <a:prstGeom prst="rect">
            <a:avLst/>
          </a:prstGeom>
          <a:noFill/>
        </p:spPr>
        <p:txBody>
          <a:bodyPr wrap="square" rtlCol="0">
            <a:spAutoFit/>
          </a:bodyPr>
          <a:lstStyle/>
          <a:p>
            <a:pPr marL="342900" lvl="0" indent="-342900">
              <a:buFont typeface="+mj-lt"/>
              <a:buAutoNum type="arabicPeriod"/>
            </a:pPr>
            <a:r>
              <a:rPr lang="en-GB" sz="1800" dirty="0">
                <a:effectLst/>
                <a:latin typeface="Cambria" panose="02040503050406030204" pitchFamily="18" charset="0"/>
                <a:ea typeface="Cal"/>
                <a:cs typeface="Calibri" panose="020F0502020204030204" pitchFamily="34" charset="0"/>
              </a:rPr>
              <a:t>40% of Year 2 to 10 pupils will be in the Above category for OTJ’s which represents an upwards shift of 5% of all pupils across these.</a:t>
            </a:r>
          </a:p>
          <a:p>
            <a:pPr lvl="0"/>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B29353F-B7EF-07BE-EAFC-124D90240E34}"/>
              </a:ext>
            </a:extLst>
          </p:cNvPr>
          <p:cNvGraphicFramePr>
            <a:graphicFrameLocks noGrp="1"/>
          </p:cNvGraphicFramePr>
          <p:nvPr>
            <p:extLst>
              <p:ext uri="{D42A27DB-BD31-4B8C-83A1-F6EECF244321}">
                <p14:modId xmlns:p14="http://schemas.microsoft.com/office/powerpoint/2010/main" val="299846240"/>
              </p:ext>
            </p:extLst>
          </p:nvPr>
        </p:nvGraphicFramePr>
        <p:xfrm>
          <a:off x="636301" y="2843570"/>
          <a:ext cx="8025099" cy="2846029"/>
        </p:xfrm>
        <a:graphic>
          <a:graphicData uri="http://schemas.openxmlformats.org/drawingml/2006/table">
            <a:tbl>
              <a:tblPr>
                <a:tableStyleId>{5C22544A-7EE6-4342-B048-85BDC9FD1C3A}</a:tableStyleId>
              </a:tblPr>
              <a:tblGrid>
                <a:gridCol w="5721513">
                  <a:extLst>
                    <a:ext uri="{9D8B030D-6E8A-4147-A177-3AD203B41FA5}">
                      <a16:colId xmlns:a16="http://schemas.microsoft.com/office/drawing/2014/main" val="854860235"/>
                    </a:ext>
                  </a:extLst>
                </a:gridCol>
                <a:gridCol w="1333168">
                  <a:extLst>
                    <a:ext uri="{9D8B030D-6E8A-4147-A177-3AD203B41FA5}">
                      <a16:colId xmlns:a16="http://schemas.microsoft.com/office/drawing/2014/main" val="4058313167"/>
                    </a:ext>
                  </a:extLst>
                </a:gridCol>
                <a:gridCol w="970418">
                  <a:extLst>
                    <a:ext uri="{9D8B030D-6E8A-4147-A177-3AD203B41FA5}">
                      <a16:colId xmlns:a16="http://schemas.microsoft.com/office/drawing/2014/main" val="1253019714"/>
                    </a:ext>
                  </a:extLst>
                </a:gridCol>
              </a:tblGrid>
              <a:tr h="630125">
                <a:tc>
                  <a:txBody>
                    <a:bodyPr/>
                    <a:lstStyle/>
                    <a:p>
                      <a:pPr>
                        <a:lnSpc>
                          <a:spcPct val="115000"/>
                        </a:lnSpc>
                      </a:pPr>
                      <a:r>
                        <a:rPr lang="en-GB" sz="1200" dirty="0">
                          <a:effectLst/>
                        </a:rPr>
                        <a:t>Total number of pupils in the Year 2 to Year 10 in 2023</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a:effectLst/>
                        </a:rPr>
                        <a:t>Number </a:t>
                      </a:r>
                      <a:endParaRPr lang="en-NZ" sz="1200">
                        <a:effectLst/>
                      </a:endParaRPr>
                    </a:p>
                    <a:p>
                      <a:pPr>
                        <a:lnSpc>
                          <a:spcPct val="115000"/>
                        </a:lnSpc>
                      </a:pPr>
                      <a:r>
                        <a:rPr lang="en-GB" sz="1200">
                          <a:effectLst/>
                        </a:rPr>
                        <a:t>333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566988763"/>
                  </a:ext>
                </a:extLst>
              </a:tr>
              <a:tr h="630125">
                <a:tc>
                  <a:txBody>
                    <a:bodyPr/>
                    <a:lstStyle/>
                    <a:p>
                      <a:pPr>
                        <a:lnSpc>
                          <a:spcPct val="115000"/>
                        </a:lnSpc>
                      </a:pPr>
                      <a:r>
                        <a:rPr lang="en-GB" sz="1200">
                          <a:effectLst/>
                        </a:rPr>
                        <a:t>Total number and percentage of all pupils in Year 2 to Year 10, 2023, who are ABOVE expectation in the end of year OTJ.</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Number</a:t>
                      </a:r>
                      <a:endParaRPr lang="en-NZ" sz="1200">
                        <a:effectLst/>
                      </a:endParaRPr>
                    </a:p>
                    <a:p>
                      <a:pPr>
                        <a:lnSpc>
                          <a:spcPct val="115000"/>
                        </a:lnSpc>
                      </a:pPr>
                      <a:r>
                        <a:rPr lang="en-GB" sz="1200">
                          <a:effectLst/>
                        </a:rPr>
                        <a:t>106</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a:t>
                      </a:r>
                      <a:endParaRPr lang="en-NZ" sz="1200">
                        <a:effectLst/>
                      </a:endParaRPr>
                    </a:p>
                    <a:p>
                      <a:pPr>
                        <a:lnSpc>
                          <a:spcPct val="115000"/>
                        </a:lnSpc>
                      </a:pPr>
                      <a:r>
                        <a:rPr lang="en-GB" sz="1200">
                          <a:effectLst/>
                        </a:rPr>
                        <a:t>32%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7490724"/>
                  </a:ext>
                </a:extLst>
              </a:tr>
              <a:tr h="630125">
                <a:tc>
                  <a:txBody>
                    <a:bodyPr/>
                    <a:lstStyle/>
                    <a:p>
                      <a:pPr>
                        <a:lnSpc>
                          <a:spcPct val="115000"/>
                        </a:lnSpc>
                      </a:pPr>
                      <a:r>
                        <a:rPr lang="en-GB" sz="1200" dirty="0">
                          <a:effectLst/>
                        </a:rPr>
                        <a:t>Are 40% or more of all pupils in Year 2 to Year 10, 2023 in the ABOVE category? </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dirty="0">
                          <a:effectLst/>
                        </a:rPr>
                        <a:t> NO</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40283032"/>
                  </a:ext>
                </a:extLst>
              </a:tr>
              <a:tr h="955654">
                <a:tc gridSpan="3">
                  <a:txBody>
                    <a:bodyPr/>
                    <a:lstStyle/>
                    <a:p>
                      <a:pPr>
                        <a:lnSpc>
                          <a:spcPct val="115000"/>
                        </a:lnSpc>
                      </a:pPr>
                      <a:r>
                        <a:rPr lang="en-GB" sz="1200" dirty="0">
                          <a:effectLst/>
                        </a:rPr>
                        <a:t>Comment</a:t>
                      </a:r>
                      <a:endParaRPr lang="en-NZ" sz="1200" dirty="0">
                        <a:effectLst/>
                      </a:endParaRPr>
                    </a:p>
                    <a:p>
                      <a:pPr>
                        <a:lnSpc>
                          <a:spcPct val="115000"/>
                        </a:lnSpc>
                      </a:pPr>
                      <a:r>
                        <a:rPr lang="en-GB" sz="1200" kern="1200" dirty="0">
                          <a:solidFill>
                            <a:schemeClr val="dk1"/>
                          </a:solidFill>
                          <a:effectLst/>
                          <a:latin typeface="+mn-lt"/>
                          <a:ea typeface="+mn-ea"/>
                          <a:cs typeface="+mn-cs"/>
                        </a:rPr>
                        <a:t>Target One results neither show good progress nor present an area of concern. This was an aspirational goal. 32% above expectation still represents roughly a third of the students in the school, so is an encouraging result, despite not having achieved the set target</a:t>
                      </a:r>
                      <a:r>
                        <a:rPr lang="en-NZ" sz="1200" dirty="0">
                          <a:effectLst/>
                        </a:rPr>
                        <a:t> </a:t>
                      </a:r>
                      <a:r>
                        <a:rPr lang="en-GB" sz="1200" dirty="0">
                          <a:effectLst/>
                        </a:rPr>
                        <a:t> </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9222517"/>
                  </a:ext>
                </a:extLst>
              </a:tr>
            </a:tbl>
          </a:graphicData>
        </a:graphic>
      </p:graphicFrame>
    </p:spTree>
    <p:extLst>
      <p:ext uri="{BB962C8B-B14F-4D97-AF65-F5344CB8AC3E}">
        <p14:creationId xmlns:p14="http://schemas.microsoft.com/office/powerpoint/2010/main" val="3407445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C699-C5AC-444B-ABCA-DFB45C7A1362}"/>
              </a:ext>
            </a:extLst>
          </p:cNvPr>
          <p:cNvSpPr>
            <a:spLocks noGrp="1"/>
          </p:cNvSpPr>
          <p:nvPr>
            <p:ph type="title"/>
          </p:nvPr>
        </p:nvSpPr>
        <p:spPr/>
        <p:txBody>
          <a:bodyPr/>
          <a:lstStyle/>
          <a:p>
            <a:r>
              <a:rPr lang="en-US" dirty="0"/>
              <a:t>Target two</a:t>
            </a:r>
            <a:br>
              <a:rPr lang="en-US" dirty="0"/>
            </a:br>
            <a:r>
              <a:rPr lang="en-US" dirty="0"/>
              <a:t>mathematics 2023</a:t>
            </a:r>
          </a:p>
        </p:txBody>
      </p:sp>
      <p:sp>
        <p:nvSpPr>
          <p:cNvPr id="3" name="Rectangle 2">
            <a:extLst>
              <a:ext uri="{FF2B5EF4-FFF2-40B4-BE49-F238E27FC236}">
                <a16:creationId xmlns:a16="http://schemas.microsoft.com/office/drawing/2014/main" id="{069CD6BE-0C01-A94D-AC59-02D70555E78C}"/>
              </a:ext>
            </a:extLst>
          </p:cNvPr>
          <p:cNvSpPr/>
          <p:nvPr/>
        </p:nvSpPr>
        <p:spPr>
          <a:xfrm>
            <a:off x="170121" y="1679944"/>
            <a:ext cx="8761228" cy="916854"/>
          </a:xfrm>
          <a:prstGeom prst="rect">
            <a:avLst/>
          </a:prstGeom>
        </p:spPr>
        <p:txBody>
          <a:bodyPr wrap="square">
            <a:spAutoFit/>
          </a:bodyPr>
          <a:lstStyle/>
          <a:p>
            <a:pPr>
              <a:lnSpc>
                <a:spcPct val="115000"/>
              </a:lnSpc>
              <a:spcAft>
                <a:spcPts val="0"/>
              </a:spcAft>
            </a:pPr>
            <a:endParaRPr lang="en-NZ" sz="2400" dirty="0">
              <a:solidFill>
                <a:srgbClr val="000000"/>
              </a:solidFill>
              <a:latin typeface="Palatino Linotype" panose="02040502050505030304" pitchFamily="18" charset="0"/>
              <a:ea typeface="Calibri" panose="020F0502020204030204" pitchFamily="34" charset="0"/>
            </a:endParaRPr>
          </a:p>
          <a:p>
            <a:pPr>
              <a:lnSpc>
                <a:spcPct val="115000"/>
              </a:lnSpc>
              <a:spcAft>
                <a:spcPts val="0"/>
              </a:spcAft>
            </a:pPr>
            <a:endParaRPr lang="en-NZ" sz="2400" dirty="0">
              <a:solidFill>
                <a:srgbClr val="000000"/>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45B56087-93F9-EE66-4A41-CB61B03CCEF2}"/>
              </a:ext>
            </a:extLst>
          </p:cNvPr>
          <p:cNvSpPr txBox="1"/>
          <p:nvPr/>
        </p:nvSpPr>
        <p:spPr>
          <a:xfrm>
            <a:off x="212651" y="1820179"/>
            <a:ext cx="8718698" cy="369332"/>
          </a:xfrm>
          <a:prstGeom prst="rect">
            <a:avLst/>
          </a:prstGeom>
          <a:noFill/>
        </p:spPr>
        <p:txBody>
          <a:bodyPr wrap="square">
            <a:spAutoFit/>
          </a:bodyPr>
          <a:lstStyle/>
          <a:p>
            <a:r>
              <a:rPr lang="en-GB" sz="1800" dirty="0">
                <a:effectLst/>
                <a:latin typeface="Cambria" panose="02040503050406030204" pitchFamily="18" charset="0"/>
                <a:ea typeface="Cal"/>
              </a:rPr>
              <a:t>100% of Māori and Pasifika children will be at least AT expectation for OTJ’s and PAT’s</a:t>
            </a:r>
            <a:r>
              <a:rPr lang="en-NZ" sz="1800" dirty="0">
                <a:effectLst/>
                <a:latin typeface="Cambria" panose="02040503050406030204" pitchFamily="18" charset="0"/>
              </a:rPr>
              <a:t> </a:t>
            </a:r>
            <a:endParaRPr lang="en-NZ" sz="1800" dirty="0">
              <a:latin typeface="Cambria" panose="02040503050406030204" pitchFamily="18" charset="0"/>
            </a:endParaRPr>
          </a:p>
        </p:txBody>
      </p:sp>
      <p:graphicFrame>
        <p:nvGraphicFramePr>
          <p:cNvPr id="4" name="Table 3">
            <a:extLst>
              <a:ext uri="{FF2B5EF4-FFF2-40B4-BE49-F238E27FC236}">
                <a16:creationId xmlns:a16="http://schemas.microsoft.com/office/drawing/2014/main" id="{CFEF188A-4181-37BC-4134-38F11EF144A3}"/>
              </a:ext>
            </a:extLst>
          </p:cNvPr>
          <p:cNvGraphicFramePr>
            <a:graphicFrameLocks noGrp="1"/>
          </p:cNvGraphicFramePr>
          <p:nvPr>
            <p:extLst>
              <p:ext uri="{D42A27DB-BD31-4B8C-83A1-F6EECF244321}">
                <p14:modId xmlns:p14="http://schemas.microsoft.com/office/powerpoint/2010/main" val="1532355852"/>
              </p:ext>
            </p:extLst>
          </p:nvPr>
        </p:nvGraphicFramePr>
        <p:xfrm>
          <a:off x="330201" y="2737033"/>
          <a:ext cx="8432059" cy="3383091"/>
        </p:xfrm>
        <a:graphic>
          <a:graphicData uri="http://schemas.openxmlformats.org/drawingml/2006/table">
            <a:tbl>
              <a:tblPr>
                <a:tableStyleId>{5C22544A-7EE6-4342-B048-85BDC9FD1C3A}</a:tableStyleId>
              </a:tblPr>
              <a:tblGrid>
                <a:gridCol w="5947985">
                  <a:extLst>
                    <a:ext uri="{9D8B030D-6E8A-4147-A177-3AD203B41FA5}">
                      <a16:colId xmlns:a16="http://schemas.microsoft.com/office/drawing/2014/main" val="3244174479"/>
                    </a:ext>
                  </a:extLst>
                </a:gridCol>
                <a:gridCol w="1464445">
                  <a:extLst>
                    <a:ext uri="{9D8B030D-6E8A-4147-A177-3AD203B41FA5}">
                      <a16:colId xmlns:a16="http://schemas.microsoft.com/office/drawing/2014/main" val="1003034502"/>
                    </a:ext>
                  </a:extLst>
                </a:gridCol>
                <a:gridCol w="1019629">
                  <a:extLst>
                    <a:ext uri="{9D8B030D-6E8A-4147-A177-3AD203B41FA5}">
                      <a16:colId xmlns:a16="http://schemas.microsoft.com/office/drawing/2014/main" val="3403265210"/>
                    </a:ext>
                  </a:extLst>
                </a:gridCol>
              </a:tblGrid>
              <a:tr h="343535">
                <a:tc>
                  <a:txBody>
                    <a:bodyPr/>
                    <a:lstStyle/>
                    <a:p>
                      <a:pPr>
                        <a:lnSpc>
                          <a:spcPct val="115000"/>
                        </a:lnSpc>
                      </a:pPr>
                      <a:r>
                        <a:rPr lang="en-GB" sz="1200">
                          <a:effectLst/>
                        </a:rPr>
                        <a:t>Total number of Māori pupils in the Year 3 to 10 in 2023 (These are the students who have both OTJs and PAT results)</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a:effectLst/>
                        </a:rPr>
                        <a:t>Number </a:t>
                      </a:r>
                      <a:endParaRPr lang="en-NZ" sz="1200">
                        <a:effectLst/>
                      </a:endParaRPr>
                    </a:p>
                    <a:p>
                      <a:pPr>
                        <a:lnSpc>
                          <a:spcPct val="115000"/>
                        </a:lnSpc>
                      </a:pPr>
                      <a:r>
                        <a:rPr lang="en-GB" sz="1200">
                          <a:effectLst/>
                        </a:rPr>
                        <a:t>15</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53230650"/>
                  </a:ext>
                </a:extLst>
              </a:tr>
              <a:tr h="527050">
                <a:tc>
                  <a:txBody>
                    <a:bodyPr/>
                    <a:lstStyle/>
                    <a:p>
                      <a:pPr>
                        <a:lnSpc>
                          <a:spcPct val="115000"/>
                        </a:lnSpc>
                      </a:pPr>
                      <a:r>
                        <a:rPr lang="en-GB" sz="1200" dirty="0">
                          <a:effectLst/>
                        </a:rPr>
                        <a:t>Total number and percentage of Māori pupils in Year 1 to 10, 2023, who are AT or ABOVE expectation in the end of year OTJ and PAT’s.</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Number</a:t>
                      </a:r>
                      <a:endParaRPr lang="en-NZ" sz="1200">
                        <a:effectLst/>
                      </a:endParaRPr>
                    </a:p>
                    <a:p>
                      <a:pPr>
                        <a:lnSpc>
                          <a:spcPct val="115000"/>
                        </a:lnSpc>
                      </a:pPr>
                      <a:r>
                        <a:rPr lang="en-GB" sz="1200">
                          <a:effectLst/>
                        </a:rPr>
                        <a:t>12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a:t>
                      </a:r>
                      <a:endParaRPr lang="en-NZ" sz="1200">
                        <a:effectLst/>
                      </a:endParaRPr>
                    </a:p>
                    <a:p>
                      <a:pPr>
                        <a:lnSpc>
                          <a:spcPct val="115000"/>
                        </a:lnSpc>
                      </a:pPr>
                      <a:r>
                        <a:rPr lang="en-GB" sz="1200">
                          <a:effectLst/>
                        </a:rPr>
                        <a:t>80%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0868658"/>
                  </a:ext>
                </a:extLst>
              </a:tr>
              <a:tr h="343535">
                <a:tc>
                  <a:txBody>
                    <a:bodyPr/>
                    <a:lstStyle/>
                    <a:p>
                      <a:pPr>
                        <a:lnSpc>
                          <a:spcPct val="115000"/>
                        </a:lnSpc>
                      </a:pPr>
                      <a:r>
                        <a:rPr lang="en-GB" sz="1200">
                          <a:effectLst/>
                        </a:rPr>
                        <a:t>Are 100% of Māori pupils in Year 1 to 10, 2023 AT or ABOVE expectation? </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dirty="0">
                          <a:effectLst/>
                        </a:rPr>
                        <a:t>NO</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236130493"/>
                  </a:ext>
                </a:extLst>
              </a:tr>
              <a:tr h="343535">
                <a:tc>
                  <a:txBody>
                    <a:bodyPr/>
                    <a:lstStyle/>
                    <a:p>
                      <a:pPr>
                        <a:lnSpc>
                          <a:spcPct val="115000"/>
                        </a:lnSpc>
                      </a:pPr>
                      <a:r>
                        <a:rPr lang="en-GB" sz="1200">
                          <a:effectLst/>
                        </a:rPr>
                        <a:t>Total number of Pasifika pupils in the Year 1 to 10 in 2023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a:effectLst/>
                        </a:rPr>
                        <a:t>Number </a:t>
                      </a:r>
                      <a:endParaRPr lang="en-NZ" sz="1200">
                        <a:effectLst/>
                      </a:endParaRPr>
                    </a:p>
                    <a:p>
                      <a:pPr>
                        <a:lnSpc>
                          <a:spcPct val="115000"/>
                        </a:lnSpc>
                      </a:pPr>
                      <a:r>
                        <a:rPr lang="en-GB" sz="1200">
                          <a:effectLst/>
                        </a:rPr>
                        <a:t>12</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547146234"/>
                  </a:ext>
                </a:extLst>
              </a:tr>
              <a:tr h="527050">
                <a:tc>
                  <a:txBody>
                    <a:bodyPr/>
                    <a:lstStyle/>
                    <a:p>
                      <a:pPr>
                        <a:lnSpc>
                          <a:spcPct val="115000"/>
                        </a:lnSpc>
                      </a:pPr>
                      <a:r>
                        <a:rPr lang="en-GB" sz="1200">
                          <a:effectLst/>
                        </a:rPr>
                        <a:t>Total number and percentage of Pasifika pupils in Year 1 to 10, 2023, who are AT or ABOVE expectation in the end of year OTJ and PAT’s.</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Number</a:t>
                      </a:r>
                      <a:endParaRPr lang="en-NZ" sz="1200">
                        <a:effectLst/>
                      </a:endParaRPr>
                    </a:p>
                    <a:p>
                      <a:pPr>
                        <a:lnSpc>
                          <a:spcPct val="115000"/>
                        </a:lnSpc>
                      </a:pPr>
                      <a:r>
                        <a:rPr lang="en-GB" sz="1200">
                          <a:effectLst/>
                        </a:rPr>
                        <a:t>10</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en-GB" sz="1200">
                          <a:effectLst/>
                        </a:rPr>
                        <a:t>%</a:t>
                      </a:r>
                      <a:endParaRPr lang="en-NZ" sz="1200">
                        <a:effectLst/>
                      </a:endParaRPr>
                    </a:p>
                    <a:p>
                      <a:pPr>
                        <a:lnSpc>
                          <a:spcPct val="115000"/>
                        </a:lnSpc>
                      </a:pPr>
                      <a:r>
                        <a:rPr lang="en-GB" sz="1200">
                          <a:effectLst/>
                        </a:rPr>
                        <a:t>83%</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6598818"/>
                  </a:ext>
                </a:extLst>
              </a:tr>
              <a:tr h="343535">
                <a:tc>
                  <a:txBody>
                    <a:bodyPr/>
                    <a:lstStyle/>
                    <a:p>
                      <a:pPr>
                        <a:lnSpc>
                          <a:spcPct val="115000"/>
                        </a:lnSpc>
                      </a:pPr>
                      <a:r>
                        <a:rPr lang="en-GB" sz="1200">
                          <a:effectLst/>
                        </a:rPr>
                        <a:t>Are 100% of Pasifika pupils in Year 1 to 10, 2023 AT or ABOVE expectation? </a:t>
                      </a:r>
                      <a:endParaRPr lang="en-NZ"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nSpc>
                          <a:spcPct val="115000"/>
                        </a:lnSpc>
                      </a:pPr>
                      <a:r>
                        <a:rPr lang="en-GB" sz="1200" dirty="0">
                          <a:effectLst/>
                        </a:rPr>
                        <a:t>NO</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45799680"/>
                  </a:ext>
                </a:extLst>
              </a:tr>
              <a:tr h="351155">
                <a:tc gridSpan="3">
                  <a:txBody>
                    <a:bodyPr/>
                    <a:lstStyle/>
                    <a:p>
                      <a:pPr>
                        <a:lnSpc>
                          <a:spcPct val="115000"/>
                        </a:lnSpc>
                      </a:pPr>
                      <a:r>
                        <a:rPr lang="en-GB" sz="1200" dirty="0">
                          <a:effectLst/>
                        </a:rPr>
                        <a:t>Comment</a:t>
                      </a:r>
                      <a:endParaRPr lang="en-NZ" sz="1200" dirty="0">
                        <a:effectLst/>
                      </a:endParaRPr>
                    </a:p>
                    <a:p>
                      <a:pPr>
                        <a:lnSpc>
                          <a:spcPct val="115000"/>
                        </a:lnSpc>
                      </a:pPr>
                      <a:r>
                        <a:rPr lang="en-GB" sz="1200" dirty="0">
                          <a:effectLst/>
                        </a:rPr>
                        <a:t>Both the Māori and Pasifika target groups have more than 80% of students achieving at or above expected level. With small sample sizes, the standard deviation increases, so these results are actually in line with the achievement results of the rest of the measured ethnicities.</a:t>
                      </a:r>
                      <a:endParaRPr lang="en-NZ"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2832409"/>
                  </a:ext>
                </a:extLst>
              </a:tr>
            </a:tbl>
          </a:graphicData>
        </a:graphic>
      </p:graphicFrame>
    </p:spTree>
    <p:extLst>
      <p:ext uri="{BB962C8B-B14F-4D97-AF65-F5344CB8AC3E}">
        <p14:creationId xmlns:p14="http://schemas.microsoft.com/office/powerpoint/2010/main" val="176450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C72E-8C0E-EE41-874E-8180F59F61E8}"/>
              </a:ext>
            </a:extLst>
          </p:cNvPr>
          <p:cNvSpPr>
            <a:spLocks noGrp="1"/>
          </p:cNvSpPr>
          <p:nvPr>
            <p:ph type="title"/>
          </p:nvPr>
        </p:nvSpPr>
        <p:spPr/>
        <p:txBody>
          <a:bodyPr/>
          <a:lstStyle/>
          <a:p>
            <a:r>
              <a:rPr lang="en-AU" b="1" dirty="0">
                <a:latin typeface="Cambria" panose="02040503050406030204" pitchFamily="18" charset="0"/>
                <a:ea typeface="Times New Roman" panose="02020603050405020304" pitchFamily="18" charset="0"/>
                <a:cs typeface="Arial" panose="020B0604020202020204" pitchFamily="34" charset="0"/>
              </a:rPr>
              <a:t>Annual Goal</a:t>
            </a:r>
            <a:br>
              <a:rPr lang="en-AU" b="1" dirty="0">
                <a:latin typeface="Cambria" panose="02040503050406030204" pitchFamily="18" charset="0"/>
                <a:ea typeface="Times New Roman" panose="02020603050405020304" pitchFamily="18" charset="0"/>
                <a:cs typeface="Arial" panose="020B0604020202020204" pitchFamily="34" charset="0"/>
              </a:rPr>
            </a:br>
            <a:r>
              <a:rPr lang="en-AU" b="1" dirty="0">
                <a:latin typeface="Cambria" panose="02040503050406030204" pitchFamily="18" charset="0"/>
                <a:ea typeface="Times New Roman" panose="02020603050405020304" pitchFamily="18" charset="0"/>
                <a:cs typeface="Arial" panose="020B0604020202020204" pitchFamily="34" charset="0"/>
              </a:rPr>
              <a:t>Mathematics 2023</a:t>
            </a:r>
            <a:endParaRPr lang="en-US" dirty="0"/>
          </a:p>
        </p:txBody>
      </p:sp>
      <p:sp>
        <p:nvSpPr>
          <p:cNvPr id="3" name="Rectangle 2">
            <a:extLst>
              <a:ext uri="{FF2B5EF4-FFF2-40B4-BE49-F238E27FC236}">
                <a16:creationId xmlns:a16="http://schemas.microsoft.com/office/drawing/2014/main" id="{41E68716-5B31-9146-88CB-8B05557C7C88}"/>
              </a:ext>
            </a:extLst>
          </p:cNvPr>
          <p:cNvSpPr/>
          <p:nvPr/>
        </p:nvSpPr>
        <p:spPr>
          <a:xfrm>
            <a:off x="522980" y="1764577"/>
            <a:ext cx="8239279" cy="1200329"/>
          </a:xfrm>
          <a:prstGeom prst="rect">
            <a:avLst/>
          </a:prstGeom>
        </p:spPr>
        <p:txBody>
          <a:bodyPr wrap="square">
            <a:spAutoFit/>
          </a:bodyPr>
          <a:lstStyle/>
          <a:p>
            <a:endParaRPr lang="en-US" sz="2400" dirty="0"/>
          </a:p>
          <a:p>
            <a:endParaRPr lang="en-US" sz="2400" dirty="0"/>
          </a:p>
          <a:p>
            <a:endParaRPr lang="en-US" sz="2400" dirty="0"/>
          </a:p>
        </p:txBody>
      </p:sp>
      <p:sp>
        <p:nvSpPr>
          <p:cNvPr id="4" name="Rectangle 3">
            <a:extLst>
              <a:ext uri="{FF2B5EF4-FFF2-40B4-BE49-F238E27FC236}">
                <a16:creationId xmlns:a16="http://schemas.microsoft.com/office/drawing/2014/main" id="{E838C1F3-AE68-CE4A-B621-CA6356464583}"/>
              </a:ext>
            </a:extLst>
          </p:cNvPr>
          <p:cNvSpPr/>
          <p:nvPr/>
        </p:nvSpPr>
        <p:spPr>
          <a:xfrm>
            <a:off x="148856" y="1658679"/>
            <a:ext cx="8771860" cy="1323439"/>
          </a:xfrm>
          <a:prstGeom prst="rect">
            <a:avLst/>
          </a:prstGeom>
        </p:spPr>
        <p:txBody>
          <a:bodyPr wrap="square">
            <a:spAutoFit/>
          </a:bodyPr>
          <a:lstStyle/>
          <a:p>
            <a:r>
              <a:rPr lang="en-GB" sz="2000" dirty="0">
                <a:latin typeface="Cambria" panose="02040503050406030204" pitchFamily="18" charset="0"/>
              </a:rPr>
              <a:t>Quality education means all pupils in years 1 to 10 will have every opportunity to achieve to their expected level (as a minimum) against the National Curriculum by the end of the year in Mathematics and its associated competencies</a:t>
            </a:r>
            <a:r>
              <a:rPr lang="en-NZ" sz="2000" dirty="0">
                <a:latin typeface="Cambria" panose="02040503050406030204" pitchFamily="18" charset="0"/>
              </a:rPr>
              <a:t> </a:t>
            </a:r>
          </a:p>
        </p:txBody>
      </p:sp>
      <p:sp>
        <p:nvSpPr>
          <p:cNvPr id="5" name="Rectangle 4">
            <a:extLst>
              <a:ext uri="{FF2B5EF4-FFF2-40B4-BE49-F238E27FC236}">
                <a16:creationId xmlns:a16="http://schemas.microsoft.com/office/drawing/2014/main" id="{154A8F82-D4EC-054C-BC84-BED69C1A96B7}"/>
              </a:ext>
            </a:extLst>
          </p:cNvPr>
          <p:cNvSpPr/>
          <p:nvPr/>
        </p:nvSpPr>
        <p:spPr>
          <a:xfrm>
            <a:off x="345170" y="3349953"/>
            <a:ext cx="7937439" cy="2432974"/>
          </a:xfrm>
          <a:prstGeom prst="rect">
            <a:avLst/>
          </a:prstGeom>
        </p:spPr>
        <p:txBody>
          <a:bodyPr wrap="square">
            <a:spAutoFit/>
          </a:bodyPr>
          <a:lstStyle/>
          <a:p>
            <a:pPr marL="342900" lvl="0" indent="-342900">
              <a:lnSpc>
                <a:spcPct val="115000"/>
              </a:lnSpc>
              <a:buFont typeface="Symbol" pitchFamily="2" charset="2"/>
              <a:buChar char=""/>
            </a:pPr>
            <a:r>
              <a:rPr lang="en-GB" sz="1800" dirty="0">
                <a:effectLst/>
                <a:latin typeface="Cambria" panose="02040503050406030204" pitchFamily="18" charset="0"/>
                <a:ea typeface="Calibri" panose="020F0502020204030204" pitchFamily="34" charset="0"/>
              </a:rPr>
              <a:t>We did not achieve the target of having </a:t>
            </a:r>
            <a:r>
              <a:rPr lang="en-GB" sz="1800" b="1" dirty="0">
                <a:effectLst/>
                <a:latin typeface="Cambria" panose="02040503050406030204" pitchFamily="18" charset="0"/>
                <a:ea typeface="Calibri" panose="020F0502020204030204" pitchFamily="34" charset="0"/>
              </a:rPr>
              <a:t>all</a:t>
            </a:r>
            <a:r>
              <a:rPr lang="en-GB" sz="1800" dirty="0">
                <a:effectLst/>
                <a:latin typeface="Cambria" panose="02040503050406030204" pitchFamily="18" charset="0"/>
                <a:ea typeface="Calibri" panose="020F0502020204030204" pitchFamily="34" charset="0"/>
              </a:rPr>
              <a:t> students reach their curriculum level. </a:t>
            </a:r>
          </a:p>
          <a:p>
            <a:pPr marL="342900" lvl="0" indent="-342900">
              <a:lnSpc>
                <a:spcPct val="115000"/>
              </a:lnSpc>
              <a:buFont typeface="Symbol" pitchFamily="2" charset="2"/>
              <a:buChar char=""/>
            </a:pPr>
            <a:endParaRPr lang="en-NZ" sz="1800" dirty="0">
              <a:effectLst/>
              <a:latin typeface="Cambria" panose="02040503050406030204" pitchFamily="18" charset="0"/>
              <a:ea typeface="Calibri" panose="020F0502020204030204" pitchFamily="34" charset="0"/>
            </a:endParaRPr>
          </a:p>
          <a:p>
            <a:pPr marL="342900" lvl="0" indent="-342900">
              <a:buFont typeface="Symbol" pitchFamily="2" charset="2"/>
              <a:buChar char=""/>
            </a:pPr>
            <a:r>
              <a:rPr lang="en-GB" sz="1800" dirty="0">
                <a:effectLst/>
                <a:latin typeface="Cambria" panose="02040503050406030204" pitchFamily="18" charset="0"/>
                <a:ea typeface="Cal"/>
                <a:cs typeface="Calibri" panose="020F0502020204030204" pitchFamily="34" charset="0"/>
              </a:rPr>
              <a:t>Overall, the ACS Mathematics achievement continues to be very high, across all levels, all groups and all types of assessment.</a:t>
            </a:r>
          </a:p>
          <a:p>
            <a:pPr marL="342900" lvl="0" indent="-342900">
              <a:buFont typeface="Symbol" pitchFamily="2" charset="2"/>
              <a:buChar char=""/>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sz="1800" dirty="0">
                <a:effectLst/>
                <a:latin typeface="Cambria" panose="02040503050406030204" pitchFamily="18" charset="0"/>
                <a:ea typeface="Cal"/>
                <a:cs typeface="Calibri" panose="020F0502020204030204" pitchFamily="34" charset="0"/>
              </a:rPr>
              <a:t>Almost one-third of students below or well-below expectations were able to make accelerated progress in Mathematics in 2023.</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7" name="Picture 2" descr="Hands giving thumbs up - Stock Photo - Dissolve">
            <a:extLst>
              <a:ext uri="{FF2B5EF4-FFF2-40B4-BE49-F238E27FC236}">
                <a16:creationId xmlns:a16="http://schemas.microsoft.com/office/drawing/2014/main" id="{A90E3C2D-7F95-723F-95E8-350463086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5396486"/>
            <a:ext cx="2251131" cy="1296355"/>
          </a:xfrm>
          <a:prstGeom prst="rect">
            <a:avLst/>
          </a:prstGeom>
          <a:noFill/>
          <a:effectLst>
            <a:softEdge rad="5254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68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NZ" dirty="0"/>
            </a:br>
            <a:r>
              <a:rPr lang="en-NZ" dirty="0"/>
              <a:t>2023 Analysis of Variance</a:t>
            </a:r>
            <a:br>
              <a:rPr lang="en-NZ" dirty="0"/>
            </a:br>
            <a:endParaRPr lang="en-US" dirty="0"/>
          </a:p>
        </p:txBody>
      </p:sp>
      <p:sp>
        <p:nvSpPr>
          <p:cNvPr id="2" name="TextBox 1">
            <a:extLst>
              <a:ext uri="{FF2B5EF4-FFF2-40B4-BE49-F238E27FC236}">
                <a16:creationId xmlns:a16="http://schemas.microsoft.com/office/drawing/2014/main" id="{ABB6231F-D8CB-3E48-8FEA-8CA0D0C15A06}"/>
              </a:ext>
            </a:extLst>
          </p:cNvPr>
          <p:cNvSpPr txBox="1"/>
          <p:nvPr/>
        </p:nvSpPr>
        <p:spPr>
          <a:xfrm>
            <a:off x="307571" y="1670858"/>
            <a:ext cx="8611985" cy="4154984"/>
          </a:xfrm>
          <a:prstGeom prst="rect">
            <a:avLst/>
          </a:prstGeom>
          <a:noFill/>
        </p:spPr>
        <p:txBody>
          <a:bodyPr wrap="square" rtlCol="0">
            <a:spAutoFit/>
          </a:bodyPr>
          <a:lstStyle/>
          <a:p>
            <a:pPr algn="ctr"/>
            <a:r>
              <a:rPr lang="en-NZ" sz="2400" b="1" dirty="0">
                <a:latin typeface="Cambria" panose="02040503050406030204" pitchFamily="18" charset="0"/>
                <a:cs typeface="Calibri" panose="020F0502020204030204" pitchFamily="34" charset="0"/>
              </a:rPr>
              <a:t>Strategic Goal 1:  Quality Education based on a Biblical Christian world view</a:t>
            </a:r>
            <a:endParaRPr lang="en-NZ" sz="2400" dirty="0">
              <a:latin typeface="Cambria" panose="02040503050406030204" pitchFamily="18" charset="0"/>
              <a:cs typeface="Calibri" panose="020F0502020204030204" pitchFamily="34" charset="0"/>
            </a:endParaRPr>
          </a:p>
          <a:p>
            <a:pPr algn="ctr"/>
            <a:r>
              <a:rPr lang="en-NZ" sz="2400" b="1" dirty="0">
                <a:latin typeface="Cambria" panose="02040503050406030204" pitchFamily="18" charset="0"/>
                <a:cs typeface="Calibri" panose="020F0502020204030204" pitchFamily="34" charset="0"/>
              </a:rPr>
              <a:t>(Biblical / Transformative:  Academically Able)</a:t>
            </a:r>
          </a:p>
          <a:p>
            <a:endParaRPr lang="en-NZ" sz="2400" b="1" dirty="0">
              <a:latin typeface="Cambria" panose="02040503050406030204" pitchFamily="18" charset="0"/>
              <a:cs typeface="Calibri" panose="020F0502020204030204" pitchFamily="34" charset="0"/>
            </a:endParaRPr>
          </a:p>
          <a:p>
            <a:r>
              <a:rPr lang="en-NZ" sz="2400" dirty="0">
                <a:latin typeface="Cambria" panose="02040503050406030204" pitchFamily="18" charset="0"/>
                <a:cs typeface="Calibri" panose="020F0502020204030204" pitchFamily="34" charset="0"/>
              </a:rPr>
              <a:t>As a school with pupils from year 1 to 10 our priority is strong foundations in literacy and numeracy.  To continue to foster excellent quality education the following areas have been identified as requiring specific focus in 2023 to enhance the overall literacy and numeracy of our pupils.</a:t>
            </a:r>
          </a:p>
          <a:p>
            <a:endParaRPr lang="en-NZ" sz="2400" dirty="0">
              <a:latin typeface="Cambria" panose="02040503050406030204" pitchFamily="18" charset="0"/>
              <a:cs typeface="Calibri" panose="020F0502020204030204" pitchFamily="34" charset="0"/>
            </a:endParaRPr>
          </a:p>
          <a:p>
            <a:endParaRPr lang="en-NZ" sz="2400" dirty="0">
              <a:latin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54B8B9DF-4ACD-0373-C43B-EA62FDC68FC8}"/>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048307" y="1670858"/>
            <a:ext cx="7047386" cy="5017183"/>
          </a:xfrm>
          <a:prstGeom prst="rect">
            <a:avLst/>
          </a:prstGeom>
        </p:spPr>
      </p:pic>
    </p:spTree>
    <p:extLst>
      <p:ext uri="{BB962C8B-B14F-4D97-AF65-F5344CB8AC3E}">
        <p14:creationId xmlns:p14="http://schemas.microsoft.com/office/powerpoint/2010/main" val="3683186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C72E-8C0E-EE41-874E-8180F59F61E8}"/>
              </a:ext>
            </a:extLst>
          </p:cNvPr>
          <p:cNvSpPr>
            <a:spLocks noGrp="1"/>
          </p:cNvSpPr>
          <p:nvPr>
            <p:ph type="title"/>
          </p:nvPr>
        </p:nvSpPr>
        <p:spPr/>
        <p:txBody>
          <a:bodyPr/>
          <a:lstStyle/>
          <a:p>
            <a:r>
              <a:rPr lang="en-AU" b="1" dirty="0">
                <a:latin typeface="Cambria" panose="02040503050406030204" pitchFamily="18" charset="0"/>
                <a:ea typeface="Times New Roman" panose="02020603050405020304" pitchFamily="18" charset="0"/>
                <a:cs typeface="Arial" panose="020B0604020202020204" pitchFamily="34" charset="0"/>
              </a:rPr>
              <a:t>Annual Goal</a:t>
            </a:r>
            <a:br>
              <a:rPr lang="en-AU" b="1" dirty="0">
                <a:latin typeface="Cambria" panose="02040503050406030204" pitchFamily="18" charset="0"/>
                <a:ea typeface="Times New Roman" panose="02020603050405020304" pitchFamily="18" charset="0"/>
                <a:cs typeface="Arial" panose="020B0604020202020204" pitchFamily="34" charset="0"/>
              </a:rPr>
            </a:br>
            <a:r>
              <a:rPr lang="en-AU" b="1" dirty="0">
                <a:latin typeface="Cambria" panose="02040503050406030204" pitchFamily="18" charset="0"/>
                <a:ea typeface="Times New Roman" panose="02020603050405020304" pitchFamily="18" charset="0"/>
                <a:cs typeface="Arial" panose="020B0604020202020204" pitchFamily="34" charset="0"/>
              </a:rPr>
              <a:t>Mathematics 2023</a:t>
            </a:r>
            <a:endParaRPr lang="en-US" dirty="0"/>
          </a:p>
        </p:txBody>
      </p:sp>
      <p:sp>
        <p:nvSpPr>
          <p:cNvPr id="3" name="Rectangle 2">
            <a:extLst>
              <a:ext uri="{FF2B5EF4-FFF2-40B4-BE49-F238E27FC236}">
                <a16:creationId xmlns:a16="http://schemas.microsoft.com/office/drawing/2014/main" id="{41E68716-5B31-9146-88CB-8B05557C7C88}"/>
              </a:ext>
            </a:extLst>
          </p:cNvPr>
          <p:cNvSpPr/>
          <p:nvPr/>
        </p:nvSpPr>
        <p:spPr>
          <a:xfrm>
            <a:off x="522980" y="1764577"/>
            <a:ext cx="8239279" cy="1200329"/>
          </a:xfrm>
          <a:prstGeom prst="rect">
            <a:avLst/>
          </a:prstGeom>
        </p:spPr>
        <p:txBody>
          <a:bodyPr wrap="square">
            <a:spAutoFit/>
          </a:bodyPr>
          <a:lstStyle/>
          <a:p>
            <a:endParaRPr lang="en-US" sz="2400" dirty="0"/>
          </a:p>
          <a:p>
            <a:endParaRPr lang="en-US" sz="2400" dirty="0"/>
          </a:p>
          <a:p>
            <a:endParaRPr lang="en-US" sz="2400" dirty="0"/>
          </a:p>
        </p:txBody>
      </p:sp>
      <p:sp>
        <p:nvSpPr>
          <p:cNvPr id="4" name="Rectangle 3">
            <a:extLst>
              <a:ext uri="{FF2B5EF4-FFF2-40B4-BE49-F238E27FC236}">
                <a16:creationId xmlns:a16="http://schemas.microsoft.com/office/drawing/2014/main" id="{E838C1F3-AE68-CE4A-B621-CA6356464583}"/>
              </a:ext>
            </a:extLst>
          </p:cNvPr>
          <p:cNvSpPr/>
          <p:nvPr/>
        </p:nvSpPr>
        <p:spPr>
          <a:xfrm>
            <a:off x="148856" y="1658679"/>
            <a:ext cx="8771860" cy="1323439"/>
          </a:xfrm>
          <a:prstGeom prst="rect">
            <a:avLst/>
          </a:prstGeom>
        </p:spPr>
        <p:txBody>
          <a:bodyPr wrap="square">
            <a:spAutoFit/>
          </a:bodyPr>
          <a:lstStyle/>
          <a:p>
            <a:r>
              <a:rPr lang="en-GB" sz="2000" dirty="0">
                <a:latin typeface="Cambria" panose="02040503050406030204" pitchFamily="18" charset="0"/>
              </a:rPr>
              <a:t>Quality education means all pupils in years 1 to 10 will have every opportunity to achieve to their expected level (as a minimum) against the National Curriculum by the end of the year in Mathematics and its associated competencies</a:t>
            </a:r>
            <a:r>
              <a:rPr lang="en-NZ" sz="2000" dirty="0">
                <a:latin typeface="Cambria" panose="02040503050406030204" pitchFamily="18" charset="0"/>
              </a:rPr>
              <a:t> </a:t>
            </a:r>
          </a:p>
        </p:txBody>
      </p:sp>
      <p:sp>
        <p:nvSpPr>
          <p:cNvPr id="5" name="Rectangle 4">
            <a:extLst>
              <a:ext uri="{FF2B5EF4-FFF2-40B4-BE49-F238E27FC236}">
                <a16:creationId xmlns:a16="http://schemas.microsoft.com/office/drawing/2014/main" id="{154A8F82-D4EC-054C-BC84-BED69C1A96B7}"/>
              </a:ext>
            </a:extLst>
          </p:cNvPr>
          <p:cNvSpPr/>
          <p:nvPr/>
        </p:nvSpPr>
        <p:spPr>
          <a:xfrm>
            <a:off x="256270" y="3312139"/>
            <a:ext cx="7937439" cy="3416320"/>
          </a:xfrm>
          <a:prstGeom prst="rect">
            <a:avLst/>
          </a:prstGeom>
        </p:spPr>
        <p:txBody>
          <a:bodyPr wrap="square">
            <a:spAutoFit/>
          </a:bodyPr>
          <a:lstStyle/>
          <a:p>
            <a:r>
              <a:rPr lang="en-GB" b="1" dirty="0">
                <a:latin typeface="Cambria" panose="02040503050406030204" pitchFamily="18" charset="0"/>
                <a:ea typeface="Palatino Linotype" panose="02040502050505030304" pitchFamily="18" charset="0"/>
              </a:rPr>
              <a:t>Of pupils who were below or well below:</a:t>
            </a:r>
          </a:p>
          <a:p>
            <a:endParaRPr lang="en-NZ" dirty="0">
              <a:latin typeface="Cambria" panose="02040503050406030204" pitchFamily="18" charset="0"/>
              <a:ea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7    (31%)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made positive shift</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15 (68%)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made no change in category</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dirty="0">
                <a:latin typeface="Cambria" panose="02040503050406030204" pitchFamily="18" charset="0"/>
                <a:ea typeface="Palatino Linotype" panose="02040502050505030304" pitchFamily="18" charset="0"/>
                <a:cs typeface="Calibri" panose="020F0502020204030204" pitchFamily="34" charset="0"/>
              </a:rPr>
              <a:t>0    (0%) students </a:t>
            </a:r>
            <a:r>
              <a:rPr lang="en-GB" sz="1800" dirty="0">
                <a:effectLst/>
                <a:latin typeface="Cambria" panose="02040503050406030204" pitchFamily="18" charset="0"/>
                <a:ea typeface="Palatino Linotype" panose="02040502050505030304" pitchFamily="18" charset="0"/>
                <a:cs typeface="Calibri" panose="020F0502020204030204" pitchFamily="34" charset="0"/>
              </a:rPr>
              <a:t>moved down a category:</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GB" sz="1800" dirty="0">
                <a:effectLst/>
                <a:latin typeface="Cambria" panose="02040503050406030204" pitchFamily="18" charset="0"/>
                <a:ea typeface="Palatino Linotype" panose="02040502050505030304" pitchFamily="18" charset="0"/>
                <a:cs typeface="Calibri" panose="020F0502020204030204" pitchFamily="34" charset="0"/>
              </a:rPr>
              <a:t> </a:t>
            </a:r>
          </a:p>
          <a:p>
            <a:r>
              <a:rPr lang="en-GB" dirty="0">
                <a:latin typeface="Cambria" panose="02040503050406030204" pitchFamily="18" charset="0"/>
                <a:ea typeface="Cal"/>
                <a:cs typeface="Calibri" panose="020F0502020204030204" pitchFamily="34" charset="0"/>
              </a:rPr>
              <a:t>‘Positive shift’ </a:t>
            </a:r>
            <a:r>
              <a:rPr lang="en-GB" sz="1800" dirty="0">
                <a:effectLst/>
                <a:latin typeface="Cambria" panose="02040503050406030204" pitchFamily="18" charset="0"/>
                <a:ea typeface="Cal"/>
                <a:cs typeface="Calibri" panose="020F0502020204030204" pitchFamily="34" charset="0"/>
              </a:rPr>
              <a:t>reflects progress of more than a year’s learning in one academic year.   This is evidence the teaching programmes have provided means for a third of students to make accelerated progress - this is very encouraging</a:t>
            </a:r>
            <a:r>
              <a:rPr lang="en-GB" sz="1800" dirty="0">
                <a:solidFill>
                  <a:srgbClr val="365F91"/>
                </a:solidFill>
                <a:effectLst/>
                <a:latin typeface="Calibri" panose="020F0502020204030204" pitchFamily="34" charset="0"/>
                <a:ea typeface="Cal"/>
                <a:cs typeface="Calibri" panose="020F0502020204030204" pitchFamily="34" charset="0"/>
              </a:rPr>
              <a:t>.  </a:t>
            </a:r>
            <a:r>
              <a:rPr lang="en-GB" sz="1800" dirty="0">
                <a:effectLst/>
                <a:latin typeface="Cambria" panose="02040503050406030204" pitchFamily="18" charset="0"/>
                <a:ea typeface="Cal"/>
                <a:cs typeface="Calibri" panose="020F0502020204030204" pitchFamily="34" charset="0"/>
              </a:rPr>
              <a:t>We continue to focus on those that have not shifted and are encouraged they have not fallen further being even although their curriculum levels have increased in expectation in many cases.</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7" name="Picture 2" descr="Hands giving thumbs up - Stock Photo - Dissolve">
            <a:extLst>
              <a:ext uri="{FF2B5EF4-FFF2-40B4-BE49-F238E27FC236}">
                <a16:creationId xmlns:a16="http://schemas.microsoft.com/office/drawing/2014/main" id="{A90E3C2D-7F95-723F-95E8-350463086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585" y="3585444"/>
            <a:ext cx="2251131" cy="1296355"/>
          </a:xfrm>
          <a:prstGeom prst="rect">
            <a:avLst/>
          </a:prstGeom>
          <a:noFill/>
          <a:effectLst>
            <a:softEdge rad="5254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45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A349-9600-494B-A58F-796C31654FF6}"/>
              </a:ext>
            </a:extLst>
          </p:cNvPr>
          <p:cNvSpPr>
            <a:spLocks noGrp="1"/>
          </p:cNvSpPr>
          <p:nvPr>
            <p:ph type="title"/>
          </p:nvPr>
        </p:nvSpPr>
        <p:spPr/>
        <p:txBody>
          <a:bodyPr/>
          <a:lstStyle/>
          <a:p>
            <a:r>
              <a:rPr lang="en-US" dirty="0"/>
              <a:t>Possible areas of focus </a:t>
            </a:r>
            <a:br>
              <a:rPr lang="en-US" dirty="0"/>
            </a:br>
            <a:r>
              <a:rPr lang="en-US" dirty="0"/>
              <a:t>mathematics 2024</a:t>
            </a:r>
          </a:p>
        </p:txBody>
      </p:sp>
      <p:pic>
        <p:nvPicPr>
          <p:cNvPr id="5" name="Picture 2" descr="Aim High Charitable Trust - Auckland Disability Services">
            <a:extLst>
              <a:ext uri="{FF2B5EF4-FFF2-40B4-BE49-F238E27FC236}">
                <a16:creationId xmlns:a16="http://schemas.microsoft.com/office/drawing/2014/main" id="{69213722-5047-B354-0F21-C27AB20B678B}"/>
              </a:ext>
            </a:extLst>
          </p:cNvPr>
          <p:cNvPicPr>
            <a:picLocks noChangeAspect="1" noChangeArrowheads="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7328452" y="4823803"/>
            <a:ext cx="1656913" cy="1824124"/>
          </a:xfrm>
          <a:prstGeom prst="rect">
            <a:avLst/>
          </a:prstGeom>
          <a:noFill/>
          <a:effectLst>
            <a:softEdge rad="27781"/>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FA1927-5B9E-3A1E-DFA3-1218636EEBEC}"/>
              </a:ext>
            </a:extLst>
          </p:cNvPr>
          <p:cNvSpPr txBox="1"/>
          <p:nvPr/>
        </p:nvSpPr>
        <p:spPr>
          <a:xfrm>
            <a:off x="355600" y="2236081"/>
            <a:ext cx="8406660" cy="3139321"/>
          </a:xfrm>
          <a:prstGeom prst="rect">
            <a:avLst/>
          </a:prstGeom>
          <a:noFill/>
        </p:spPr>
        <p:txBody>
          <a:bodyPr wrap="square">
            <a:spAutoFit/>
          </a:bodyPr>
          <a:lstStyle/>
          <a:p>
            <a:pPr marL="342900" lvl="0" indent="-342900">
              <a:buFont typeface="Symbol" pitchFamily="2" charset="2"/>
              <a:buChar char=""/>
            </a:pPr>
            <a:r>
              <a:rPr lang="en-GB" sz="1800" dirty="0">
                <a:effectLst/>
                <a:latin typeface="Cambria" panose="02040503050406030204" pitchFamily="18" charset="0"/>
                <a:ea typeface="Cal"/>
                <a:cs typeface="Calibri" panose="020F0502020204030204" pitchFamily="34" charset="0"/>
              </a:rPr>
              <a:t>Reduce the number of Māori and Pasifika students achieving below average in PATs to 10% or fewer (this would likely represent a shift of one student in each ethnicity).</a:t>
            </a:r>
          </a:p>
          <a:p>
            <a:pPr marL="342900" lvl="0" indent="-342900">
              <a:buFont typeface="Symbol" pitchFamily="2" charset="2"/>
              <a:buChar char=""/>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sz="1800" dirty="0">
                <a:effectLst/>
                <a:latin typeface="Cambria" panose="02040503050406030204" pitchFamily="18" charset="0"/>
                <a:ea typeface="Cal"/>
                <a:cs typeface="Calibri" panose="020F0502020204030204" pitchFamily="34" charset="0"/>
              </a:rPr>
              <a:t>Reduce the percentage of male and female students achieving below average in PATs to 10% or less across the school.</a:t>
            </a:r>
          </a:p>
          <a:p>
            <a:pPr lvl="0"/>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buFont typeface="Symbol" pitchFamily="2" charset="2"/>
              <a:buChar char=""/>
            </a:pPr>
            <a:r>
              <a:rPr lang="en-GB" sz="1800" dirty="0">
                <a:effectLst/>
                <a:latin typeface="Cambria" panose="02040503050406030204" pitchFamily="18" charset="0"/>
                <a:ea typeface="Cal"/>
                <a:cs typeface="Calibri" panose="020F0502020204030204" pitchFamily="34" charset="0"/>
              </a:rPr>
              <a:t>Raise the Year 6 2023 achievement in OTJ and PATs to 93% at or above.</a:t>
            </a:r>
          </a:p>
          <a:p>
            <a:pPr marL="342900" lvl="0" indent="-342900">
              <a:buFont typeface="Symbol" pitchFamily="2" charset="2"/>
              <a:buChar char=""/>
            </a:pPr>
            <a:endParaRPr lang="en-GB" dirty="0">
              <a:latin typeface="Cambria" panose="02040503050406030204" pitchFamily="18" charset="0"/>
              <a:ea typeface="Cal"/>
              <a:cs typeface="Calibri" panose="020F0502020204030204" pitchFamily="34" charset="0"/>
            </a:endParaRPr>
          </a:p>
          <a:p>
            <a:pPr marL="342900" lvl="0" indent="-342900">
              <a:buFont typeface="Symbol" pitchFamily="2" charset="2"/>
              <a:buChar char=""/>
            </a:pPr>
            <a:r>
              <a:rPr lang="en-GB" sz="1800" dirty="0">
                <a:effectLst/>
                <a:latin typeface="Cambria" panose="02040503050406030204" pitchFamily="18" charset="0"/>
                <a:ea typeface="Cal"/>
              </a:rPr>
              <a:t>Raise the outcomes for the Year 9 in OTJ and PATs 2023 to at least 85% at or above.</a:t>
            </a:r>
            <a:r>
              <a:rPr lang="en-NZ" dirty="0">
                <a:effectLst/>
                <a:latin typeface="Cambria" panose="02040503050406030204" pitchFamily="18" charset="0"/>
              </a:rPr>
              <a:t> </a:t>
            </a:r>
            <a:endParaRPr lang="en-US" dirty="0">
              <a:latin typeface="Cambria" panose="02040503050406030204" pitchFamily="18" charset="0"/>
            </a:endParaRPr>
          </a:p>
        </p:txBody>
      </p:sp>
    </p:spTree>
    <p:extLst>
      <p:ext uri="{BB962C8B-B14F-4D97-AF65-F5344CB8AC3E}">
        <p14:creationId xmlns:p14="http://schemas.microsoft.com/office/powerpoint/2010/main" val="2622192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1EB5-607E-1C4E-BB2A-88703A39E4DE}"/>
              </a:ext>
            </a:extLst>
          </p:cNvPr>
          <p:cNvSpPr>
            <a:spLocks noGrp="1"/>
          </p:cNvSpPr>
          <p:nvPr>
            <p:ph type="title"/>
          </p:nvPr>
        </p:nvSpPr>
        <p:spPr/>
        <p:txBody>
          <a:bodyPr/>
          <a:lstStyle/>
          <a:p>
            <a:r>
              <a:rPr lang="en-US" dirty="0"/>
              <a:t>Looking deeper – </a:t>
            </a:r>
            <a:r>
              <a:rPr lang="en-US" sz="1600" dirty="0"/>
              <a:t>BSLA</a:t>
            </a:r>
          </a:p>
        </p:txBody>
      </p:sp>
      <p:sp>
        <p:nvSpPr>
          <p:cNvPr id="5" name="TextBox 4">
            <a:extLst>
              <a:ext uri="{FF2B5EF4-FFF2-40B4-BE49-F238E27FC236}">
                <a16:creationId xmlns:a16="http://schemas.microsoft.com/office/drawing/2014/main" id="{81AD6D54-05B6-C5AB-E752-19FCF4E5EA72}"/>
              </a:ext>
            </a:extLst>
          </p:cNvPr>
          <p:cNvSpPr txBox="1"/>
          <p:nvPr/>
        </p:nvSpPr>
        <p:spPr>
          <a:xfrm>
            <a:off x="1457739" y="2093843"/>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74DF661-E6D5-6A86-1570-AB60BCF2EF70}"/>
              </a:ext>
            </a:extLst>
          </p:cNvPr>
          <p:cNvSpPr txBox="1"/>
          <p:nvPr/>
        </p:nvSpPr>
        <p:spPr>
          <a:xfrm>
            <a:off x="231913" y="1756635"/>
            <a:ext cx="8183218" cy="4524315"/>
          </a:xfrm>
          <a:prstGeom prst="rect">
            <a:avLst/>
          </a:prstGeom>
          <a:noFill/>
        </p:spPr>
        <p:txBody>
          <a:bodyPr wrap="square">
            <a:spAutoFit/>
          </a:bodyPr>
          <a:lstStyle/>
          <a:p>
            <a:pPr algn="just"/>
            <a:r>
              <a:rPr lang="en-US" sz="1800" dirty="0">
                <a:effectLst/>
                <a:latin typeface="Cambria" panose="02040503050406030204" pitchFamily="18" charset="0"/>
                <a:ea typeface="Calibri" panose="020F0502020204030204" pitchFamily="34" charset="0"/>
                <a:cs typeface="Times New Roman" panose="02020603050405020304" pitchFamily="18" charset="0"/>
              </a:rPr>
              <a:t>The </a:t>
            </a:r>
            <a:r>
              <a:rPr lang="en-US" sz="1800" b="1" dirty="0">
                <a:effectLst/>
                <a:latin typeface="Cambria" panose="02040503050406030204" pitchFamily="18" charset="0"/>
                <a:ea typeface="Calibri" panose="020F0502020204030204" pitchFamily="34" charset="0"/>
                <a:cs typeface="Times New Roman" panose="02020603050405020304" pitchFamily="18" charset="0"/>
              </a:rPr>
              <a:t>Better Start Literacy Approach (BSLA) </a:t>
            </a:r>
            <a:r>
              <a:rPr lang="en-US" sz="1800" dirty="0">
                <a:effectLst/>
                <a:latin typeface="Cambria" panose="02040503050406030204" pitchFamily="18" charset="0"/>
                <a:ea typeface="Calibri" panose="020F0502020204030204" pitchFamily="34" charset="0"/>
                <a:cs typeface="Times New Roman" panose="02020603050405020304" pitchFamily="18" charset="0"/>
              </a:rPr>
              <a:t>initiated at ACS in 2022</a:t>
            </a:r>
          </a:p>
          <a:p>
            <a:pPr algn="just"/>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effectLst/>
                <a:latin typeface="Cambria" panose="02040503050406030204" pitchFamily="18" charset="0"/>
                <a:ea typeface="Calibri" panose="020F0502020204030204" pitchFamily="34" charset="0"/>
                <a:cs typeface="Times New Roman" panose="02020603050405020304" pitchFamily="18" charset="0"/>
              </a:rPr>
              <a:t>a structured approach to literacy instruction </a:t>
            </a:r>
          </a:p>
          <a:p>
            <a:pPr marL="742950" lvl="1" indent="-285750" algn="just">
              <a:buFont typeface="Arial" panose="020B0604020202020204" pitchFamily="34" charset="0"/>
              <a:buChar char="•"/>
            </a:pPr>
            <a:endParaRPr lang="en-US"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effectLst/>
                <a:latin typeface="Cambria" panose="02040503050406030204" pitchFamily="18" charset="0"/>
                <a:ea typeface="Calibri" panose="020F0502020204030204" pitchFamily="34" charset="0"/>
                <a:cs typeface="Times New Roman" panose="02020603050405020304" pitchFamily="18" charset="0"/>
              </a:rPr>
              <a:t>based on NZ research, </a:t>
            </a:r>
          </a:p>
          <a:p>
            <a:pPr marL="742950" lvl="1" indent="-285750" algn="just">
              <a:buFont typeface="Arial" panose="020B0604020202020204" pitchFamily="34" charset="0"/>
              <a:buChar char="•"/>
            </a:pPr>
            <a:endParaRPr lang="en-US"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effectLst/>
                <a:latin typeface="Cambria" panose="02040503050406030204" pitchFamily="18" charset="0"/>
                <a:ea typeface="Calibri" panose="020F0502020204030204" pitchFamily="34" charset="0"/>
                <a:cs typeface="Times New Roman" panose="02020603050405020304" pitchFamily="18" charset="0"/>
              </a:rPr>
              <a:t>supports early Reading, Writing and Oral Language development. </a:t>
            </a:r>
          </a:p>
          <a:p>
            <a:pPr marL="742950" lvl="1" indent="-285750" algn="just">
              <a:buFont typeface="Arial" panose="020B0604020202020204" pitchFamily="34" charset="0"/>
              <a:buChar char="•"/>
            </a:pPr>
            <a:endParaRPr lang="en-US"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effectLst/>
                <a:latin typeface="Cambria" panose="02040503050406030204" pitchFamily="18" charset="0"/>
                <a:ea typeface="Calibri" panose="020F0502020204030204" pitchFamily="34" charset="0"/>
                <a:cs typeface="Times New Roman" panose="02020603050405020304" pitchFamily="18" charset="0"/>
              </a:rPr>
              <a:t>uses systematic teaching of critical phonological awareness skills and letter sound knowledge skills through games, explicit links to reading and spelling and structured small group reading sessions. </a:t>
            </a:r>
          </a:p>
          <a:p>
            <a:pPr marL="742950" lvl="1" indent="-285750" algn="just">
              <a:buFont typeface="Arial" panose="020B0604020202020204" pitchFamily="34" charset="0"/>
              <a:buChar char="•"/>
            </a:pPr>
            <a:endParaRPr lang="en-US"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effectLst/>
                <a:latin typeface="Cambria" panose="02040503050406030204" pitchFamily="18" charset="0"/>
                <a:ea typeface="Calibri" panose="020F0502020204030204" pitchFamily="34" charset="0"/>
                <a:cs typeface="Times New Roman" panose="02020603050405020304" pitchFamily="18" charset="0"/>
              </a:rPr>
              <a:t>is a joint partnership with the University of Canterbury and the Ministry of Education.</a:t>
            </a:r>
          </a:p>
          <a:p>
            <a:pPr lvl="1" algn="just"/>
            <a:endParaRPr lang="en-US" dirty="0">
              <a:effectLst/>
              <a:latin typeface="Cambria" panose="02040503050406030204" pitchFamily="18"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US" dirty="0">
                <a:latin typeface="Cambria" panose="02040503050406030204" pitchFamily="18" charset="0"/>
                <a:ea typeface="Calibri" panose="020F0502020204030204" pitchFamily="34" charset="0"/>
                <a:cs typeface="Times New Roman" panose="02020603050405020304" pitchFamily="18" charset="0"/>
              </a:rPr>
              <a:t>It’s impact is best seen by review of Six Year Observational Survey</a:t>
            </a:r>
            <a:endParaRPr lang="en-NZ"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1412684-9780-408D-6327-6D6CF92D4786}"/>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rot="5400000">
            <a:off x="4602782" y="2263871"/>
            <a:ext cx="4964809" cy="3723607"/>
          </a:xfrm>
          <a:prstGeom prst="rect">
            <a:avLst/>
          </a:prstGeom>
          <a:effectLst>
            <a:softEdge rad="82361"/>
          </a:effectLst>
        </p:spPr>
      </p:pic>
    </p:spTree>
    <p:extLst>
      <p:ext uri="{BB962C8B-B14F-4D97-AF65-F5344CB8AC3E}">
        <p14:creationId xmlns:p14="http://schemas.microsoft.com/office/powerpoint/2010/main" val="856367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1EB5-607E-1C4E-BB2A-88703A39E4DE}"/>
              </a:ext>
            </a:extLst>
          </p:cNvPr>
          <p:cNvSpPr>
            <a:spLocks noGrp="1"/>
          </p:cNvSpPr>
          <p:nvPr>
            <p:ph type="title"/>
          </p:nvPr>
        </p:nvSpPr>
        <p:spPr/>
        <p:txBody>
          <a:bodyPr/>
          <a:lstStyle/>
          <a:p>
            <a:r>
              <a:rPr lang="en-US" dirty="0"/>
              <a:t>Looking deeper – </a:t>
            </a:r>
            <a:r>
              <a:rPr lang="en-US" sz="1600" dirty="0"/>
              <a:t>BSLA</a:t>
            </a:r>
          </a:p>
        </p:txBody>
      </p:sp>
      <p:sp>
        <p:nvSpPr>
          <p:cNvPr id="5" name="TextBox 4">
            <a:extLst>
              <a:ext uri="{FF2B5EF4-FFF2-40B4-BE49-F238E27FC236}">
                <a16:creationId xmlns:a16="http://schemas.microsoft.com/office/drawing/2014/main" id="{81AD6D54-05B6-C5AB-E752-19FCF4E5EA72}"/>
              </a:ext>
            </a:extLst>
          </p:cNvPr>
          <p:cNvSpPr txBox="1"/>
          <p:nvPr/>
        </p:nvSpPr>
        <p:spPr>
          <a:xfrm>
            <a:off x="1457739" y="2093843"/>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374DF661-E6D5-6A86-1570-AB60BCF2EF70}"/>
              </a:ext>
            </a:extLst>
          </p:cNvPr>
          <p:cNvSpPr txBox="1"/>
          <p:nvPr/>
        </p:nvSpPr>
        <p:spPr>
          <a:xfrm>
            <a:off x="192093" y="1515796"/>
            <a:ext cx="8700115" cy="369332"/>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graphs for:  Six Year Observational Survey.  BSLA introduced in 2022.  Note the shift!</a:t>
            </a:r>
            <a:endParaRPr lang="en-US" sz="1800"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9BA732B-2FF3-3D11-E6F4-8AD1FAF25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9" y="1945321"/>
            <a:ext cx="3751944" cy="2336391"/>
          </a:xfrm>
          <a:prstGeom prst="rect">
            <a:avLst/>
          </a:prstGeom>
        </p:spPr>
      </p:pic>
      <p:pic>
        <p:nvPicPr>
          <p:cNvPr id="4" name="Picture 3">
            <a:extLst>
              <a:ext uri="{FF2B5EF4-FFF2-40B4-BE49-F238E27FC236}">
                <a16:creationId xmlns:a16="http://schemas.microsoft.com/office/drawing/2014/main" id="{339D6EB4-5304-9AA8-EAA9-57B4678E3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4341909"/>
            <a:ext cx="3751943" cy="2453284"/>
          </a:xfrm>
          <a:prstGeom prst="rect">
            <a:avLst/>
          </a:prstGeom>
        </p:spPr>
      </p:pic>
      <p:pic>
        <p:nvPicPr>
          <p:cNvPr id="6" name="Picture 5">
            <a:extLst>
              <a:ext uri="{FF2B5EF4-FFF2-40B4-BE49-F238E27FC236}">
                <a16:creationId xmlns:a16="http://schemas.microsoft.com/office/drawing/2014/main" id="{8EF3F99A-387F-33F1-9C87-7F90A6FF8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45323"/>
            <a:ext cx="4201885" cy="2336391"/>
          </a:xfrm>
          <a:prstGeom prst="rect">
            <a:avLst/>
          </a:prstGeom>
        </p:spPr>
      </p:pic>
      <p:pic>
        <p:nvPicPr>
          <p:cNvPr id="9" name="Picture 8">
            <a:extLst>
              <a:ext uri="{FF2B5EF4-FFF2-40B4-BE49-F238E27FC236}">
                <a16:creationId xmlns:a16="http://schemas.microsoft.com/office/drawing/2014/main" id="{DE39B457-A5FF-17E2-66AB-73BB164D9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267" y="4341909"/>
            <a:ext cx="4245618" cy="2453284"/>
          </a:xfrm>
          <a:prstGeom prst="rect">
            <a:avLst/>
          </a:prstGeom>
        </p:spPr>
      </p:pic>
      <p:cxnSp>
        <p:nvCxnSpPr>
          <p:cNvPr id="11" name="Straight Arrow Connector 10">
            <a:extLst>
              <a:ext uri="{FF2B5EF4-FFF2-40B4-BE49-F238E27FC236}">
                <a16:creationId xmlns:a16="http://schemas.microsoft.com/office/drawing/2014/main" id="{D2177F7B-DD5B-EB1F-9AE5-C922A34FFE81}"/>
              </a:ext>
            </a:extLst>
          </p:cNvPr>
          <p:cNvCxnSpPr>
            <a:cxnSpLocks/>
          </p:cNvCxnSpPr>
          <p:nvPr/>
        </p:nvCxnSpPr>
        <p:spPr>
          <a:xfrm flipV="1">
            <a:off x="3207657" y="2278509"/>
            <a:ext cx="0" cy="153693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 name="Doughnut 13">
            <a:extLst>
              <a:ext uri="{FF2B5EF4-FFF2-40B4-BE49-F238E27FC236}">
                <a16:creationId xmlns:a16="http://schemas.microsoft.com/office/drawing/2014/main" id="{86C84C04-B58A-FD75-7FBD-1908FD66C0CC}"/>
              </a:ext>
            </a:extLst>
          </p:cNvPr>
          <p:cNvSpPr/>
          <p:nvPr/>
        </p:nvSpPr>
        <p:spPr>
          <a:xfrm>
            <a:off x="870858" y="4614900"/>
            <a:ext cx="3287486" cy="552186"/>
          </a:xfrm>
          <a:prstGeom prst="donut">
            <a:avLst>
              <a:gd name="adj" fmla="val 66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ughnut 14">
            <a:extLst>
              <a:ext uri="{FF2B5EF4-FFF2-40B4-BE49-F238E27FC236}">
                <a16:creationId xmlns:a16="http://schemas.microsoft.com/office/drawing/2014/main" id="{1027306D-C3DB-3580-5CBC-70A87CE44EC1}"/>
              </a:ext>
            </a:extLst>
          </p:cNvPr>
          <p:cNvSpPr/>
          <p:nvPr/>
        </p:nvSpPr>
        <p:spPr>
          <a:xfrm rot="5400000">
            <a:off x="7185700" y="2368415"/>
            <a:ext cx="1974995" cy="1128808"/>
          </a:xfrm>
          <a:prstGeom prst="donut">
            <a:avLst>
              <a:gd name="adj" fmla="val 66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0473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1EB5-607E-1C4E-BB2A-88703A39E4DE}"/>
              </a:ext>
            </a:extLst>
          </p:cNvPr>
          <p:cNvSpPr>
            <a:spLocks noGrp="1"/>
          </p:cNvSpPr>
          <p:nvPr>
            <p:ph type="title"/>
          </p:nvPr>
        </p:nvSpPr>
        <p:spPr/>
        <p:txBody>
          <a:bodyPr/>
          <a:lstStyle/>
          <a:p>
            <a:r>
              <a:rPr lang="en-US" dirty="0"/>
              <a:t>Looking deeper – </a:t>
            </a:r>
            <a:r>
              <a:rPr lang="en-US" sz="1600" dirty="0" err="1"/>
              <a:t>Te</a:t>
            </a:r>
            <a:r>
              <a:rPr lang="en-US" sz="1600" dirty="0"/>
              <a:t> </a:t>
            </a:r>
            <a:r>
              <a:rPr lang="en-US" sz="1600" dirty="0" err="1"/>
              <a:t>reo</a:t>
            </a:r>
            <a:endParaRPr lang="en-US" sz="1600" dirty="0"/>
          </a:p>
        </p:txBody>
      </p:sp>
      <p:sp>
        <p:nvSpPr>
          <p:cNvPr id="8" name="TextBox 7">
            <a:extLst>
              <a:ext uri="{FF2B5EF4-FFF2-40B4-BE49-F238E27FC236}">
                <a16:creationId xmlns:a16="http://schemas.microsoft.com/office/drawing/2014/main" id="{4C696508-5998-6771-92F4-627D9EF7818E}"/>
              </a:ext>
            </a:extLst>
          </p:cNvPr>
          <p:cNvSpPr txBox="1"/>
          <p:nvPr/>
        </p:nvSpPr>
        <p:spPr>
          <a:xfrm>
            <a:off x="337931" y="4152770"/>
            <a:ext cx="8424329" cy="2554545"/>
          </a:xfrm>
          <a:prstGeom prst="rect">
            <a:avLst/>
          </a:prstGeom>
          <a:noFill/>
        </p:spPr>
        <p:txBody>
          <a:bodyPr wrap="square">
            <a:spAutoFit/>
          </a:bodyPr>
          <a:lstStyle/>
          <a:p>
            <a:r>
              <a:rPr lang="mi-NZ" sz="1600" dirty="0">
                <a:effectLst/>
                <a:latin typeface="Cambria" panose="02040503050406030204" pitchFamily="18" charset="0"/>
                <a:ea typeface="Calibri Light" panose="020F0302020204030204" pitchFamily="34" charset="0"/>
              </a:rPr>
              <a:t>This is the 4th year with a BOT-funded specialist te Reo teaching position in the school. </a:t>
            </a:r>
          </a:p>
          <a:p>
            <a:endParaRPr lang="mi-NZ" sz="1600" dirty="0">
              <a:effectLst/>
              <a:latin typeface="Cambria" panose="02040503050406030204" pitchFamily="18" charset="0"/>
              <a:ea typeface="Calibri Light" panose="020F0302020204030204" pitchFamily="34" charset="0"/>
            </a:endParaRPr>
          </a:p>
          <a:p>
            <a:r>
              <a:rPr lang="mi-NZ" sz="1600" dirty="0">
                <a:effectLst/>
                <a:latin typeface="Cambria" panose="02040503050406030204" pitchFamily="18" charset="0"/>
                <a:ea typeface="Calibri Light" panose="020F0302020204030204" pitchFamily="34" charset="0"/>
              </a:rPr>
              <a:t>2021 was the first year we have collected standardised data in te Reo Māori. </a:t>
            </a:r>
          </a:p>
          <a:p>
            <a:endParaRPr lang="mi-NZ" sz="1600" dirty="0">
              <a:effectLst/>
              <a:latin typeface="Cambria" panose="02040503050406030204" pitchFamily="18" charset="0"/>
              <a:ea typeface="Calibri Light" panose="020F0302020204030204" pitchFamily="34" charset="0"/>
            </a:endParaRPr>
          </a:p>
          <a:p>
            <a:r>
              <a:rPr lang="mi-NZ" sz="1600" dirty="0">
                <a:effectLst/>
                <a:latin typeface="Cambria" panose="02040503050406030204" pitchFamily="18" charset="0"/>
                <a:ea typeface="Calibri Light" panose="020F0302020204030204" pitchFamily="34" charset="0"/>
              </a:rPr>
              <a:t>In 2023 we once again administered the NCER Te Reo Māori assessment at Year 4 and Year 8 level, both at the beginning and end of the year. </a:t>
            </a:r>
          </a:p>
          <a:p>
            <a:endParaRPr lang="mi-NZ" sz="1600" dirty="0">
              <a:latin typeface="Cambria" panose="02040503050406030204" pitchFamily="18" charset="0"/>
              <a:ea typeface="Calibri Light" panose="020F0302020204030204" pitchFamily="34" charset="0"/>
            </a:endParaRPr>
          </a:p>
          <a:p>
            <a:r>
              <a:rPr lang="mi-NZ" sz="1600" dirty="0">
                <a:effectLst/>
                <a:latin typeface="Cambria" panose="02040503050406030204" pitchFamily="18" charset="0"/>
                <a:ea typeface="Calibri Light" panose="020F0302020204030204" pitchFamily="34" charset="0"/>
              </a:rPr>
              <a:t>The data collected, along with teacher judgement will contribute to our understanding, over time, of the achievement in te Reo Māori of our students and trends over time. </a:t>
            </a:r>
            <a:r>
              <a:rPr lang="en-NZ" sz="1600" dirty="0">
                <a:latin typeface="Cambria" panose="02040503050406030204" pitchFamily="18" charset="0"/>
                <a:ea typeface="Calibri Light" panose="020F0302020204030204" pitchFamily="34" charset="0"/>
                <a:cs typeface="Times New Roman" panose="02020603050405020304" pitchFamily="18" charset="0"/>
              </a:rPr>
              <a:t>NZCER does not test speaking, writing and presenting</a:t>
            </a:r>
          </a:p>
        </p:txBody>
      </p:sp>
      <p:graphicFrame>
        <p:nvGraphicFramePr>
          <p:cNvPr id="3" name="Table 2">
            <a:extLst>
              <a:ext uri="{FF2B5EF4-FFF2-40B4-BE49-F238E27FC236}">
                <a16:creationId xmlns:a16="http://schemas.microsoft.com/office/drawing/2014/main" id="{B6FE4946-FE16-7C74-7745-ACA349191D8B}"/>
              </a:ext>
            </a:extLst>
          </p:cNvPr>
          <p:cNvGraphicFramePr>
            <a:graphicFrameLocks noGrp="1"/>
          </p:cNvGraphicFramePr>
          <p:nvPr>
            <p:extLst>
              <p:ext uri="{D42A27DB-BD31-4B8C-83A1-F6EECF244321}">
                <p14:modId xmlns:p14="http://schemas.microsoft.com/office/powerpoint/2010/main" val="4234513783"/>
              </p:ext>
            </p:extLst>
          </p:nvPr>
        </p:nvGraphicFramePr>
        <p:xfrm>
          <a:off x="1264605" y="2023691"/>
          <a:ext cx="6570980" cy="1584960"/>
        </p:xfrm>
        <a:graphic>
          <a:graphicData uri="http://schemas.openxmlformats.org/drawingml/2006/table">
            <a:tbl>
              <a:tblPr/>
              <a:tblGrid>
                <a:gridCol w="598805">
                  <a:extLst>
                    <a:ext uri="{9D8B030D-6E8A-4147-A177-3AD203B41FA5}">
                      <a16:colId xmlns:a16="http://schemas.microsoft.com/office/drawing/2014/main" val="3920992811"/>
                    </a:ext>
                  </a:extLst>
                </a:gridCol>
                <a:gridCol w="1000125">
                  <a:extLst>
                    <a:ext uri="{9D8B030D-6E8A-4147-A177-3AD203B41FA5}">
                      <a16:colId xmlns:a16="http://schemas.microsoft.com/office/drawing/2014/main" val="2079573342"/>
                    </a:ext>
                  </a:extLst>
                </a:gridCol>
                <a:gridCol w="942975">
                  <a:extLst>
                    <a:ext uri="{9D8B030D-6E8A-4147-A177-3AD203B41FA5}">
                      <a16:colId xmlns:a16="http://schemas.microsoft.com/office/drawing/2014/main" val="643839528"/>
                    </a:ext>
                  </a:extLst>
                </a:gridCol>
                <a:gridCol w="1114425">
                  <a:extLst>
                    <a:ext uri="{9D8B030D-6E8A-4147-A177-3AD203B41FA5}">
                      <a16:colId xmlns:a16="http://schemas.microsoft.com/office/drawing/2014/main" val="3212856003"/>
                    </a:ext>
                  </a:extLst>
                </a:gridCol>
                <a:gridCol w="971550">
                  <a:extLst>
                    <a:ext uri="{9D8B030D-6E8A-4147-A177-3AD203B41FA5}">
                      <a16:colId xmlns:a16="http://schemas.microsoft.com/office/drawing/2014/main" val="3459450452"/>
                    </a:ext>
                  </a:extLst>
                </a:gridCol>
                <a:gridCol w="971550">
                  <a:extLst>
                    <a:ext uri="{9D8B030D-6E8A-4147-A177-3AD203B41FA5}">
                      <a16:colId xmlns:a16="http://schemas.microsoft.com/office/drawing/2014/main" val="2531580226"/>
                    </a:ext>
                  </a:extLst>
                </a:gridCol>
                <a:gridCol w="971550">
                  <a:extLst>
                    <a:ext uri="{9D8B030D-6E8A-4147-A177-3AD203B41FA5}">
                      <a16:colId xmlns:a16="http://schemas.microsoft.com/office/drawing/2014/main" val="1374900982"/>
                    </a:ext>
                  </a:extLst>
                </a:gridCol>
              </a:tblGrid>
              <a:tr h="0">
                <a:tc>
                  <a:txBody>
                    <a:bodyPr/>
                    <a:lstStyle/>
                    <a:p>
                      <a:pPr fontAlgn="t"/>
                      <a:endParaRPr lang="en-NZ" dirty="0">
                        <a:effectLst/>
                      </a:endParaRPr>
                    </a:p>
                    <a:p>
                      <a:pPr algn="l" rtl="0" fontAlgn="base"/>
                      <a:r>
                        <a:rPr lang="en-NZ" sz="1100" b="0" i="0" dirty="0">
                          <a:effectLst/>
                          <a:latin typeface="Calibri Light" panose="020F0302020204030204" pitchFamily="34" charset="0"/>
                        </a:rPr>
                        <a:t>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gridSpan="2">
                  <a:txBody>
                    <a:bodyPr/>
                    <a:lstStyle/>
                    <a:p>
                      <a:pPr algn="ctr" rtl="0" fontAlgn="base"/>
                      <a:r>
                        <a:rPr lang="en-NZ" sz="1100" b="0" i="0" dirty="0">
                          <a:effectLst/>
                          <a:latin typeface="Calibri Light" panose="020F0302020204030204" pitchFamily="34" charset="0"/>
                        </a:rPr>
                        <a:t>2021 Median Scores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rtl="0" fontAlgn="base"/>
                      <a:r>
                        <a:rPr lang="en-NZ" sz="1100" b="0" i="0" dirty="0">
                          <a:effectLst/>
                          <a:latin typeface="Calibri Light" panose="020F0302020204030204" pitchFamily="34" charset="0"/>
                        </a:rPr>
                        <a:t>2022 Median Scores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algn="ctr" rtl="0" fontAlgn="base"/>
                      <a:r>
                        <a:rPr lang="en-NZ" sz="1100" b="0" i="0" dirty="0">
                          <a:effectLst/>
                          <a:latin typeface="Calibri Light" panose="020F0302020204030204" pitchFamily="34" charset="0"/>
                        </a:rPr>
                        <a:t>2023 Median Scores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839100974"/>
                  </a:ext>
                </a:extLst>
              </a:tr>
              <a:tr h="0">
                <a:tc>
                  <a:txBody>
                    <a:bodyPr/>
                    <a:lstStyle/>
                    <a:p>
                      <a:pPr fontAlgn="t"/>
                      <a:endParaRPr lang="en-NZ"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Start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End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Start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End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Start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fontAlgn="t"/>
                      <a:endParaRPr lang="en-NZ" dirty="0">
                        <a:effectLst/>
                      </a:endParaRPr>
                    </a:p>
                    <a:p>
                      <a:pPr algn="ctr" rtl="0" fontAlgn="base"/>
                      <a:r>
                        <a:rPr lang="en-NZ" sz="1100" b="0" i="0" dirty="0">
                          <a:effectLst/>
                          <a:latin typeface="Calibri Light" panose="020F0302020204030204" pitchFamily="34" charset="0"/>
                        </a:rPr>
                        <a:t>End of Year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0141620"/>
                  </a:ext>
                </a:extLst>
              </a:tr>
              <a:tr h="190500">
                <a:tc>
                  <a:txBody>
                    <a:bodyPr/>
                    <a:lstStyle/>
                    <a:p>
                      <a:pPr algn="l" rtl="0" fontAlgn="base"/>
                      <a:r>
                        <a:rPr lang="en-NZ" sz="1100" b="0" i="0" dirty="0">
                          <a:effectLst/>
                          <a:latin typeface="Calibri Light" panose="020F0302020204030204" pitchFamily="34" charset="0"/>
                        </a:rPr>
                        <a:t>Year 4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40.9 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41.3 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NZ" sz="1100" b="0" i="0" dirty="0">
                          <a:effectLst/>
                          <a:latin typeface="Calibri Light" panose="020F0302020204030204" pitchFamily="34" charset="0"/>
                        </a:rPr>
                        <a:t>35.9 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40.5 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NZ" sz="1100" b="0" i="0" dirty="0">
                          <a:effectLst/>
                          <a:latin typeface="Calibri Light" panose="020F0302020204030204" pitchFamily="34" charset="0"/>
                        </a:rPr>
                        <a:t>33.7 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39.0 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8675551"/>
                  </a:ext>
                </a:extLst>
              </a:tr>
              <a:tr h="190500">
                <a:tc>
                  <a:txBody>
                    <a:bodyPr/>
                    <a:lstStyle/>
                    <a:p>
                      <a:pPr algn="l" rtl="0" fontAlgn="base"/>
                      <a:r>
                        <a:rPr lang="en-NZ" sz="1100" b="0" i="0" dirty="0">
                          <a:effectLst/>
                          <a:latin typeface="Calibri Light" panose="020F0302020204030204" pitchFamily="34" charset="0"/>
                        </a:rPr>
                        <a:t>Year 8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46.4 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51.1 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NZ" sz="1100" b="0" i="0" dirty="0">
                          <a:effectLst/>
                          <a:latin typeface="Calibri Light" panose="020F0302020204030204" pitchFamily="34" charset="0"/>
                        </a:rPr>
                        <a:t>47.2 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50.9 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NZ" sz="1100" b="0" i="0" dirty="0">
                          <a:effectLst/>
                          <a:latin typeface="Calibri Light" panose="020F0302020204030204" pitchFamily="34" charset="0"/>
                        </a:rPr>
                        <a:t>45.9 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pPr algn="ctr" rtl="0" fontAlgn="base"/>
                      <a:r>
                        <a:rPr lang="en-NZ" sz="1100" b="0" i="0" dirty="0">
                          <a:effectLst/>
                          <a:latin typeface="Calibri Light" panose="020F0302020204030204" pitchFamily="34" charset="0"/>
                        </a:rPr>
                        <a:t>52.3 </a:t>
                      </a:r>
                      <a:endParaRPr lang="en-NZ"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8540962"/>
                  </a:ext>
                </a:extLst>
              </a:tr>
            </a:tbl>
          </a:graphicData>
        </a:graphic>
      </p:graphicFrame>
      <p:pic>
        <p:nvPicPr>
          <p:cNvPr id="5" name="Picture 4">
            <a:extLst>
              <a:ext uri="{FF2B5EF4-FFF2-40B4-BE49-F238E27FC236}">
                <a16:creationId xmlns:a16="http://schemas.microsoft.com/office/drawing/2014/main" id="{B26CD23C-26C7-28E7-8377-80A4864A062C}"/>
              </a:ext>
            </a:extLst>
          </p:cNvPr>
          <p:cNvPicPr>
            <a:picLocks noChangeAspect="1"/>
          </p:cNvPicPr>
          <p:nvPr/>
        </p:nvPicPr>
        <p:blipFill rotWithShape="1">
          <a:blip r:embed="rId2">
            <a:alphaModFix amt="26000"/>
            <a:extLst>
              <a:ext uri="{28A0092B-C50C-407E-A947-70E740481C1C}">
                <a14:useLocalDpi xmlns:a14="http://schemas.microsoft.com/office/drawing/2010/main" val="0"/>
              </a:ext>
            </a:extLst>
          </a:blip>
          <a:srcRect t="25657" b="28206"/>
          <a:stretch/>
        </p:blipFill>
        <p:spPr>
          <a:xfrm>
            <a:off x="151466" y="4071695"/>
            <a:ext cx="8841065" cy="2716696"/>
          </a:xfrm>
          <a:prstGeom prst="rect">
            <a:avLst/>
          </a:prstGeom>
          <a:effectLst>
            <a:softEdge rad="64644"/>
          </a:effectLst>
        </p:spPr>
      </p:pic>
    </p:spTree>
    <p:extLst>
      <p:ext uri="{BB962C8B-B14F-4D97-AF65-F5344CB8AC3E}">
        <p14:creationId xmlns:p14="http://schemas.microsoft.com/office/powerpoint/2010/main" val="2909141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1EB5-607E-1C4E-BB2A-88703A39E4DE}"/>
              </a:ext>
            </a:extLst>
          </p:cNvPr>
          <p:cNvSpPr>
            <a:spLocks noGrp="1"/>
          </p:cNvSpPr>
          <p:nvPr>
            <p:ph type="title"/>
          </p:nvPr>
        </p:nvSpPr>
        <p:spPr/>
        <p:txBody>
          <a:bodyPr/>
          <a:lstStyle/>
          <a:p>
            <a:r>
              <a:rPr lang="en-US" dirty="0"/>
              <a:t>Looking deeper – </a:t>
            </a:r>
            <a:r>
              <a:rPr lang="en-US" sz="1600" dirty="0" err="1"/>
              <a:t>Te</a:t>
            </a:r>
            <a:r>
              <a:rPr lang="en-US" sz="1600" dirty="0"/>
              <a:t> </a:t>
            </a:r>
            <a:r>
              <a:rPr lang="en-US" sz="1600" dirty="0" err="1"/>
              <a:t>reo</a:t>
            </a:r>
            <a:endParaRPr lang="en-US" sz="1600" dirty="0"/>
          </a:p>
        </p:txBody>
      </p:sp>
      <p:sp>
        <p:nvSpPr>
          <p:cNvPr id="4" name="TextBox 3">
            <a:extLst>
              <a:ext uri="{FF2B5EF4-FFF2-40B4-BE49-F238E27FC236}">
                <a16:creationId xmlns:a16="http://schemas.microsoft.com/office/drawing/2014/main" id="{C65AD9C7-5FB1-543D-A2B8-E4A1FC4F471F}"/>
              </a:ext>
            </a:extLst>
          </p:cNvPr>
          <p:cNvSpPr txBox="1"/>
          <p:nvPr/>
        </p:nvSpPr>
        <p:spPr>
          <a:xfrm>
            <a:off x="2958768" y="1995501"/>
            <a:ext cx="5974838" cy="4283160"/>
          </a:xfrm>
          <a:prstGeom prst="rect">
            <a:avLst/>
          </a:prstGeom>
          <a:noFill/>
        </p:spPr>
        <p:txBody>
          <a:bodyPr wrap="square">
            <a:spAutoFit/>
          </a:bodyPr>
          <a:lstStyle/>
          <a:p>
            <a:pPr>
              <a:lnSpc>
                <a:spcPct val="115000"/>
              </a:lnSpc>
            </a:pPr>
            <a:r>
              <a:rPr lang="en-NZ" sz="1400" dirty="0">
                <a:effectLst/>
                <a:latin typeface="Cambria" panose="02040503050406030204" pitchFamily="18" charset="0"/>
                <a:ea typeface="Calibri Light" panose="020F0302020204030204" pitchFamily="34" charset="0"/>
                <a:cs typeface="Times New Roman" panose="02020603050405020304" pitchFamily="18" charset="0"/>
              </a:rPr>
              <a:t>Anecdotal feedback in classrooms and through in-class assessment indicate that students:</a:t>
            </a:r>
          </a:p>
          <a:p>
            <a:pPr>
              <a:lnSpc>
                <a:spcPct val="115000"/>
              </a:lnSpc>
            </a:pPr>
            <a:endParaRPr lang="en-NZ" sz="1400" dirty="0">
              <a:latin typeface="Cambria" panose="02040503050406030204" pitchFamily="18" charset="0"/>
              <a:ea typeface="Calibri Light" panose="020F03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NZ" sz="1400" dirty="0">
                <a:effectLst/>
                <a:latin typeface="Cambria" panose="02040503050406030204" pitchFamily="18" charset="0"/>
                <a:ea typeface="Calibri Light" panose="020F0302020204030204" pitchFamily="34" charset="0"/>
                <a:cs typeface="Times New Roman" panose="02020603050405020304" pitchFamily="18" charset="0"/>
              </a:rPr>
              <a:t>continue to increase their knowledge of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te</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Reo</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Māori, </a:t>
            </a:r>
          </a:p>
          <a:p>
            <a:pPr marL="285750" indent="-285750">
              <a:lnSpc>
                <a:spcPct val="115000"/>
              </a:lnSpc>
              <a:buFont typeface="Arial" panose="020B0604020202020204" pitchFamily="34" charset="0"/>
              <a:buChar char="•"/>
            </a:pPr>
            <a:r>
              <a:rPr lang="en-NZ" sz="1400" dirty="0">
                <a:latin typeface="Cambria" panose="02040503050406030204" pitchFamily="18" charset="0"/>
                <a:ea typeface="Calibri Light" panose="020F0302020204030204" pitchFamily="34" charset="0"/>
                <a:cs typeface="Times New Roman" panose="02020603050405020304" pitchFamily="18" charset="0"/>
              </a:rPr>
              <a:t>h</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ave increasing expectation that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te</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Reo</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Māori is a 'normal' part of learning </a:t>
            </a:r>
          </a:p>
          <a:p>
            <a:pPr marL="285750" indent="-285750">
              <a:lnSpc>
                <a:spcPct val="115000"/>
              </a:lnSpc>
              <a:buFont typeface="Arial" panose="020B0604020202020204" pitchFamily="34" charset="0"/>
              <a:buChar char="•"/>
            </a:pPr>
            <a:r>
              <a:rPr lang="en-NZ" sz="1400" dirty="0">
                <a:latin typeface="Cambria" panose="02040503050406030204" pitchFamily="18" charset="0"/>
                <a:ea typeface="Calibri Light" panose="020F0302020204030204" pitchFamily="34" charset="0"/>
                <a:cs typeface="Times New Roman" panose="02020603050405020304" pitchFamily="18" charset="0"/>
              </a:rPr>
              <a:t>c</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ontinue improvement in pronunciation and fluency</a:t>
            </a:r>
          </a:p>
          <a:p>
            <a:pPr>
              <a:lnSpc>
                <a:spcPct val="115000"/>
              </a:lnSpc>
            </a:pPr>
            <a:endParaRPr lang="en-NZ" sz="1400" dirty="0">
              <a:effectLst/>
              <a:latin typeface="Cambria" panose="02040503050406030204" pitchFamily="18" charset="0"/>
              <a:ea typeface="Calibri Light" panose="020F0302020204030204" pitchFamily="34" charset="0"/>
              <a:cs typeface="Times New Roman" panose="02020603050405020304" pitchFamily="18" charset="0"/>
            </a:endParaRPr>
          </a:p>
          <a:p>
            <a:pPr>
              <a:lnSpc>
                <a:spcPct val="115000"/>
              </a:lnSpc>
            </a:pPr>
            <a:r>
              <a:rPr lang="en-NZ" sz="1400" dirty="0">
                <a:latin typeface="Cambria" panose="02040503050406030204" pitchFamily="18" charset="0"/>
                <a:ea typeface="Calibri Light" panose="020F0302020204030204" pitchFamily="34" charset="0"/>
                <a:cs typeface="Times New Roman" panose="02020603050405020304" pitchFamily="18" charset="0"/>
              </a:rPr>
              <a:t> </a:t>
            </a:r>
            <a:endParaRPr lang="en-NZ" sz="1400" dirty="0">
              <a:effectLst/>
              <a:latin typeface="Cambria" panose="02040503050406030204" pitchFamily="18" charset="0"/>
              <a:ea typeface="Calibri Light" panose="020F0302020204030204" pitchFamily="34" charset="0"/>
              <a:cs typeface="Times New Roman" panose="02020603050405020304" pitchFamily="18" charset="0"/>
            </a:endParaRPr>
          </a:p>
          <a:p>
            <a:pPr>
              <a:lnSpc>
                <a:spcPct val="115000"/>
              </a:lnSpc>
            </a:pPr>
            <a:r>
              <a:rPr lang="en-NZ" sz="1400" dirty="0">
                <a:effectLst/>
                <a:latin typeface="Cambria" panose="02040503050406030204" pitchFamily="18" charset="0"/>
                <a:ea typeface="Calibri Light" panose="020F0302020204030204" pitchFamily="34" charset="0"/>
                <a:cs typeface="Times New Roman" panose="02020603050405020304" pitchFamily="18" charset="0"/>
              </a:rPr>
              <a:t>Students are beginning to use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te</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Reo</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more flexibly – an example of this is recent learning in the area of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pangarau</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(mathematics) in our upper primary classrooms. Students were able to take the learning in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te</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Reo</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and use this to grow their understanding of place value, analogue time and money concepts.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Te</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a:t>
            </a:r>
            <a:r>
              <a:rPr lang="en-NZ" sz="1400" dirty="0" err="1">
                <a:effectLst/>
                <a:latin typeface="Cambria" panose="02040503050406030204" pitchFamily="18" charset="0"/>
                <a:ea typeface="Calibri Light" panose="020F0302020204030204" pitchFamily="34" charset="0"/>
                <a:cs typeface="Times New Roman" panose="02020603050405020304" pitchFamily="18" charset="0"/>
              </a:rPr>
              <a:t>Reo</a:t>
            </a:r>
            <a:r>
              <a:rPr lang="en-NZ" sz="1400" dirty="0">
                <a:effectLst/>
                <a:latin typeface="Cambria" panose="02040503050406030204" pitchFamily="18" charset="0"/>
                <a:ea typeface="Calibri Light" panose="020F0302020204030204" pitchFamily="34" charset="0"/>
                <a:cs typeface="Times New Roman" panose="02020603050405020304" pitchFamily="18" charset="0"/>
              </a:rPr>
              <a:t> Māori in this instance, rather than detract from students' understanding, was able to enhance it, as concepts around place value are well embedded within the Māori concept of number.</a:t>
            </a:r>
          </a:p>
          <a:p>
            <a:pPr>
              <a:lnSpc>
                <a:spcPct val="115000"/>
              </a:lnSpc>
            </a:pP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116D9E0-8145-CC6D-B658-6F97DF6E0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2725" y="2622190"/>
            <a:ext cx="3544957" cy="2658718"/>
          </a:xfrm>
          <a:prstGeom prst="rect">
            <a:avLst/>
          </a:prstGeom>
          <a:effectLst>
            <a:softEdge rad="81855"/>
          </a:effectLst>
        </p:spPr>
      </p:pic>
    </p:spTree>
    <p:extLst>
      <p:ext uri="{BB962C8B-B14F-4D97-AF65-F5344CB8AC3E}">
        <p14:creationId xmlns:p14="http://schemas.microsoft.com/office/powerpoint/2010/main" val="15941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9255B5-D018-BF7C-F15E-ABEE3A29A00E}"/>
              </a:ext>
            </a:extLst>
          </p:cNvPr>
          <p:cNvSpPr>
            <a:spLocks noGrp="1"/>
          </p:cNvSpPr>
          <p:nvPr>
            <p:ph type="title"/>
          </p:nvPr>
        </p:nvSpPr>
        <p:spPr/>
        <p:txBody>
          <a:bodyPr/>
          <a:lstStyle/>
          <a:p>
            <a:r>
              <a:rPr lang="en-US" dirty="0"/>
              <a:t>More than numbers</a:t>
            </a:r>
          </a:p>
        </p:txBody>
      </p:sp>
      <p:sp>
        <p:nvSpPr>
          <p:cNvPr id="6" name="TextBox 5">
            <a:extLst>
              <a:ext uri="{FF2B5EF4-FFF2-40B4-BE49-F238E27FC236}">
                <a16:creationId xmlns:a16="http://schemas.microsoft.com/office/drawing/2014/main" id="{5C53A25F-D604-8521-0513-ADF83078A4F8}"/>
              </a:ext>
            </a:extLst>
          </p:cNvPr>
          <p:cNvSpPr txBox="1"/>
          <p:nvPr/>
        </p:nvSpPr>
        <p:spPr>
          <a:xfrm>
            <a:off x="662137" y="2067951"/>
            <a:ext cx="7819725" cy="4431983"/>
          </a:xfrm>
          <a:prstGeom prst="rect">
            <a:avLst/>
          </a:prstGeom>
          <a:noFill/>
        </p:spPr>
        <p:txBody>
          <a:bodyPr wrap="square" rtlCol="0">
            <a:spAutoFit/>
          </a:bodyPr>
          <a:lstStyle/>
          <a:p>
            <a:r>
              <a:rPr lang="en-US" sz="1200" dirty="0">
                <a:solidFill>
                  <a:schemeClr val="accent1">
                    <a:lumMod val="75000"/>
                  </a:schemeClr>
                </a:solidFill>
                <a:latin typeface="Cambria" panose="02040503050406030204" pitchFamily="18" charset="0"/>
              </a:rPr>
              <a:t>Data - numbers - tell a story about learning and achievement.  Often there is a story within the story.   Our staff have reflected on the year and the story of 2023 – things that bought them joy.  </a:t>
            </a:r>
          </a:p>
          <a:p>
            <a:endParaRPr lang="en-NZ"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GB" sz="1400" i="1" kern="1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“A moment that has stuck with me was our 2 day  interschool ‘</a:t>
            </a:r>
            <a:r>
              <a:rPr lang="en-GB" sz="1400" i="1" kern="100" dirty="0" err="1">
                <a:solidFill>
                  <a:srgbClr val="000000"/>
                </a:solidFill>
                <a:effectLst/>
                <a:latin typeface="Aptos" panose="020B0004020202020204" pitchFamily="34" charset="0"/>
                <a:ea typeface="Calibri" panose="020F0502020204030204" pitchFamily="34" charset="0"/>
                <a:cs typeface="Times New Roman" panose="02020603050405020304" pitchFamily="18" charset="0"/>
              </a:rPr>
              <a:t>Inventionator</a:t>
            </a:r>
            <a:r>
              <a:rPr lang="en-GB" sz="1400" i="1" kern="1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competition. During that time I saw our kids rise to the challenge academically but even more than that was seeing the expression of Jesus in them in the way they connected with students from other schools. Many were prepared to step up and show outstanding leadership but with a layer of kindness and servant-heartedness. It made me realise that there is indeed an outworking of our "special character" in very real ways.”</a:t>
            </a:r>
            <a:endParaRPr lang="en-NZ"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“I have loved the way the students with significant differences (whether they be learning, physical or social) are integrated into our place with comparative ease….</a:t>
            </a:r>
            <a:r>
              <a:rPr lang="en-NZ" sz="14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NZ" sz="1400"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o</a:t>
            </a:r>
            <a:r>
              <a:rPr lang="en-NZ" sz="1400" i="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ur kids welcome them, love them, include them, help them, sit alongside them, …of course not all students are as warm and wonderful as the ones I'm speaking of, but for those who have struggled thus far in life, I hear stories of inclusion, non-judgemental acceptance, lack of bullying, just Christ's love in action.”</a:t>
            </a:r>
            <a:endParaRPr lang="en-NZ" sz="14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a:p>
            <a:endParaRPr lang="en-NZ" i="1"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2FF362E-FDB2-538C-8A97-2F158EA0C9A4}"/>
              </a:ext>
            </a:extLst>
          </p:cNvPr>
          <p:cNvPicPr>
            <a:picLocks noChangeAspect="1"/>
          </p:cNvPicPr>
          <p:nvPr/>
        </p:nvPicPr>
        <p:blipFill>
          <a:blip r:embed="rId3">
            <a:alphaModFix amt="24000"/>
            <a:extLst>
              <a:ext uri="{28A0092B-C50C-407E-A947-70E740481C1C}">
                <a14:useLocalDpi xmlns:a14="http://schemas.microsoft.com/office/drawing/2010/main" val="0"/>
              </a:ext>
            </a:extLst>
          </a:blip>
          <a:stretch>
            <a:fillRect/>
          </a:stretch>
        </p:blipFill>
        <p:spPr>
          <a:xfrm>
            <a:off x="2818660" y="1883208"/>
            <a:ext cx="6155634" cy="4616726"/>
          </a:xfrm>
          <a:prstGeom prst="rect">
            <a:avLst/>
          </a:prstGeom>
          <a:effectLst>
            <a:softEdge rad="97143"/>
          </a:effectLst>
        </p:spPr>
      </p:pic>
    </p:spTree>
    <p:extLst>
      <p:ext uri="{BB962C8B-B14F-4D97-AF65-F5344CB8AC3E}">
        <p14:creationId xmlns:p14="http://schemas.microsoft.com/office/powerpoint/2010/main" val="3061790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ADF2-AAD3-9644-BC0B-2C9FB90C6846}"/>
              </a:ext>
            </a:extLst>
          </p:cNvPr>
          <p:cNvSpPr>
            <a:spLocks noGrp="1"/>
          </p:cNvSpPr>
          <p:nvPr>
            <p:ph type="title"/>
          </p:nvPr>
        </p:nvSpPr>
        <p:spPr/>
        <p:txBody>
          <a:bodyPr/>
          <a:lstStyle/>
          <a:p>
            <a:r>
              <a:rPr lang="en-US" dirty="0"/>
              <a:t>Looking deeper – </a:t>
            </a:r>
            <a:r>
              <a:rPr lang="en-US" sz="1600" dirty="0"/>
              <a:t>Fostering Strengths</a:t>
            </a:r>
          </a:p>
        </p:txBody>
      </p:sp>
      <p:sp>
        <p:nvSpPr>
          <p:cNvPr id="3" name="TextBox 2">
            <a:extLst>
              <a:ext uri="{FF2B5EF4-FFF2-40B4-BE49-F238E27FC236}">
                <a16:creationId xmlns:a16="http://schemas.microsoft.com/office/drawing/2014/main" id="{147192BC-BF13-384C-AE0B-A62C786DA2EA}"/>
              </a:ext>
            </a:extLst>
          </p:cNvPr>
          <p:cNvSpPr txBox="1"/>
          <p:nvPr/>
        </p:nvSpPr>
        <p:spPr>
          <a:xfrm>
            <a:off x="381966" y="1700839"/>
            <a:ext cx="8380294" cy="4801314"/>
          </a:xfrm>
          <a:prstGeom prst="rect">
            <a:avLst/>
          </a:prstGeom>
          <a:noFill/>
        </p:spPr>
        <p:txBody>
          <a:bodyPr wrap="square" rtlCol="0">
            <a:spAutoFit/>
          </a:bodyPr>
          <a:lstStyle/>
          <a:p>
            <a:r>
              <a:rPr lang="en-US" sz="1400" b="1" dirty="0">
                <a:latin typeface="Cambria" panose="02040503050406030204" pitchFamily="18" charset="0"/>
                <a:cs typeface="Calibri" panose="020F0502020204030204" pitchFamily="34" charset="0"/>
              </a:rPr>
              <a:t>Fostering Strengths 2023 - </a:t>
            </a:r>
            <a:r>
              <a:rPr lang="en-GB" sz="1400" dirty="0">
                <a:latin typeface="Cambria" panose="02040503050406030204" pitchFamily="18" charset="0"/>
                <a:cs typeface="Calibri" panose="020F0502020204030204" pitchFamily="34" charset="0"/>
              </a:rPr>
              <a:t> to cater for the learning needs of students identified as having special abilities.</a:t>
            </a:r>
          </a:p>
          <a:p>
            <a:r>
              <a:rPr lang="en-NZ" sz="1400" dirty="0">
                <a:latin typeface="Cambria" panose="02040503050406030204" pitchFamily="18" charset="0"/>
                <a:cs typeface="Calibri" panose="020F0502020204030204" pitchFamily="34" charset="0"/>
              </a:rPr>
              <a:t> </a:t>
            </a:r>
            <a:endParaRPr lang="en-US" sz="1400" dirty="0">
              <a:latin typeface="Cambria" panose="02040503050406030204" pitchFamily="18" charset="0"/>
              <a:cs typeface="Calibri" panose="020F0502020204030204" pitchFamily="34" charset="0"/>
            </a:endParaRPr>
          </a:p>
          <a:p>
            <a:r>
              <a:rPr lang="en-GB" sz="1400" dirty="0">
                <a:latin typeface="Cambria" panose="02040503050406030204" pitchFamily="18" charset="0"/>
                <a:cs typeface="Calibri" panose="020F0502020204030204" pitchFamily="34" charset="0"/>
              </a:rPr>
              <a:t>Identification of gifts is a multi-categorical approach.</a:t>
            </a:r>
          </a:p>
          <a:p>
            <a:endParaRPr lang="en-NZ" sz="1400" dirty="0">
              <a:latin typeface="Cambria" panose="02040503050406030204" pitchFamily="18" charset="0"/>
              <a:cs typeface="Calibri" panose="020F0502020204030204" pitchFamily="34" charset="0"/>
            </a:endParaRPr>
          </a:p>
          <a:p>
            <a:r>
              <a:rPr lang="en-NZ" sz="1400" b="1" dirty="0">
                <a:latin typeface="Cambria" panose="02040503050406030204" pitchFamily="18" charset="0"/>
                <a:cs typeface="Calibri" panose="020F0502020204030204" pitchFamily="34" charset="0"/>
              </a:rPr>
              <a:t>Two year goal </a:t>
            </a:r>
            <a:r>
              <a:rPr lang="en-NZ" sz="1400" dirty="0">
                <a:latin typeface="Cambria" panose="02040503050406030204" pitchFamily="18" charset="0"/>
                <a:cs typeface="Calibri" panose="020F0502020204030204" pitchFamily="34" charset="0"/>
              </a:rPr>
              <a:t>- </a:t>
            </a:r>
            <a:r>
              <a:rPr lang="en-NZ" sz="1400" dirty="0">
                <a:latin typeface="Cambria" panose="02040503050406030204" pitchFamily="18" charset="0"/>
                <a:ea typeface="Arial Nova" panose="020B0504020202020204" pitchFamily="34" charset="0"/>
                <a:cs typeface="Arial Nova" panose="020B0504020202020204" pitchFamily="34" charset="0"/>
              </a:rPr>
              <a:t>every child being given the opportunity to be in a Fostering Strengths group by the end of their Primary schooling.   </a:t>
            </a:r>
            <a:r>
              <a:rPr lang="en-NZ" sz="1400" dirty="0">
                <a:latin typeface="Cambria" panose="02040503050406030204" pitchFamily="18" charset="0"/>
                <a:cs typeface="Calibri" panose="020F0502020204030204" pitchFamily="34" charset="0"/>
              </a:rPr>
              <a:t>As at December 2023 </a:t>
            </a:r>
            <a:r>
              <a:rPr lang="en-NZ" sz="1400" dirty="0">
                <a:effectLst/>
                <a:latin typeface="Cambria" panose="02040503050406030204" pitchFamily="18" charset="0"/>
                <a:ea typeface="Arial Nova" panose="020B0504020202020204" pitchFamily="34" charset="0"/>
                <a:cs typeface="Arial Nova" panose="020B0504020202020204" pitchFamily="34" charset="0"/>
              </a:rPr>
              <a:t>all our Year 6 pupils who have been at our school for a full year or more, have had the opportunity to be part of a Fostering Strengths group</a:t>
            </a:r>
            <a:r>
              <a:rPr lang="en-NZ" sz="1800" dirty="0">
                <a:effectLst/>
                <a:latin typeface="Cambria" panose="02040503050406030204" pitchFamily="18" charset="0"/>
                <a:ea typeface="Arial Nova" panose="020B0504020202020204" pitchFamily="34" charset="0"/>
                <a:cs typeface="Arial Nova" panose="020B0504020202020204" pitchFamily="34" charset="0"/>
              </a:rPr>
              <a:t>. </a:t>
            </a:r>
          </a:p>
          <a:p>
            <a:endParaRPr lang="en-NZ" dirty="0">
              <a:latin typeface="Cambria" panose="02040503050406030204" pitchFamily="18" charset="0"/>
              <a:cs typeface="Calibri" panose="020F0502020204030204" pitchFamily="34" charset="0"/>
            </a:endParaRPr>
          </a:p>
          <a:p>
            <a:pPr algn="just"/>
            <a:r>
              <a:rPr lang="en-NZ" sz="1400" b="1" dirty="0">
                <a:effectLst/>
                <a:latin typeface="Cambria" panose="02040503050406030204" pitchFamily="18" charset="0"/>
                <a:ea typeface="Arial Nova" panose="020B0504020202020204" pitchFamily="34" charset="0"/>
                <a:cs typeface="Arial Nova" panose="020B0504020202020204" pitchFamily="34" charset="0"/>
              </a:rPr>
              <a:t>2023 pilot programme </a:t>
            </a:r>
            <a:r>
              <a:rPr lang="en-NZ" sz="1400" dirty="0">
                <a:effectLst/>
                <a:latin typeface="Cambria" panose="02040503050406030204" pitchFamily="18" charset="0"/>
                <a:ea typeface="Arial Nova" panose="020B0504020202020204" pitchFamily="34" charset="0"/>
                <a:cs typeface="Arial Nova" panose="020B0504020202020204" pitchFamily="34" charset="0"/>
              </a:rPr>
              <a:t>for our gifted Year 7-8 students called E2S (Enabled To Serve). </a:t>
            </a:r>
          </a:p>
          <a:p>
            <a:pPr algn="just"/>
            <a:r>
              <a:rPr lang="en-NZ" sz="1400" dirty="0">
                <a:effectLst/>
                <a:latin typeface="Cambria" panose="02040503050406030204" pitchFamily="18" charset="0"/>
                <a:ea typeface="Arial Nova" panose="020B0504020202020204" pitchFamily="34" charset="0"/>
                <a:cs typeface="Arial Nova" panose="020B0504020202020204" pitchFamily="34" charset="0"/>
              </a:rPr>
              <a:t>11 students, one afternoon a week for the year. </a:t>
            </a:r>
          </a:p>
          <a:p>
            <a:pPr algn="just"/>
            <a:endParaRPr lang="en-NZ" sz="1400" dirty="0">
              <a:effectLst/>
              <a:latin typeface="Cambria" panose="02040503050406030204" pitchFamily="18" charset="0"/>
              <a:ea typeface="Arial Nova" panose="020B0504020202020204" pitchFamily="34" charset="0"/>
              <a:cs typeface="Arial Nova" panose="020B0504020202020204" pitchFamily="34" charset="0"/>
            </a:endParaRPr>
          </a:p>
          <a:p>
            <a:pPr algn="just"/>
            <a:r>
              <a:rPr lang="en-NZ" sz="1400" dirty="0">
                <a:effectLst/>
                <a:latin typeface="Cambria" panose="02040503050406030204" pitchFamily="18" charset="0"/>
                <a:ea typeface="Arial Nova" panose="020B0504020202020204" pitchFamily="34" charset="0"/>
                <a:cs typeface="Arial Nova" panose="020B0504020202020204" pitchFamily="34" charset="0"/>
              </a:rPr>
              <a:t>Kathryn Renner facilitated working with a different theme each term.</a:t>
            </a:r>
            <a:endParaRPr lang="en-NZ" sz="1400" dirty="0">
              <a:effectLst/>
              <a:latin typeface="Cambria" panose="02040503050406030204" pitchFamily="18" charset="0"/>
              <a:ea typeface="Calibri" panose="020F0502020204030204" pitchFamily="34" charset="0"/>
              <a:cs typeface="Arial" panose="020B0604020202020204" pitchFamily="34" charset="0"/>
            </a:endParaRPr>
          </a:p>
          <a:p>
            <a:pPr marL="342900" lvl="0" indent="-342900" algn="just">
              <a:buFont typeface="Courier New" panose="02070309020205020404" pitchFamily="49" charset="0"/>
              <a:buChar char="♦"/>
            </a:pPr>
            <a:r>
              <a:rPr lang="en-NZ" sz="1400" b="1" dirty="0">
                <a:effectLst/>
                <a:latin typeface="Cambria" panose="02040503050406030204" pitchFamily="18" charset="0"/>
                <a:ea typeface="Arial Nova" panose="020B0504020202020204" pitchFamily="34" charset="0"/>
                <a:cs typeface="Arial Nova" panose="020B0504020202020204" pitchFamily="34" charset="0"/>
              </a:rPr>
              <a:t>Term 1: Intelligence </a:t>
            </a:r>
            <a:r>
              <a:rPr lang="en-NZ" sz="1400" dirty="0">
                <a:effectLst/>
                <a:latin typeface="Cambria" panose="02040503050406030204" pitchFamily="18" charset="0"/>
                <a:ea typeface="Arial Nova" panose="020B0504020202020204" pitchFamily="34" charset="0"/>
                <a:cs typeface="Arial Nova" panose="020B0504020202020204" pitchFamily="34" charset="0"/>
              </a:rPr>
              <a:t>– history, biblical view, Māori view, cultural perception</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gn="just">
              <a:buFont typeface="Courier New" panose="02070309020205020404" pitchFamily="49" charset="0"/>
              <a:buChar char="♦"/>
            </a:pPr>
            <a:r>
              <a:rPr lang="en-NZ" sz="1400" b="1" dirty="0">
                <a:effectLst/>
                <a:latin typeface="Cambria" panose="02040503050406030204" pitchFamily="18" charset="0"/>
                <a:ea typeface="Arial Nova" panose="020B0504020202020204" pitchFamily="34" charset="0"/>
                <a:cs typeface="Arial Nova" panose="020B0504020202020204" pitchFamily="34" charset="0"/>
              </a:rPr>
              <a:t>Term 2: Design Thinking </a:t>
            </a:r>
            <a:r>
              <a:rPr lang="en-NZ" sz="1400" dirty="0">
                <a:effectLst/>
                <a:latin typeface="Cambria" panose="02040503050406030204" pitchFamily="18" charset="0"/>
                <a:ea typeface="Arial Nova" panose="020B0504020202020204" pitchFamily="34" charset="0"/>
                <a:cs typeface="Arial Nova" panose="020B0504020202020204" pitchFamily="34" charset="0"/>
              </a:rPr>
              <a:t>– the process of design thinking and an interschool competition (with 2 of our students in the winning team)</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gn="just">
              <a:buFont typeface="Courier New" panose="02070309020205020404" pitchFamily="49" charset="0"/>
              <a:buChar char="♦"/>
            </a:pPr>
            <a:r>
              <a:rPr lang="en-NZ" sz="1400" b="1" dirty="0">
                <a:effectLst/>
                <a:latin typeface="Cambria" panose="02040503050406030204" pitchFamily="18" charset="0"/>
                <a:ea typeface="Arial Nova" panose="020B0504020202020204" pitchFamily="34" charset="0"/>
                <a:cs typeface="Arial Nova" panose="020B0504020202020204" pitchFamily="34" charset="0"/>
              </a:rPr>
              <a:t>Term 3: Passion Projects </a:t>
            </a:r>
            <a:r>
              <a:rPr lang="en-NZ" sz="1400" dirty="0">
                <a:effectLst/>
                <a:latin typeface="Cambria" panose="02040503050406030204" pitchFamily="18" charset="0"/>
                <a:ea typeface="Arial Nova" panose="020B0504020202020204" pitchFamily="34" charset="0"/>
                <a:cs typeface="Arial Nova" panose="020B0504020202020204" pitchFamily="34" charset="0"/>
              </a:rPr>
              <a:t>– individual research, experimenting and</a:t>
            </a:r>
          </a:p>
          <a:p>
            <a:pPr marL="342900" lvl="0" indent="-342900" algn="just">
              <a:buFont typeface="Courier New" panose="02070309020205020404" pitchFamily="49" charset="0"/>
              <a:buChar char="♦"/>
            </a:pPr>
            <a:r>
              <a:rPr lang="en-NZ" sz="1400" dirty="0">
                <a:effectLst/>
                <a:latin typeface="Cambria" panose="02040503050406030204" pitchFamily="18" charset="0"/>
                <a:ea typeface="Arial Nova" panose="020B0504020202020204" pitchFamily="34" charset="0"/>
                <a:cs typeface="Arial Nova" panose="020B0504020202020204" pitchFamily="34" charset="0"/>
              </a:rPr>
              <a:t> presenting</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gn="just">
              <a:buFont typeface="Courier New" panose="02070309020205020404" pitchFamily="49" charset="0"/>
              <a:buChar char="♦"/>
            </a:pPr>
            <a:r>
              <a:rPr lang="en-NZ" sz="1400" b="1" dirty="0">
                <a:effectLst/>
                <a:latin typeface="Cambria" panose="02040503050406030204" pitchFamily="18" charset="0"/>
                <a:ea typeface="Arial Nova" panose="020B0504020202020204" pitchFamily="34" charset="0"/>
                <a:cs typeface="Arial Nova" panose="020B0504020202020204" pitchFamily="34" charset="0"/>
              </a:rPr>
              <a:t>Term 4: Plan to Podcast </a:t>
            </a:r>
            <a:r>
              <a:rPr lang="en-NZ" sz="1400" dirty="0">
                <a:effectLst/>
                <a:latin typeface="Cambria" panose="02040503050406030204" pitchFamily="18" charset="0"/>
                <a:ea typeface="Arial Nova" panose="020B0504020202020204" pitchFamily="34" charset="0"/>
                <a:cs typeface="Arial Nova" panose="020B0504020202020204" pitchFamily="34" charset="0"/>
              </a:rPr>
              <a:t>– creating a professional podcast – </a:t>
            </a:r>
          </a:p>
          <a:p>
            <a:pPr marL="342900" lvl="0" indent="-342900" algn="just">
              <a:buFont typeface="Courier New" panose="02070309020205020404" pitchFamily="49" charset="0"/>
              <a:buChar char="♦"/>
            </a:pPr>
            <a:r>
              <a:rPr lang="en-NZ" sz="1400" dirty="0">
                <a:effectLst/>
                <a:latin typeface="Cambria" panose="02040503050406030204" pitchFamily="18" charset="0"/>
                <a:ea typeface="Arial Nova" panose="020B0504020202020204" pitchFamily="34" charset="0"/>
                <a:cs typeface="Arial Nova" panose="020B0504020202020204" pitchFamily="34" charset="0"/>
              </a:rPr>
              <a:t>scripting, interviewing, recording and audio editing in conjunction </a:t>
            </a:r>
          </a:p>
          <a:p>
            <a:pPr marL="342900" lvl="0" indent="-342900" algn="just">
              <a:buFont typeface="Courier New" panose="02070309020205020404" pitchFamily="49" charset="0"/>
              <a:buChar char="♦"/>
            </a:pPr>
            <a:r>
              <a:rPr lang="en-NZ" sz="1400" dirty="0">
                <a:effectLst/>
                <a:latin typeface="Cambria" panose="02040503050406030204" pitchFamily="18" charset="0"/>
                <a:ea typeface="Arial Nova" panose="020B0504020202020204" pitchFamily="34" charset="0"/>
                <a:cs typeface="Arial Nova" panose="020B0504020202020204" pitchFamily="34" charset="0"/>
              </a:rPr>
              <a:t>with Christchurch City Library.</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endParaRPr lang="en-NZ" dirty="0">
              <a:latin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C65CBCC7-DC38-E64C-9C33-C367067BE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794" y="4956966"/>
            <a:ext cx="2447925" cy="1835785"/>
          </a:xfrm>
          <a:prstGeom prst="rect">
            <a:avLst/>
          </a:prstGeom>
          <a:effectLst>
            <a:softEdge rad="41155"/>
          </a:effectLst>
        </p:spPr>
      </p:pic>
    </p:spTree>
    <p:extLst>
      <p:ext uri="{BB962C8B-B14F-4D97-AF65-F5344CB8AC3E}">
        <p14:creationId xmlns:p14="http://schemas.microsoft.com/office/powerpoint/2010/main" val="579996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CE31-DB40-2C42-BD15-4DA8EEFD23DB}"/>
              </a:ext>
            </a:extLst>
          </p:cNvPr>
          <p:cNvSpPr>
            <a:spLocks noGrp="1"/>
          </p:cNvSpPr>
          <p:nvPr>
            <p:ph type="title"/>
          </p:nvPr>
        </p:nvSpPr>
        <p:spPr/>
        <p:txBody>
          <a:bodyPr/>
          <a:lstStyle/>
          <a:p>
            <a:r>
              <a:rPr lang="en-US" dirty="0"/>
              <a:t>Looking deeper </a:t>
            </a:r>
            <a:r>
              <a:rPr lang="en-US" sz="1600" dirty="0"/>
              <a:t>– Fostering Strengths</a:t>
            </a:r>
          </a:p>
        </p:txBody>
      </p:sp>
      <p:sp>
        <p:nvSpPr>
          <p:cNvPr id="5" name="Rectangle 4">
            <a:extLst>
              <a:ext uri="{FF2B5EF4-FFF2-40B4-BE49-F238E27FC236}">
                <a16:creationId xmlns:a16="http://schemas.microsoft.com/office/drawing/2014/main" id="{FA383F32-0A79-1343-B1CF-56B3E11245DA}"/>
              </a:ext>
            </a:extLst>
          </p:cNvPr>
          <p:cNvSpPr/>
          <p:nvPr/>
        </p:nvSpPr>
        <p:spPr>
          <a:xfrm>
            <a:off x="1077099" y="6132821"/>
            <a:ext cx="6989801" cy="276999"/>
          </a:xfrm>
          <a:prstGeom prst="rect">
            <a:avLst/>
          </a:prstGeom>
        </p:spPr>
        <p:txBody>
          <a:bodyPr wrap="square">
            <a:spAutoFit/>
          </a:bodyPr>
          <a:lstStyle/>
          <a:p>
            <a:pPr algn="ctr"/>
            <a:r>
              <a:rPr lang="en-GB" sz="1200" dirty="0">
                <a:latin typeface="Cambria" panose="02040503050406030204" pitchFamily="18" charset="0"/>
                <a:cs typeface="Calibri" panose="020F0502020204030204" pitchFamily="34" charset="0"/>
              </a:rPr>
              <a:t>pupils throughout the year in Fostering Strengths groups:  2022 = 126;  2021 = 116</a:t>
            </a:r>
            <a:endParaRPr lang="en-US" sz="1200" dirty="0">
              <a:latin typeface="Cambria" panose="02040503050406030204" pitchFamily="18" charset="0"/>
            </a:endParaRPr>
          </a:p>
        </p:txBody>
      </p:sp>
      <p:sp>
        <p:nvSpPr>
          <p:cNvPr id="7" name="TextBox 6">
            <a:extLst>
              <a:ext uri="{FF2B5EF4-FFF2-40B4-BE49-F238E27FC236}">
                <a16:creationId xmlns:a16="http://schemas.microsoft.com/office/drawing/2014/main" id="{A0142219-89E6-C189-FC60-814D085613F2}"/>
              </a:ext>
            </a:extLst>
          </p:cNvPr>
          <p:cNvSpPr txBox="1"/>
          <p:nvPr/>
        </p:nvSpPr>
        <p:spPr>
          <a:xfrm>
            <a:off x="522981" y="1855621"/>
            <a:ext cx="8347887" cy="369332"/>
          </a:xfrm>
          <a:prstGeom prst="rect">
            <a:avLst/>
          </a:prstGeom>
          <a:noFill/>
        </p:spPr>
        <p:txBody>
          <a:bodyPr wrap="square">
            <a:spAutoFit/>
          </a:bodyPr>
          <a:lstStyle/>
          <a:p>
            <a:r>
              <a:rPr lang="en-NZ" b="1" dirty="0">
                <a:latin typeface="Cambria" panose="02040503050406030204" pitchFamily="18" charset="0"/>
              </a:rPr>
              <a:t>Programmes and Opportunities offered in 2023 </a:t>
            </a:r>
          </a:p>
        </p:txBody>
      </p:sp>
      <p:sp>
        <p:nvSpPr>
          <p:cNvPr id="8" name="Rectangle 7">
            <a:extLst>
              <a:ext uri="{FF2B5EF4-FFF2-40B4-BE49-F238E27FC236}">
                <a16:creationId xmlns:a16="http://schemas.microsoft.com/office/drawing/2014/main" id="{5F926B2F-6676-B2EC-7062-34445A221301}"/>
              </a:ext>
            </a:extLst>
          </p:cNvPr>
          <p:cNvSpPr/>
          <p:nvPr/>
        </p:nvSpPr>
        <p:spPr>
          <a:xfrm>
            <a:off x="1077098" y="5763489"/>
            <a:ext cx="6989801" cy="369332"/>
          </a:xfrm>
          <a:prstGeom prst="rect">
            <a:avLst/>
          </a:prstGeom>
        </p:spPr>
        <p:txBody>
          <a:bodyPr wrap="square">
            <a:spAutoFit/>
          </a:bodyPr>
          <a:lstStyle/>
          <a:p>
            <a:r>
              <a:rPr lang="en-GB" dirty="0">
                <a:latin typeface="Cambria" panose="02040503050406030204" pitchFamily="18" charset="0"/>
                <a:cs typeface="Calibri" panose="020F0502020204030204" pitchFamily="34" charset="0"/>
              </a:rPr>
              <a:t>2023 = </a:t>
            </a:r>
            <a:r>
              <a:rPr lang="en-GB" b="1" dirty="0">
                <a:latin typeface="Cambria" panose="02040503050406030204" pitchFamily="18" charset="0"/>
                <a:cs typeface="Calibri" panose="020F0502020204030204" pitchFamily="34" charset="0"/>
              </a:rPr>
              <a:t>173 </a:t>
            </a:r>
            <a:r>
              <a:rPr lang="en-GB" dirty="0">
                <a:latin typeface="Cambria" panose="02040503050406030204" pitchFamily="18" charset="0"/>
                <a:cs typeface="Calibri" panose="020F0502020204030204" pitchFamily="34" charset="0"/>
              </a:rPr>
              <a:t>pupils throughout the year in Fostering Strengths groups</a:t>
            </a:r>
            <a:endParaRPr lang="en-US" dirty="0">
              <a:latin typeface="Cambria" panose="02040503050406030204" pitchFamily="18" charset="0"/>
            </a:endParaRPr>
          </a:p>
        </p:txBody>
      </p:sp>
      <p:sp>
        <p:nvSpPr>
          <p:cNvPr id="6" name="TextBox 5">
            <a:extLst>
              <a:ext uri="{FF2B5EF4-FFF2-40B4-BE49-F238E27FC236}">
                <a16:creationId xmlns:a16="http://schemas.microsoft.com/office/drawing/2014/main" id="{750BF506-6C8E-3E0F-B4A7-2B5E0821AA4C}"/>
              </a:ext>
            </a:extLst>
          </p:cNvPr>
          <p:cNvSpPr txBox="1"/>
          <p:nvPr/>
        </p:nvSpPr>
        <p:spPr>
          <a:xfrm>
            <a:off x="325647" y="2501953"/>
            <a:ext cx="8492702" cy="2723823"/>
          </a:xfrm>
          <a:prstGeom prst="rect">
            <a:avLst/>
          </a:prstGeom>
          <a:noFill/>
        </p:spPr>
        <p:txBody>
          <a:bodyPr wrap="square">
            <a:spAutoFit/>
          </a:bodyPr>
          <a:lstStyle/>
          <a:p>
            <a:pPr marL="342900" lvl="0" indent="-342900">
              <a:lnSpc>
                <a:spcPct val="150000"/>
              </a:lnSpc>
              <a:buFont typeface="Arial" panose="020B0604020202020204" pitchFamily="34" charset="0"/>
              <a:buChar char="•"/>
              <a:tabLst>
                <a:tab pos="457200" algn="l"/>
              </a:tabLst>
            </a:pPr>
            <a:r>
              <a:rPr lang="en-US" b="1" dirty="0">
                <a:effectLst/>
                <a:latin typeface="Cambria" panose="02040503050406030204" pitchFamily="18" charset="0"/>
                <a:ea typeface="Arial Nova" panose="020B0504020202020204" pitchFamily="34" charset="0"/>
                <a:cs typeface="Calibri" panose="020F0502020204030204" pitchFamily="34" charset="0"/>
              </a:rPr>
              <a:t>Year 1-2</a:t>
            </a:r>
            <a:r>
              <a:rPr lang="en-US" dirty="0">
                <a:effectLst/>
                <a:latin typeface="Cambria" panose="02040503050406030204" pitchFamily="18" charset="0"/>
                <a:ea typeface="Arial Nova" panose="020B0504020202020204" pitchFamily="34" charset="0"/>
                <a:cs typeface="Calibri" panose="020F0502020204030204" pitchFamily="34" charset="0"/>
              </a:rPr>
              <a:t> - </a:t>
            </a:r>
            <a:r>
              <a:rPr lang="en-US" dirty="0">
                <a:effectLst/>
                <a:latin typeface="Cambria" panose="02040503050406030204" pitchFamily="18" charset="0"/>
                <a:ea typeface="Baguet Script" panose="020F0502020204030204" pitchFamily="34" charset="0"/>
                <a:cs typeface="Calibri" panose="020F0502020204030204" pitchFamily="34" charset="0"/>
              </a:rPr>
              <a:t>Drama, Music, Play Script Writing, Social Outreach, </a:t>
            </a:r>
            <a:r>
              <a:rPr lang="en-US" dirty="0" err="1">
                <a:effectLst/>
                <a:latin typeface="Cambria" panose="02040503050406030204" pitchFamily="18" charset="0"/>
                <a:ea typeface="Baguet Script" panose="020F0502020204030204" pitchFamily="34" charset="0"/>
                <a:cs typeface="Calibri" panose="020F0502020204030204" pitchFamily="34" charset="0"/>
              </a:rPr>
              <a:t>Maths</a:t>
            </a:r>
            <a:r>
              <a:rPr lang="en-US" dirty="0">
                <a:effectLst/>
                <a:latin typeface="Cambria" panose="02040503050406030204" pitchFamily="18" charset="0"/>
                <a:ea typeface="Baguet Script" panose="020F0502020204030204" pitchFamily="34" charset="0"/>
                <a:cs typeface="Calibri" panose="020F0502020204030204" pitchFamily="34" charset="0"/>
              </a:rPr>
              <a:t>, Science </a:t>
            </a:r>
            <a:endParaRPr lang="en-NZ" dirty="0">
              <a:effectLst/>
              <a:latin typeface="Cambria" panose="02040503050406030204" pitchFamily="18" charset="0"/>
              <a:ea typeface="Calibri" panose="020F0502020204030204" pitchFamily="34" charset="0"/>
              <a:cs typeface="Calibri" panose="020F0502020204030204" pitchFamily="34" charset="0"/>
            </a:endParaRPr>
          </a:p>
          <a:p>
            <a:pPr marL="342900" lvl="0" indent="-342900">
              <a:lnSpc>
                <a:spcPct val="150000"/>
              </a:lnSpc>
              <a:buFont typeface="Arial" panose="020B0604020202020204" pitchFamily="34" charset="0"/>
              <a:buChar char="•"/>
              <a:tabLst>
                <a:tab pos="457200" algn="l"/>
              </a:tabLst>
            </a:pPr>
            <a:r>
              <a:rPr lang="en-US" b="1" dirty="0">
                <a:effectLst/>
                <a:latin typeface="Cambria" panose="02040503050406030204" pitchFamily="18" charset="0"/>
                <a:ea typeface="Arial Nova" panose="020B0504020202020204" pitchFamily="34" charset="0"/>
                <a:cs typeface="Calibri" panose="020F0502020204030204" pitchFamily="34" charset="0"/>
              </a:rPr>
              <a:t>Year 3-4</a:t>
            </a:r>
            <a:r>
              <a:rPr lang="en-US" dirty="0">
                <a:effectLst/>
                <a:latin typeface="Cambria" panose="02040503050406030204" pitchFamily="18" charset="0"/>
                <a:ea typeface="Arial Nova" panose="020B0504020202020204" pitchFamily="34" charset="0"/>
                <a:cs typeface="Calibri" panose="020F0502020204030204" pitchFamily="34" charset="0"/>
              </a:rPr>
              <a:t> </a:t>
            </a:r>
            <a:r>
              <a:rPr lang="en-US" dirty="0">
                <a:effectLst/>
                <a:latin typeface="Cambria" panose="02040503050406030204" pitchFamily="18" charset="0"/>
                <a:ea typeface="Baguet Script" panose="020F0502020204030204" pitchFamily="34" charset="0"/>
                <a:cs typeface="Calibri" panose="020F0502020204030204" pitchFamily="34" charset="0"/>
              </a:rPr>
              <a:t>- </a:t>
            </a:r>
            <a:r>
              <a:rPr lang="en-US" dirty="0" err="1">
                <a:effectLst/>
                <a:latin typeface="Cambria" panose="02040503050406030204" pitchFamily="18" charset="0"/>
                <a:ea typeface="Baguet Script" panose="020F0502020204030204" pitchFamily="34" charset="0"/>
                <a:cs typeface="Calibri" panose="020F0502020204030204" pitchFamily="34" charset="0"/>
              </a:rPr>
              <a:t>Maths</a:t>
            </a:r>
            <a:r>
              <a:rPr lang="en-US" dirty="0">
                <a:effectLst/>
                <a:latin typeface="Cambria" panose="02040503050406030204" pitchFamily="18" charset="0"/>
                <a:ea typeface="Baguet Script" panose="020F0502020204030204" pitchFamily="34" charset="0"/>
                <a:cs typeface="Calibri" panose="020F0502020204030204" pitchFamily="34" charset="0"/>
              </a:rPr>
              <a:t>, Social Outreach, Comic Design, Ukulele, Pasifika Dance, Reading, Art, Sewing</a:t>
            </a:r>
            <a:endParaRPr lang="en-NZ" dirty="0">
              <a:effectLst/>
              <a:latin typeface="Cambria" panose="02040503050406030204" pitchFamily="18" charset="0"/>
              <a:ea typeface="Calibri" panose="020F0502020204030204" pitchFamily="34" charset="0"/>
              <a:cs typeface="Calibri" panose="020F0502020204030204" pitchFamily="34" charset="0"/>
            </a:endParaRPr>
          </a:p>
          <a:p>
            <a:pPr marL="342900" marR="175260" lvl="0" indent="-342900">
              <a:lnSpc>
                <a:spcPct val="150000"/>
              </a:lnSpc>
              <a:spcAft>
                <a:spcPts val="0"/>
              </a:spcAft>
              <a:buFont typeface="Arial" panose="020B0604020202020204" pitchFamily="34" charset="0"/>
              <a:buChar char="•"/>
              <a:tabLst>
                <a:tab pos="457200" algn="l"/>
              </a:tabLst>
            </a:pPr>
            <a:r>
              <a:rPr lang="en-US" b="1" dirty="0">
                <a:effectLst/>
                <a:latin typeface="Cambria" panose="02040503050406030204" pitchFamily="18" charset="0"/>
                <a:ea typeface="Arial Nova" panose="020B0504020202020204" pitchFamily="34" charset="0"/>
                <a:cs typeface="Calibri" panose="020F0502020204030204" pitchFamily="34" charset="0"/>
              </a:rPr>
              <a:t>Year 5-6</a:t>
            </a:r>
            <a:r>
              <a:rPr lang="en-US" dirty="0">
                <a:effectLst/>
                <a:latin typeface="Cambria" panose="02040503050406030204" pitchFamily="18" charset="0"/>
                <a:ea typeface="Arial Nova" panose="020B0504020202020204" pitchFamily="34" charset="0"/>
                <a:cs typeface="Calibri" panose="020F0502020204030204" pitchFamily="34" charset="0"/>
              </a:rPr>
              <a:t> </a:t>
            </a:r>
            <a:r>
              <a:rPr lang="en-US" dirty="0">
                <a:effectLst/>
                <a:latin typeface="Cambria" panose="02040503050406030204" pitchFamily="18" charset="0"/>
                <a:ea typeface="Baguet Script" panose="020F0502020204030204" pitchFamily="34" charset="0"/>
                <a:cs typeface="Calibri" panose="020F0502020204030204" pitchFamily="34" charset="0"/>
              </a:rPr>
              <a:t>- </a:t>
            </a:r>
            <a:r>
              <a:rPr lang="en-US" dirty="0" err="1">
                <a:effectLst/>
                <a:latin typeface="Cambria" panose="02040503050406030204" pitchFamily="18" charset="0"/>
                <a:ea typeface="Baguet Script" panose="020F0502020204030204" pitchFamily="34" charset="0"/>
                <a:cs typeface="Calibri" panose="020F0502020204030204" pitchFamily="34" charset="0"/>
              </a:rPr>
              <a:t>Maths</a:t>
            </a:r>
            <a:r>
              <a:rPr lang="en-US" dirty="0">
                <a:effectLst/>
                <a:latin typeface="Cambria" panose="02040503050406030204" pitchFamily="18" charset="0"/>
                <a:ea typeface="Baguet Script" panose="020F0502020204030204" pitchFamily="34" charset="0"/>
                <a:cs typeface="Calibri" panose="020F0502020204030204" pitchFamily="34" charset="0"/>
              </a:rPr>
              <a:t>, Engineering, Mission, Science, Future Problem Solving, Netball, Percussion Drumming</a:t>
            </a:r>
            <a:endParaRPr lang="en-NZ" dirty="0">
              <a:effectLst/>
              <a:latin typeface="Cambria" panose="02040503050406030204" pitchFamily="18" charset="0"/>
              <a:ea typeface="Calibri" panose="020F0502020204030204" pitchFamily="34" charset="0"/>
              <a:cs typeface="Calibri" panose="020F0502020204030204" pitchFamily="34" charset="0"/>
            </a:endParaRPr>
          </a:p>
          <a:p>
            <a:endParaRPr lang="en-NZ" b="1" dirty="0">
              <a:effectLst/>
              <a:latin typeface="Cambria" panose="02040503050406030204" pitchFamily="18" charset="0"/>
              <a:ea typeface="Arial Nova" panose="020B0504020202020204" pitchFamily="34" charset="0"/>
              <a:cs typeface="Calibri" panose="020F0502020204030204" pitchFamily="34" charset="0"/>
            </a:endParaRPr>
          </a:p>
          <a:p>
            <a:pPr marL="285750" indent="-285750">
              <a:buFont typeface="Arial" panose="020B0604020202020204" pitchFamily="34" charset="0"/>
              <a:buChar char="•"/>
            </a:pPr>
            <a:r>
              <a:rPr lang="en-NZ" b="1" dirty="0">
                <a:effectLst/>
                <a:latin typeface="Cambria" panose="02040503050406030204" pitchFamily="18" charset="0"/>
                <a:ea typeface="Arial Nova" panose="020B0504020202020204" pitchFamily="34" charset="0"/>
                <a:cs typeface="Calibri" panose="020F0502020204030204" pitchFamily="34" charset="0"/>
              </a:rPr>
              <a:t>Year 7-8</a:t>
            </a:r>
            <a:r>
              <a:rPr lang="en-NZ" dirty="0">
                <a:effectLst/>
                <a:latin typeface="Cambria" panose="02040503050406030204" pitchFamily="18" charset="0"/>
                <a:ea typeface="Arial Nova" panose="020B0504020202020204" pitchFamily="34" charset="0"/>
                <a:cs typeface="Calibri" panose="020F0502020204030204" pitchFamily="34" charset="0"/>
              </a:rPr>
              <a:t> </a:t>
            </a:r>
            <a:r>
              <a:rPr lang="en-US" dirty="0">
                <a:effectLst/>
                <a:latin typeface="Cambria" panose="02040503050406030204" pitchFamily="18" charset="0"/>
                <a:ea typeface="Baguet Script" panose="020F0502020204030204" pitchFamily="34" charset="0"/>
                <a:cs typeface="Calibri" panose="020F0502020204030204" pitchFamily="34" charset="0"/>
              </a:rPr>
              <a:t>- Gifted Extension Group, Art – Painting and Design</a:t>
            </a:r>
            <a:r>
              <a:rPr lang="en-NZ" dirty="0">
                <a:effectLst/>
                <a:latin typeface="Cambria" panose="02040503050406030204" pitchFamily="18" charset="0"/>
                <a:cs typeface="Calibri" panose="020F0502020204030204" pitchFamily="34" charset="0"/>
              </a:rPr>
              <a:t> </a:t>
            </a:r>
            <a:endParaRPr lang="en-US" dirty="0">
              <a:latin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2293E235-1F9A-1D92-C82F-7FA9A953BA93}"/>
              </a:ext>
            </a:extLst>
          </p:cNvPr>
          <p:cNvPicPr>
            <a:picLocks noChangeAspect="1"/>
          </p:cNvPicPr>
          <p:nvPr/>
        </p:nvPicPr>
        <p:blipFill>
          <a:blip r:embed="rId3">
            <a:alphaModFix amt="36000"/>
            <a:extLst>
              <a:ext uri="{28A0092B-C50C-407E-A947-70E740481C1C}">
                <a14:useLocalDpi xmlns:a14="http://schemas.microsoft.com/office/drawing/2010/main" val="0"/>
              </a:ext>
            </a:extLst>
          </a:blip>
          <a:stretch>
            <a:fillRect/>
          </a:stretch>
        </p:blipFill>
        <p:spPr>
          <a:xfrm>
            <a:off x="1253504" y="1945993"/>
            <a:ext cx="6636988" cy="3733306"/>
          </a:xfrm>
          <a:prstGeom prst="rect">
            <a:avLst/>
          </a:prstGeom>
        </p:spPr>
      </p:pic>
    </p:spTree>
    <p:extLst>
      <p:ext uri="{BB962C8B-B14F-4D97-AF65-F5344CB8AC3E}">
        <p14:creationId xmlns:p14="http://schemas.microsoft.com/office/powerpoint/2010/main" val="308546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ADF2-AAD3-9644-BC0B-2C9FB90C6846}"/>
              </a:ext>
            </a:extLst>
          </p:cNvPr>
          <p:cNvSpPr>
            <a:spLocks noGrp="1"/>
          </p:cNvSpPr>
          <p:nvPr>
            <p:ph type="title"/>
          </p:nvPr>
        </p:nvSpPr>
        <p:spPr/>
        <p:txBody>
          <a:bodyPr/>
          <a:lstStyle/>
          <a:p>
            <a:r>
              <a:rPr lang="en-US" dirty="0"/>
              <a:t>Looking deeper </a:t>
            </a:r>
            <a:r>
              <a:rPr lang="en-US" sz="1800" dirty="0"/>
              <a:t>- ELL</a:t>
            </a:r>
          </a:p>
        </p:txBody>
      </p:sp>
      <p:sp>
        <p:nvSpPr>
          <p:cNvPr id="3" name="TextBox 2">
            <a:extLst>
              <a:ext uri="{FF2B5EF4-FFF2-40B4-BE49-F238E27FC236}">
                <a16:creationId xmlns:a16="http://schemas.microsoft.com/office/drawing/2014/main" id="{147192BC-BF13-384C-AE0B-A62C786DA2EA}"/>
              </a:ext>
            </a:extLst>
          </p:cNvPr>
          <p:cNvSpPr txBox="1"/>
          <p:nvPr/>
        </p:nvSpPr>
        <p:spPr>
          <a:xfrm>
            <a:off x="381966" y="1641712"/>
            <a:ext cx="8380294" cy="1754326"/>
          </a:xfrm>
          <a:prstGeom prst="rect">
            <a:avLst/>
          </a:prstGeom>
          <a:noFill/>
        </p:spPr>
        <p:txBody>
          <a:bodyPr wrap="square" rtlCol="0">
            <a:spAutoFit/>
          </a:bodyPr>
          <a:lstStyle/>
          <a:p>
            <a:r>
              <a:rPr lang="en-US" b="1" dirty="0">
                <a:latin typeface="Cambria" panose="02040503050406030204" pitchFamily="18" charset="0"/>
                <a:cs typeface="Calibri" panose="020F0502020204030204" pitchFamily="34" charset="0"/>
              </a:rPr>
              <a:t>English Language Learners 2023</a:t>
            </a:r>
            <a:endParaRPr lang="en-US" dirty="0">
              <a:latin typeface="Cambria" panose="02040503050406030204" pitchFamily="18" charset="0"/>
            </a:endParaRPr>
          </a:p>
          <a:p>
            <a:r>
              <a:rPr lang="en-US" dirty="0">
                <a:latin typeface="Cambria" panose="02040503050406030204" pitchFamily="18" charset="0"/>
              </a:rPr>
              <a:t>Number of Ministry of Education (MOE) funded learners  = 	</a:t>
            </a:r>
            <a:r>
              <a:rPr lang="en-US" sz="5400" dirty="0">
                <a:latin typeface="Cambria" panose="02040503050406030204" pitchFamily="18" charset="0"/>
              </a:rPr>
              <a:t>65 </a:t>
            </a:r>
            <a:r>
              <a:rPr lang="en-US" dirty="0">
                <a:latin typeface="Cambria" panose="02040503050406030204" pitchFamily="18" charset="0"/>
              </a:rPr>
              <a:t> </a:t>
            </a:r>
            <a:endParaRPr lang="en-NZ" dirty="0">
              <a:latin typeface="Cambria" panose="02040503050406030204" pitchFamily="18" charset="0"/>
            </a:endParaRPr>
          </a:p>
          <a:p>
            <a:pPr marL="1200150" lvl="2" indent="-285750">
              <a:buFont typeface="Arial" panose="020B0604020202020204" pitchFamily="34" charset="0"/>
              <a:buChar char="•"/>
            </a:pPr>
            <a:r>
              <a:rPr lang="en-US" dirty="0">
                <a:latin typeface="Cambria" panose="02040503050406030204" pitchFamily="18" charset="0"/>
              </a:rPr>
              <a:t>21 migrant, 44 NZ born</a:t>
            </a:r>
            <a:endParaRPr lang="en-NZ" dirty="0">
              <a:latin typeface="Cambria" panose="02040503050406030204" pitchFamily="18" charset="0"/>
            </a:endParaRPr>
          </a:p>
          <a:p>
            <a:pPr marL="1200150" lvl="2" indent="-285750">
              <a:buFont typeface="Arial" panose="020B0604020202020204" pitchFamily="34" charset="0"/>
              <a:buChar char="•"/>
            </a:pPr>
            <a:r>
              <a:rPr lang="en-US" dirty="0">
                <a:latin typeface="Cambria" panose="02040503050406030204" pitchFamily="18" charset="0"/>
              </a:rPr>
              <a:t>11 Middle School, 54 Primary school</a:t>
            </a:r>
            <a:endParaRPr lang="en-NZ" dirty="0">
              <a:latin typeface="Cambria" panose="02040503050406030204" pitchFamily="18" charset="0"/>
            </a:endParaRPr>
          </a:p>
        </p:txBody>
      </p:sp>
      <p:pic>
        <p:nvPicPr>
          <p:cNvPr id="23560" name="Picture 8" descr="A Multicultural Mindset Can Bolster Your Career Prospects – Association for  Psychological Science – APS">
            <a:extLst>
              <a:ext uri="{FF2B5EF4-FFF2-40B4-BE49-F238E27FC236}">
                <a16:creationId xmlns:a16="http://schemas.microsoft.com/office/drawing/2014/main" id="{9CDF1614-521D-614C-8587-CF4788D68B26}"/>
              </a:ext>
            </a:extLst>
          </p:cNvPr>
          <p:cNvPicPr>
            <a:picLocks noChangeAspect="1" noChangeArrowheads="1"/>
          </p:cNvPicPr>
          <p:nvPr/>
        </p:nvPicPr>
        <p:blipFill>
          <a:blip r:embed="rId3">
            <a:alphaModFix amt="66000"/>
            <a:extLst>
              <a:ext uri="{28A0092B-C50C-407E-A947-70E740481C1C}">
                <a14:useLocalDpi xmlns:a14="http://schemas.microsoft.com/office/drawing/2010/main" val="0"/>
              </a:ext>
            </a:extLst>
          </a:blip>
          <a:srcRect/>
          <a:stretch>
            <a:fillRect/>
          </a:stretch>
        </p:blipFill>
        <p:spPr bwMode="auto">
          <a:xfrm>
            <a:off x="5457371" y="3627509"/>
            <a:ext cx="3809740" cy="3174783"/>
          </a:xfrm>
          <a:prstGeom prst="rect">
            <a:avLst/>
          </a:prstGeom>
          <a:noFill/>
          <a:effectLst>
            <a:softEdge rad="168473"/>
          </a:effectLst>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C826E9B1-0431-19F7-AF61-908743329322}"/>
              </a:ext>
            </a:extLst>
          </p:cNvPr>
          <p:cNvGraphicFramePr>
            <a:graphicFrameLocks noGrp="1"/>
          </p:cNvGraphicFramePr>
          <p:nvPr>
            <p:extLst>
              <p:ext uri="{D42A27DB-BD31-4B8C-83A1-F6EECF244321}">
                <p14:modId xmlns:p14="http://schemas.microsoft.com/office/powerpoint/2010/main" val="1462955277"/>
              </p:ext>
            </p:extLst>
          </p:nvPr>
        </p:nvGraphicFramePr>
        <p:xfrm>
          <a:off x="1770742" y="3627509"/>
          <a:ext cx="2902859" cy="3106116"/>
        </p:xfrm>
        <a:graphic>
          <a:graphicData uri="http://schemas.openxmlformats.org/drawingml/2006/table">
            <a:tbl>
              <a:tblPr firstRow="1" bandRow="1">
                <a:tableStyleId>{5C22544A-7EE6-4342-B048-85BDC9FD1C3A}</a:tableStyleId>
              </a:tblPr>
              <a:tblGrid>
                <a:gridCol w="1400944">
                  <a:extLst>
                    <a:ext uri="{9D8B030D-6E8A-4147-A177-3AD203B41FA5}">
                      <a16:colId xmlns:a16="http://schemas.microsoft.com/office/drawing/2014/main" val="3360652776"/>
                    </a:ext>
                  </a:extLst>
                </a:gridCol>
                <a:gridCol w="1501915">
                  <a:extLst>
                    <a:ext uri="{9D8B030D-6E8A-4147-A177-3AD203B41FA5}">
                      <a16:colId xmlns:a16="http://schemas.microsoft.com/office/drawing/2014/main" val="2589387397"/>
                    </a:ext>
                  </a:extLst>
                </a:gridCol>
              </a:tblGrid>
              <a:tr h="3451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mbria" panose="02040503050406030204" pitchFamily="18" charset="0"/>
                        </a:rPr>
                        <a:t>Languages spoken at home</a:t>
                      </a:r>
                      <a:r>
                        <a:rPr lang="en-US" sz="1600" dirty="0">
                          <a:latin typeface="Cambria" panose="02040503050406030204" pitchFamily="18" charset="0"/>
                        </a:rPr>
                        <a:t>: </a:t>
                      </a:r>
                    </a:p>
                  </a:txBody>
                  <a:tcPr/>
                </a:tc>
                <a:tc hMerge="1">
                  <a:txBody>
                    <a:bodyPr/>
                    <a:lstStyle/>
                    <a:p>
                      <a:endParaRPr lang="en-US" dirty="0"/>
                    </a:p>
                  </a:txBody>
                  <a:tcPr/>
                </a:tc>
                <a:extLst>
                  <a:ext uri="{0D108BD9-81ED-4DB2-BD59-A6C34878D82A}">
                    <a16:rowId xmlns:a16="http://schemas.microsoft.com/office/drawing/2014/main" val="2151694998"/>
                  </a:ext>
                </a:extLst>
              </a:tr>
              <a:tr h="34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Mandarin</a:t>
                      </a:r>
                    </a:p>
                  </a:txBody>
                  <a:tcPr/>
                </a:tc>
                <a:tc>
                  <a:txBody>
                    <a:bodyPr/>
                    <a:lstStyle/>
                    <a:p>
                      <a:r>
                        <a:rPr lang="en-US" sz="1600" dirty="0">
                          <a:latin typeface="Cambria" panose="02040503050406030204" pitchFamily="18" charset="0"/>
                        </a:rPr>
                        <a:t>Korean</a:t>
                      </a:r>
                      <a:endParaRPr lang="en-US" sz="1600" dirty="0"/>
                    </a:p>
                  </a:txBody>
                  <a:tcPr/>
                </a:tc>
                <a:extLst>
                  <a:ext uri="{0D108BD9-81ED-4DB2-BD59-A6C34878D82A}">
                    <a16:rowId xmlns:a16="http://schemas.microsoft.com/office/drawing/2014/main" val="566510243"/>
                  </a:ext>
                </a:extLst>
              </a:tr>
              <a:tr h="34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Shona,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Sinhalese</a:t>
                      </a:r>
                    </a:p>
                  </a:txBody>
                  <a:tcPr/>
                </a:tc>
                <a:extLst>
                  <a:ext uri="{0D108BD9-81ED-4DB2-BD59-A6C34878D82A}">
                    <a16:rowId xmlns:a16="http://schemas.microsoft.com/office/drawing/2014/main" val="2054595034"/>
                  </a:ext>
                </a:extLst>
              </a:tr>
              <a:tr h="345124">
                <a:tc>
                  <a:txBody>
                    <a:bodyPr/>
                    <a:lstStyle/>
                    <a:p>
                      <a:r>
                        <a:rPr lang="en-US" sz="1600" dirty="0">
                          <a:latin typeface="Cambria" panose="02040503050406030204" pitchFamily="18" charset="0"/>
                        </a:rPr>
                        <a:t>Portuguese</a:t>
                      </a:r>
                      <a:endParaRPr lang="en-US" sz="1600" dirty="0"/>
                    </a:p>
                  </a:txBody>
                  <a:tcPr/>
                </a:tc>
                <a:tc>
                  <a:txBody>
                    <a:bodyPr/>
                    <a:lstStyle/>
                    <a:p>
                      <a:r>
                        <a:rPr lang="en-US" sz="1600" dirty="0">
                          <a:latin typeface="Cambria" panose="02040503050406030204" pitchFamily="18" charset="0"/>
                        </a:rPr>
                        <a:t>Hindi</a:t>
                      </a:r>
                      <a:endParaRPr lang="en-US" sz="1600" dirty="0"/>
                    </a:p>
                  </a:txBody>
                  <a:tcPr/>
                </a:tc>
                <a:extLst>
                  <a:ext uri="{0D108BD9-81ED-4DB2-BD59-A6C34878D82A}">
                    <a16:rowId xmlns:a16="http://schemas.microsoft.com/office/drawing/2014/main" val="4146418224"/>
                  </a:ext>
                </a:extLst>
              </a:tr>
              <a:tr h="34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Tagalog,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Tongan, </a:t>
                      </a:r>
                    </a:p>
                  </a:txBody>
                  <a:tcPr/>
                </a:tc>
                <a:extLst>
                  <a:ext uri="{0D108BD9-81ED-4DB2-BD59-A6C34878D82A}">
                    <a16:rowId xmlns:a16="http://schemas.microsoft.com/office/drawing/2014/main" val="3813403030"/>
                  </a:ext>
                </a:extLst>
              </a:tr>
              <a:tr h="34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Khmer,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Cantonese, </a:t>
                      </a:r>
                    </a:p>
                  </a:txBody>
                  <a:tcPr/>
                </a:tc>
                <a:extLst>
                  <a:ext uri="{0D108BD9-81ED-4DB2-BD59-A6C34878D82A}">
                    <a16:rowId xmlns:a16="http://schemas.microsoft.com/office/drawing/2014/main" val="1208900431"/>
                  </a:ext>
                </a:extLst>
              </a:tr>
              <a:tr h="345124">
                <a:tc>
                  <a:txBody>
                    <a:bodyPr/>
                    <a:lstStyle/>
                    <a:p>
                      <a:r>
                        <a:rPr lang="en-US" sz="1600" dirty="0">
                          <a:latin typeface="Cambria" panose="02040503050406030204" pitchFamily="18" charset="0"/>
                        </a:rPr>
                        <a:t>Japanese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Afrikaans</a:t>
                      </a:r>
                    </a:p>
                  </a:txBody>
                  <a:tcPr/>
                </a:tc>
                <a:extLst>
                  <a:ext uri="{0D108BD9-81ED-4DB2-BD59-A6C34878D82A}">
                    <a16:rowId xmlns:a16="http://schemas.microsoft.com/office/drawing/2014/main" val="135118933"/>
                  </a:ext>
                </a:extLst>
              </a:tr>
              <a:tr h="345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Fijian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rPr>
                        <a:t>German</a:t>
                      </a:r>
                    </a:p>
                  </a:txBody>
                  <a:tcPr/>
                </a:tc>
                <a:extLst>
                  <a:ext uri="{0D108BD9-81ED-4DB2-BD59-A6C34878D82A}">
                    <a16:rowId xmlns:a16="http://schemas.microsoft.com/office/drawing/2014/main" val="2478525679"/>
                  </a:ext>
                </a:extLst>
              </a:tr>
              <a:tr h="345124">
                <a:tc>
                  <a:txBody>
                    <a:bodyPr/>
                    <a:lstStyle/>
                    <a:p>
                      <a:r>
                        <a:rPr lang="en-US" sz="1600" dirty="0">
                          <a:latin typeface="Cambria" panose="02040503050406030204" pitchFamily="18" charset="0"/>
                        </a:rPr>
                        <a:t>Yoruba</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Cambria" panose="02040503050406030204" pitchFamily="18" charset="0"/>
                      </a:endParaRPr>
                    </a:p>
                  </a:txBody>
                  <a:tcPr/>
                </a:tc>
                <a:extLst>
                  <a:ext uri="{0D108BD9-81ED-4DB2-BD59-A6C34878D82A}">
                    <a16:rowId xmlns:a16="http://schemas.microsoft.com/office/drawing/2014/main" val="1525743526"/>
                  </a:ext>
                </a:extLst>
              </a:tr>
            </a:tbl>
          </a:graphicData>
        </a:graphic>
      </p:graphicFrame>
    </p:spTree>
    <p:extLst>
      <p:ext uri="{BB962C8B-B14F-4D97-AF65-F5344CB8AC3E}">
        <p14:creationId xmlns:p14="http://schemas.microsoft.com/office/powerpoint/2010/main" val="2848807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A675-C3A7-3340-B761-AEF88C71F834}"/>
              </a:ext>
            </a:extLst>
          </p:cNvPr>
          <p:cNvSpPr>
            <a:spLocks noGrp="1"/>
          </p:cNvSpPr>
          <p:nvPr>
            <p:ph type="title"/>
          </p:nvPr>
        </p:nvSpPr>
        <p:spPr/>
        <p:txBody>
          <a:bodyPr/>
          <a:lstStyle/>
          <a:p>
            <a:r>
              <a:rPr lang="en-NZ" b="1" dirty="0">
                <a:latin typeface="Calibri" panose="020F0502020204030204" pitchFamily="34" charset="0"/>
                <a:ea typeface="Calibri" panose="020F0502020204030204" pitchFamily="34" charset="0"/>
                <a:cs typeface="Calibri" panose="020F0502020204030204" pitchFamily="34" charset="0"/>
              </a:rPr>
              <a:t>Reading</a:t>
            </a:r>
            <a:r>
              <a:rPr lang="en-NZ" dirty="0">
                <a:latin typeface="Calibri" panose="020F0502020204030204" pitchFamily="34" charset="0"/>
                <a:ea typeface="Calibri" panose="020F0502020204030204" pitchFamily="34" charset="0"/>
                <a:cs typeface="Calibri" panose="020F0502020204030204" pitchFamily="34" charset="0"/>
              </a:rPr>
              <a:t>  2023	</a:t>
            </a:r>
            <a:endParaRPr lang="en-US" dirty="0"/>
          </a:p>
        </p:txBody>
      </p:sp>
      <p:sp>
        <p:nvSpPr>
          <p:cNvPr id="5" name="Rectangle 4">
            <a:extLst>
              <a:ext uri="{FF2B5EF4-FFF2-40B4-BE49-F238E27FC236}">
                <a16:creationId xmlns:a16="http://schemas.microsoft.com/office/drawing/2014/main" id="{C9C00B02-F7BC-4944-9FF8-DFDE438107C8}"/>
              </a:ext>
            </a:extLst>
          </p:cNvPr>
          <p:cNvSpPr/>
          <p:nvPr/>
        </p:nvSpPr>
        <p:spPr>
          <a:xfrm>
            <a:off x="424070" y="1789321"/>
            <a:ext cx="8338190" cy="1200329"/>
          </a:xfrm>
          <a:prstGeom prst="rect">
            <a:avLst/>
          </a:prstGeom>
        </p:spPr>
        <p:txBody>
          <a:bodyPr wrap="square">
            <a:spAutoFit/>
          </a:bodyPr>
          <a:lstStyle/>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marL="342900" lvl="0" indent="-342900">
              <a:spcAft>
                <a:spcPts val="0"/>
              </a:spcAft>
              <a:buFont typeface="+mj-lt"/>
              <a:buAutoNum type="arabicPeriod"/>
            </a:pPr>
            <a:endParaRPr lang="en-NZ" dirty="0">
              <a:latin typeface="Cambria" panose="02040503050406030204" pitchFamily="18" charset="0"/>
              <a:cs typeface="Arial" panose="020B0604020202020204" pitchFamily="34" charset="0"/>
            </a:endParaRPr>
          </a:p>
          <a:p>
            <a:pPr lvl="0">
              <a:spcAft>
                <a:spcPts val="0"/>
              </a:spcAft>
            </a:pPr>
            <a:endParaRPr lang="en-NZ" dirty="0"/>
          </a:p>
        </p:txBody>
      </p:sp>
      <p:sp>
        <p:nvSpPr>
          <p:cNvPr id="7" name="TextBox 6">
            <a:extLst>
              <a:ext uri="{FF2B5EF4-FFF2-40B4-BE49-F238E27FC236}">
                <a16:creationId xmlns:a16="http://schemas.microsoft.com/office/drawing/2014/main" id="{A16D1F24-60B5-524B-B224-0E29171D3DDF}"/>
              </a:ext>
            </a:extLst>
          </p:cNvPr>
          <p:cNvSpPr txBox="1"/>
          <p:nvPr/>
        </p:nvSpPr>
        <p:spPr>
          <a:xfrm>
            <a:off x="381740" y="1797784"/>
            <a:ext cx="8380520" cy="4739759"/>
          </a:xfrm>
          <a:prstGeom prst="rect">
            <a:avLst/>
          </a:prstGeom>
          <a:noFill/>
        </p:spPr>
        <p:txBody>
          <a:bodyPr wrap="square" rtlCol="0">
            <a:spAutoFit/>
          </a:bodyPr>
          <a:lstStyle/>
          <a:p>
            <a:r>
              <a:rPr lang="en-GB" sz="1600" b="1" dirty="0">
                <a:latin typeface="Cambria" panose="02040503050406030204" pitchFamily="18" charset="0"/>
              </a:rPr>
              <a:t>Annual Goal</a:t>
            </a:r>
            <a:r>
              <a:rPr lang="en-GB" sz="1600" dirty="0">
                <a:latin typeface="Cambria" panose="02040503050406030204" pitchFamily="18" charset="0"/>
              </a:rPr>
              <a:t>:  </a:t>
            </a:r>
            <a:endParaRPr lang="en-NZ" sz="1600" dirty="0">
              <a:latin typeface="Cambria" panose="02040503050406030204" pitchFamily="18" charset="0"/>
            </a:endParaRP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Reading and its associated competencies</a:t>
            </a:r>
            <a:r>
              <a:rPr lang="en-NZ" sz="1600" dirty="0">
                <a:latin typeface="Cambria" panose="02040503050406030204" pitchFamily="18" charset="0"/>
              </a:rPr>
              <a:t> </a:t>
            </a:r>
          </a:p>
          <a:p>
            <a:endParaRPr lang="en-NZ" sz="1600" b="1" dirty="0">
              <a:latin typeface="Cambria" panose="02040503050406030204" pitchFamily="18" charset="0"/>
            </a:endParaRPr>
          </a:p>
          <a:p>
            <a:r>
              <a:rPr lang="en-GB" sz="2000" b="1" dirty="0">
                <a:latin typeface="Cambria" panose="02040503050406030204" pitchFamily="18" charset="0"/>
              </a:rPr>
              <a:t>Annual Targets	</a:t>
            </a:r>
            <a:r>
              <a:rPr lang="en-GB" sz="2000" dirty="0">
                <a:latin typeface="Cambria" panose="02040503050406030204" pitchFamily="18" charset="0"/>
              </a:rPr>
              <a:t> to achieve the goal, our annual targets for 2023 were:</a:t>
            </a:r>
          </a:p>
          <a:p>
            <a:endParaRPr lang="en-GB" sz="2000" dirty="0">
              <a:latin typeface="Cambria" panose="02040503050406030204" pitchFamily="18" charset="0"/>
            </a:endParaRPr>
          </a:p>
          <a:p>
            <a:pPr marL="571500" indent="-342900">
              <a:buFont typeface="+mj-lt"/>
              <a:buAutoNum type="arabicPeriod"/>
            </a:pPr>
            <a:r>
              <a:rPr lang="en-GB" sz="1800" dirty="0">
                <a:effectLst/>
                <a:latin typeface="Cambria" panose="02040503050406030204" pitchFamily="18" charset="0"/>
                <a:ea typeface="Times New Roman" panose="02020603050405020304" pitchFamily="18" charset="0"/>
                <a:cs typeface="Calibri" panose="020F0502020204030204" pitchFamily="34" charset="0"/>
              </a:rPr>
              <a:t>Move the year 2 girls cohort to 85% of students working at or above curriculum expectations for OTJ’s in Year 3 2023</a:t>
            </a:r>
          </a:p>
          <a:p>
            <a:pPr marL="571500" indent="-342900">
              <a:buFont typeface="+mj-lt"/>
              <a:buAutoNum type="arabicPeriod"/>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571500" indent="-342900">
              <a:buFont typeface="+mj-lt"/>
              <a:buAutoNum type="arabicPeriod"/>
            </a:pPr>
            <a:r>
              <a:rPr lang="en-GB" sz="1800" dirty="0">
                <a:effectLst/>
                <a:latin typeface="Cambria" panose="02040503050406030204" pitchFamily="18" charset="0"/>
                <a:ea typeface="Times New Roman" panose="02020603050405020304" pitchFamily="18" charset="0"/>
                <a:cs typeface="Calibri" panose="020F0502020204030204" pitchFamily="34" charset="0"/>
              </a:rPr>
              <a:t>Lift the number of students who are below in standardised STAR testing in Year 3 2022 to 85% or above in the 2023 measured by Reading Comprehension PAT in Year 4 2024</a:t>
            </a:r>
          </a:p>
          <a:p>
            <a:pPr marL="571500" indent="-342900">
              <a:buFont typeface="+mj-lt"/>
              <a:buAutoNum type="arabicPeriod"/>
            </a:pP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571500" indent="-342900">
              <a:buFont typeface="+mj-lt"/>
              <a:buAutoNum type="arabicPeriod"/>
            </a:pPr>
            <a:r>
              <a:rPr lang="en-GB" sz="1800" dirty="0">
                <a:effectLst/>
                <a:latin typeface="Cambria" panose="02040503050406030204" pitchFamily="18" charset="0"/>
                <a:ea typeface="Times New Roman" panose="02020603050405020304" pitchFamily="18" charset="0"/>
                <a:cs typeface="Calibri" panose="020F0502020204030204" pitchFamily="34" charset="0"/>
              </a:rPr>
              <a:t>Reduce the percentage of boys in year 5 2022 working below or well below expectation to 5% in Year 6, 2023.</a:t>
            </a:r>
            <a:endParaRPr lang="en-NZ"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NZ" sz="2000" dirty="0">
              <a:latin typeface="Cambria" panose="02040503050406030204" pitchFamily="18" charset="0"/>
            </a:endParaRPr>
          </a:p>
        </p:txBody>
      </p:sp>
    </p:spTree>
    <p:extLst>
      <p:ext uri="{BB962C8B-B14F-4D97-AF65-F5344CB8AC3E}">
        <p14:creationId xmlns:p14="http://schemas.microsoft.com/office/powerpoint/2010/main" val="1203581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9A7A-FAE8-D444-BFDD-64ABC272538E}"/>
              </a:ext>
            </a:extLst>
          </p:cNvPr>
          <p:cNvSpPr>
            <a:spLocks noGrp="1"/>
          </p:cNvSpPr>
          <p:nvPr>
            <p:ph type="title"/>
          </p:nvPr>
        </p:nvSpPr>
        <p:spPr/>
        <p:txBody>
          <a:bodyPr/>
          <a:lstStyle/>
          <a:p>
            <a:r>
              <a:rPr lang="en-US" dirty="0"/>
              <a:t>Looking Deeper </a:t>
            </a:r>
            <a:r>
              <a:rPr lang="en-US" sz="1800" dirty="0"/>
              <a:t>- ELL</a:t>
            </a:r>
          </a:p>
        </p:txBody>
      </p:sp>
      <p:sp>
        <p:nvSpPr>
          <p:cNvPr id="3" name="Rectangle 2">
            <a:extLst>
              <a:ext uri="{FF2B5EF4-FFF2-40B4-BE49-F238E27FC236}">
                <a16:creationId xmlns:a16="http://schemas.microsoft.com/office/drawing/2014/main" id="{E894E18E-F5E8-6C4B-AF5B-E1F5F13D050B}"/>
              </a:ext>
            </a:extLst>
          </p:cNvPr>
          <p:cNvSpPr/>
          <p:nvPr/>
        </p:nvSpPr>
        <p:spPr>
          <a:xfrm>
            <a:off x="393538" y="2017539"/>
            <a:ext cx="8433861" cy="4150239"/>
          </a:xfrm>
          <a:prstGeom prst="rect">
            <a:avLst/>
          </a:prstGeom>
        </p:spPr>
        <p:txBody>
          <a:bodyPr wrap="square">
            <a:spAutoFit/>
          </a:bodyPr>
          <a:lstStyle/>
          <a:p>
            <a:pPr>
              <a:lnSpc>
                <a:spcPct val="107000"/>
              </a:lnSpc>
              <a:spcAft>
                <a:spcPts val="800"/>
              </a:spcAft>
            </a:pPr>
            <a:r>
              <a:rPr lang="en-US" b="1" dirty="0">
                <a:latin typeface="Cambria" panose="02040503050406030204" pitchFamily="18" charset="0"/>
                <a:ea typeface="Calibri" panose="020F0502020204030204" pitchFamily="34" charset="0"/>
                <a:cs typeface="Times New Roman" panose="02020603050405020304" pitchFamily="18" charset="0"/>
              </a:rPr>
              <a:t>Assessment data: progress shown within a two year period (2021 to 2023)</a:t>
            </a:r>
            <a:endParaRPr lang="en-NZ" dirty="0">
              <a:latin typeface="Cambria" panose="02040503050406030204" pitchFamily="18" charset="0"/>
              <a:ea typeface="Calibri" panose="020F0502020204030204" pitchFamily="34" charset="0"/>
              <a:cs typeface="Times New Roman" panose="02020603050405020304" pitchFamily="18" charset="0"/>
            </a:endParaRPr>
          </a:p>
          <a:p>
            <a:pPr lvl="0">
              <a:lnSpc>
                <a:spcPct val="107000"/>
              </a:lnSpc>
              <a:spcAft>
                <a:spcPts val="800"/>
              </a:spcAft>
            </a:pPr>
            <a:endParaRPr lang="en-US" dirty="0">
              <a:latin typeface="Cambria" panose="02040503050406030204" pitchFamily="18" charset="0"/>
              <a:ea typeface="Calibri" panose="020F0502020204030204" pitchFamily="34" charset="0"/>
              <a:cs typeface="Times New Roman" panose="02020603050405020304" pitchFamily="18" charset="0"/>
            </a:endParaRPr>
          </a:p>
          <a:p>
            <a:pPr lvl="0">
              <a:lnSpc>
                <a:spcPct val="107000"/>
              </a:lnSpc>
              <a:spcAft>
                <a:spcPts val="800"/>
              </a:spcAft>
            </a:pPr>
            <a:r>
              <a:rPr lang="en-US" dirty="0">
                <a:latin typeface="Cambria" panose="02040503050406030204" pitchFamily="18" charset="0"/>
                <a:ea typeface="Calibri" panose="020F0502020204030204" pitchFamily="34" charset="0"/>
                <a:cs typeface="Times New Roman" panose="02020603050405020304" pitchFamily="18" charset="0"/>
              </a:rPr>
              <a:t>Of the 60 identified ELL students (Year 2 and above) in 2021, </a:t>
            </a:r>
          </a:p>
          <a:p>
            <a:pPr lvl="2">
              <a:lnSpc>
                <a:spcPct val="107000"/>
              </a:lnSpc>
              <a:spcAft>
                <a:spcPts val="800"/>
              </a:spcAft>
            </a:pPr>
            <a:r>
              <a:rPr lang="en-US" b="1" dirty="0">
                <a:latin typeface="Cambria" panose="02040503050406030204" pitchFamily="18" charset="0"/>
                <a:ea typeface="Calibri" panose="020F0502020204030204" pitchFamily="34" charset="0"/>
                <a:cs typeface="Times New Roman" panose="02020603050405020304" pitchFamily="18" charset="0"/>
              </a:rPr>
              <a:t>78%</a:t>
            </a:r>
            <a:r>
              <a:rPr lang="en-US" dirty="0">
                <a:latin typeface="Cambria" panose="02040503050406030204" pitchFamily="18" charset="0"/>
                <a:ea typeface="Calibri" panose="020F0502020204030204" pitchFamily="34" charset="0"/>
                <a:cs typeface="Times New Roman" panose="02020603050405020304" pitchFamily="18" charset="0"/>
              </a:rPr>
              <a:t> (47/60) are </a:t>
            </a:r>
            <a:r>
              <a:rPr lang="en-US" b="1" dirty="0">
                <a:latin typeface="Cambria" panose="02040503050406030204" pitchFamily="18" charset="0"/>
                <a:ea typeface="Calibri" panose="020F0502020204030204" pitchFamily="34" charset="0"/>
                <a:cs typeface="Times New Roman" panose="02020603050405020304" pitchFamily="18" charset="0"/>
              </a:rPr>
              <a:t>at or above</a:t>
            </a:r>
            <a:r>
              <a:rPr lang="en-US" dirty="0">
                <a:latin typeface="Cambria" panose="02040503050406030204" pitchFamily="18" charset="0"/>
                <a:ea typeface="Calibri" panose="020F0502020204030204" pitchFamily="34" charset="0"/>
                <a:cs typeface="Times New Roman" panose="02020603050405020304" pitchFamily="18" charset="0"/>
              </a:rPr>
              <a:t> in </a:t>
            </a:r>
            <a:r>
              <a:rPr lang="en-US" u="sng" dirty="0">
                <a:latin typeface="Cambria" panose="02040503050406030204" pitchFamily="18" charset="0"/>
                <a:ea typeface="Calibri" panose="020F0502020204030204" pitchFamily="34" charset="0"/>
                <a:cs typeface="Times New Roman" panose="02020603050405020304" pitchFamily="18" charset="0"/>
              </a:rPr>
              <a:t>reading</a:t>
            </a:r>
            <a:r>
              <a:rPr lang="en-US" dirty="0">
                <a:latin typeface="Cambria" panose="02040503050406030204" pitchFamily="18" charset="0"/>
                <a:ea typeface="Calibri" panose="020F0502020204030204" pitchFamily="34" charset="0"/>
                <a:cs typeface="Times New Roman" panose="02020603050405020304" pitchFamily="18" charset="0"/>
              </a:rPr>
              <a:t> at EOY 2023 </a:t>
            </a:r>
          </a:p>
          <a:p>
            <a:pPr lvl="2">
              <a:lnSpc>
                <a:spcPct val="107000"/>
              </a:lnSpc>
              <a:spcAft>
                <a:spcPts val="800"/>
              </a:spcAft>
            </a:pPr>
            <a:r>
              <a:rPr lang="en-US" b="1" dirty="0">
                <a:latin typeface="Cambria" panose="02040503050406030204" pitchFamily="18" charset="0"/>
                <a:ea typeface="Calibri" panose="020F0502020204030204" pitchFamily="34" charset="0"/>
                <a:cs typeface="Times New Roman" panose="02020603050405020304" pitchFamily="18" charset="0"/>
              </a:rPr>
              <a:t>73%</a:t>
            </a:r>
            <a:r>
              <a:rPr lang="en-US" dirty="0">
                <a:latin typeface="Cambria" panose="02040503050406030204" pitchFamily="18" charset="0"/>
                <a:ea typeface="Calibri" panose="020F0502020204030204" pitchFamily="34" charset="0"/>
                <a:cs typeface="Times New Roman" panose="02020603050405020304" pitchFamily="18" charset="0"/>
              </a:rPr>
              <a:t> (44/60) are </a:t>
            </a:r>
            <a:r>
              <a:rPr lang="en-US" b="1" dirty="0">
                <a:latin typeface="Cambria" panose="02040503050406030204" pitchFamily="18" charset="0"/>
                <a:ea typeface="Calibri" panose="020F0502020204030204" pitchFamily="34" charset="0"/>
                <a:cs typeface="Times New Roman" panose="02020603050405020304" pitchFamily="18" charset="0"/>
              </a:rPr>
              <a:t>at or above</a:t>
            </a:r>
            <a:r>
              <a:rPr lang="en-US" dirty="0">
                <a:latin typeface="Cambria" panose="02040503050406030204" pitchFamily="18" charset="0"/>
                <a:ea typeface="Calibri" panose="020F0502020204030204" pitchFamily="34" charset="0"/>
                <a:cs typeface="Times New Roman" panose="02020603050405020304" pitchFamily="18" charset="0"/>
              </a:rPr>
              <a:t> in </a:t>
            </a:r>
            <a:r>
              <a:rPr lang="en-US" u="sng" dirty="0">
                <a:latin typeface="Cambria" panose="02040503050406030204" pitchFamily="18" charset="0"/>
                <a:ea typeface="Calibri" panose="020F0502020204030204" pitchFamily="34" charset="0"/>
                <a:cs typeface="Times New Roman" panose="02020603050405020304" pitchFamily="18" charset="0"/>
              </a:rPr>
              <a:t>writing</a:t>
            </a:r>
            <a:r>
              <a:rPr lang="en-US" dirty="0">
                <a:latin typeface="Cambria" panose="02040503050406030204" pitchFamily="18" charset="0"/>
                <a:ea typeface="Calibri" panose="020F0502020204030204" pitchFamily="34" charset="0"/>
                <a:cs typeface="Times New Roman" panose="02020603050405020304" pitchFamily="18" charset="0"/>
              </a:rPr>
              <a:t> at EOY 2023  </a:t>
            </a:r>
          </a:p>
          <a:p>
            <a:pPr lvl="2">
              <a:lnSpc>
                <a:spcPct val="107000"/>
              </a:lnSpc>
              <a:spcAft>
                <a:spcPts val="800"/>
              </a:spcAft>
            </a:pPr>
            <a:endParaRPr lang="en-US" dirty="0">
              <a:latin typeface="Cambria" panose="02040503050406030204" pitchFamily="18" charset="0"/>
              <a:ea typeface="Calibri" panose="020F0502020204030204" pitchFamily="34" charset="0"/>
              <a:cs typeface="Times New Roman" panose="02020603050405020304" pitchFamily="18" charset="0"/>
            </a:endParaRPr>
          </a:p>
          <a:p>
            <a:pPr lvl="0">
              <a:lnSpc>
                <a:spcPct val="107000"/>
              </a:lnSpc>
              <a:spcAft>
                <a:spcPts val="800"/>
              </a:spcAft>
            </a:pPr>
            <a:r>
              <a:rPr lang="en-US" sz="1600" dirty="0">
                <a:effectLst/>
                <a:latin typeface="Cambria" panose="02040503050406030204" pitchFamily="18" charset="0"/>
                <a:ea typeface="Calibri" panose="020F0502020204030204" pitchFamily="34" charset="0"/>
                <a:cs typeface="Times New Roman" panose="02020603050405020304" pitchFamily="18" charset="0"/>
              </a:rPr>
              <a:t>ELLs are making positive gains in both reading and writing, which are close to those of their native English speaking peers.  (For example, 85% of </a:t>
            </a:r>
            <a:r>
              <a:rPr lang="en-US" sz="1600" i="1" dirty="0">
                <a:effectLst/>
                <a:latin typeface="Cambria" panose="02040503050406030204" pitchFamily="18" charset="0"/>
                <a:ea typeface="Calibri" panose="020F0502020204030204" pitchFamily="34" charset="0"/>
                <a:cs typeface="Times New Roman" panose="02020603050405020304" pitchFamily="18" charset="0"/>
              </a:rPr>
              <a:t>all</a:t>
            </a:r>
            <a:r>
              <a:rPr lang="en-US" sz="1600" dirty="0">
                <a:effectLst/>
                <a:latin typeface="Cambria" panose="02040503050406030204" pitchFamily="18" charset="0"/>
                <a:ea typeface="Calibri" panose="020F0502020204030204" pitchFamily="34" charset="0"/>
                <a:cs typeface="Times New Roman" panose="02020603050405020304" pitchFamily="18" charset="0"/>
              </a:rPr>
              <a:t> students are at or above for reading.) </a:t>
            </a:r>
            <a:r>
              <a:rPr lang="en-US" sz="1600" dirty="0">
                <a:latin typeface="Cambria" panose="02040503050406030204" pitchFamily="18" charset="0"/>
                <a:ea typeface="Calibri" panose="020F0502020204030204" pitchFamily="34" charset="0"/>
                <a:cs typeface="Times New Roman" panose="02020603050405020304" pitchFamily="18" charset="0"/>
              </a:rPr>
              <a:t>The research suggests it can take 5-7 years to learn academic language (Ministry of Education, 2008) so this is significant progress in only two years.  </a:t>
            </a:r>
          </a:p>
          <a:p>
            <a:pPr lvl="0">
              <a:lnSpc>
                <a:spcPct val="107000"/>
              </a:lnSpc>
              <a:spcAft>
                <a:spcPts val="800"/>
              </a:spcAft>
            </a:pPr>
            <a:r>
              <a:rPr lang="en-US" sz="1600" dirty="0">
                <a:latin typeface="Cambria" panose="02040503050406030204" pitchFamily="18" charset="0"/>
                <a:ea typeface="Calibri" panose="020F0502020204030204" pitchFamily="34" charset="0"/>
                <a:cs typeface="Times New Roman" panose="02020603050405020304" pitchFamily="18" charset="0"/>
              </a:rPr>
              <a:t>We believe this is due to a combination of strong classroom teaching, specialist language support and partnering with families.</a:t>
            </a:r>
            <a:endParaRPr lang="en-NZ" sz="1600" dirty="0">
              <a:latin typeface="Cambria" panose="02040503050406030204" pitchFamily="18" charset="0"/>
              <a:ea typeface="Calibri" panose="020F0502020204030204" pitchFamily="34" charset="0"/>
              <a:cs typeface="Times New Roman" panose="02020603050405020304" pitchFamily="18" charset="0"/>
            </a:endParaRPr>
          </a:p>
        </p:txBody>
      </p:sp>
      <p:pic>
        <p:nvPicPr>
          <p:cNvPr id="25602" name="Picture 2" descr="Rapid progress linear icon concept progress Vector Image">
            <a:extLst>
              <a:ext uri="{FF2B5EF4-FFF2-40B4-BE49-F238E27FC236}">
                <a16:creationId xmlns:a16="http://schemas.microsoft.com/office/drawing/2014/main" id="{0FFA2CA2-A324-9F46-BC51-CE8BDA5F6453}"/>
              </a:ext>
            </a:extLst>
          </p:cNvPr>
          <p:cNvPicPr>
            <a:picLocks noChangeAspect="1" noChangeArrowheads="1"/>
          </p:cNvPicPr>
          <p:nvPr/>
        </p:nvPicPr>
        <p:blipFill>
          <a:blip r:embed="rId2">
            <a:alphaModFix amt="57000"/>
            <a:extLst>
              <a:ext uri="{28A0092B-C50C-407E-A947-70E740481C1C}">
                <a14:useLocalDpi xmlns:a14="http://schemas.microsoft.com/office/drawing/2010/main" val="0"/>
              </a:ext>
            </a:extLst>
          </a:blip>
          <a:srcRect/>
          <a:stretch>
            <a:fillRect/>
          </a:stretch>
        </p:blipFill>
        <p:spPr bwMode="auto">
          <a:xfrm>
            <a:off x="7526063" y="5370286"/>
            <a:ext cx="1377513" cy="1487714"/>
          </a:xfrm>
          <a:prstGeom prst="rect">
            <a:avLst/>
          </a:prstGeom>
          <a:noFill/>
          <a:effectLst>
            <a:softEdge rad="111125"/>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F4C94D-F27A-93AE-8510-4E6FAEF2D9CA}"/>
              </a:ext>
            </a:extLst>
          </p:cNvPr>
          <p:cNvPicPr>
            <a:picLocks noChangeAspect="1"/>
          </p:cNvPicPr>
          <p:nvPr/>
        </p:nvPicPr>
        <p:blipFill>
          <a:blip r:embed="rId3" cstate="print">
            <a:alphaModFix amt="29000"/>
            <a:extLst>
              <a:ext uri="{28A0092B-C50C-407E-A947-70E740481C1C}">
                <a14:useLocalDpi xmlns:a14="http://schemas.microsoft.com/office/drawing/2010/main" val="0"/>
              </a:ext>
            </a:extLst>
          </a:blip>
          <a:stretch>
            <a:fillRect/>
          </a:stretch>
        </p:blipFill>
        <p:spPr>
          <a:xfrm>
            <a:off x="2319125" y="1733206"/>
            <a:ext cx="6584451" cy="4939193"/>
          </a:xfrm>
          <a:prstGeom prst="rect">
            <a:avLst/>
          </a:prstGeom>
        </p:spPr>
      </p:pic>
    </p:spTree>
    <p:extLst>
      <p:ext uri="{BB962C8B-B14F-4D97-AF65-F5344CB8AC3E}">
        <p14:creationId xmlns:p14="http://schemas.microsoft.com/office/powerpoint/2010/main" val="2493044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399F-57F3-1C48-889D-26049F8E714A}"/>
              </a:ext>
            </a:extLst>
          </p:cNvPr>
          <p:cNvSpPr>
            <a:spLocks noGrp="1"/>
          </p:cNvSpPr>
          <p:nvPr>
            <p:ph type="title"/>
          </p:nvPr>
        </p:nvSpPr>
        <p:spPr/>
        <p:txBody>
          <a:bodyPr/>
          <a:lstStyle/>
          <a:p>
            <a:r>
              <a:rPr lang="en-US" dirty="0"/>
              <a:t>Looking deeper </a:t>
            </a:r>
            <a:r>
              <a:rPr lang="en-US" sz="1800" dirty="0"/>
              <a:t>– learning support</a:t>
            </a:r>
          </a:p>
        </p:txBody>
      </p:sp>
      <p:sp>
        <p:nvSpPr>
          <p:cNvPr id="5" name="TextBox 4">
            <a:extLst>
              <a:ext uri="{FF2B5EF4-FFF2-40B4-BE49-F238E27FC236}">
                <a16:creationId xmlns:a16="http://schemas.microsoft.com/office/drawing/2014/main" id="{33ADEB56-62C1-940E-F92F-871FA94855AD}"/>
              </a:ext>
            </a:extLst>
          </p:cNvPr>
          <p:cNvSpPr txBox="1"/>
          <p:nvPr/>
        </p:nvSpPr>
        <p:spPr>
          <a:xfrm>
            <a:off x="314241" y="1974617"/>
            <a:ext cx="8515517" cy="1791773"/>
          </a:xfrm>
          <a:prstGeom prst="rect">
            <a:avLst/>
          </a:prstGeom>
          <a:noFill/>
        </p:spPr>
        <p:txBody>
          <a:bodyPr wrap="square">
            <a:spAutoFit/>
          </a:bodyPr>
          <a:lstStyle/>
          <a:p>
            <a:pPr>
              <a:lnSpc>
                <a:spcPct val="107000"/>
              </a:lnSpc>
              <a:spcAft>
                <a:spcPts val="800"/>
              </a:spcAft>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Core tasks in Learning Support include: </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07000"/>
              </a:lnSpc>
              <a:buFont typeface="Symbol" pitchFamily="2" charset="2"/>
              <a:buChar char=""/>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Working alongside teachers to support those pupils who most struggle with learning in a range of ‘life’ - academic, social, physical, spiritual areas.</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07000"/>
              </a:lnSpc>
              <a:buFont typeface="Symbol" pitchFamily="2" charset="2"/>
              <a:buChar char=""/>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Contributing to IEP information – progress and goal setting for IEPs as appropriate</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07000"/>
              </a:lnSpc>
              <a:buFont typeface="Symbol" pitchFamily="2" charset="2"/>
              <a:buChar char=""/>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Assisting in a classroom in a variety of ways </a:t>
            </a:r>
          </a:p>
          <a:p>
            <a:pPr marL="342900" lvl="0" indent="-342900">
              <a:lnSpc>
                <a:spcPct val="107000"/>
              </a:lnSpc>
              <a:buFont typeface="Symbol" pitchFamily="2" charset="2"/>
              <a:buChar char=""/>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Assisting with transition plans for children with significant need</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itchFamily="2" charset="2"/>
              <a:buChar char=""/>
            </a:pPr>
            <a:r>
              <a:rPr lang="en-NZ" sz="1400" dirty="0">
                <a:solidFill>
                  <a:srgbClr val="000000"/>
                </a:solidFill>
                <a:effectLst/>
                <a:latin typeface="Cambria" panose="02040503050406030204" pitchFamily="18" charset="0"/>
                <a:ea typeface="Calibri" panose="020F0502020204030204" pitchFamily="34" charset="0"/>
                <a:cs typeface="Calibri" panose="020F0502020204030204" pitchFamily="34" charset="0"/>
              </a:rPr>
              <a:t>Monitoring and updating information around children with significant health issues</a:t>
            </a:r>
            <a:endParaRPr lang="en-NZ" sz="1400" dirty="0">
              <a:effectLst/>
              <a:latin typeface="Cambria" panose="02040503050406030204" pitchFamily="18"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5F06AC90-A53A-3537-3B74-FECDA72913BF}"/>
              </a:ext>
            </a:extLst>
          </p:cNvPr>
          <p:cNvGraphicFramePr>
            <a:graphicFrameLocks noGrp="1"/>
          </p:cNvGraphicFramePr>
          <p:nvPr>
            <p:extLst>
              <p:ext uri="{D42A27DB-BD31-4B8C-83A1-F6EECF244321}">
                <p14:modId xmlns:p14="http://schemas.microsoft.com/office/powerpoint/2010/main" val="573401403"/>
              </p:ext>
            </p:extLst>
          </p:nvPr>
        </p:nvGraphicFramePr>
        <p:xfrm>
          <a:off x="246742" y="3971679"/>
          <a:ext cx="8650514" cy="2392675"/>
        </p:xfrm>
        <a:graphic>
          <a:graphicData uri="http://schemas.openxmlformats.org/drawingml/2006/table">
            <a:tbl>
              <a:tblPr firstRow="1" firstCol="1">
                <a:tableStyleId>{5C22544A-7EE6-4342-B048-85BDC9FD1C3A}</a:tableStyleId>
              </a:tblPr>
              <a:tblGrid>
                <a:gridCol w="2351314">
                  <a:extLst>
                    <a:ext uri="{9D8B030D-6E8A-4147-A177-3AD203B41FA5}">
                      <a16:colId xmlns:a16="http://schemas.microsoft.com/office/drawing/2014/main" val="2114206565"/>
                    </a:ext>
                  </a:extLst>
                </a:gridCol>
                <a:gridCol w="493486">
                  <a:extLst>
                    <a:ext uri="{9D8B030D-6E8A-4147-A177-3AD203B41FA5}">
                      <a16:colId xmlns:a16="http://schemas.microsoft.com/office/drawing/2014/main" val="887314766"/>
                    </a:ext>
                  </a:extLst>
                </a:gridCol>
                <a:gridCol w="566057">
                  <a:extLst>
                    <a:ext uri="{9D8B030D-6E8A-4147-A177-3AD203B41FA5}">
                      <a16:colId xmlns:a16="http://schemas.microsoft.com/office/drawing/2014/main" val="3861171864"/>
                    </a:ext>
                  </a:extLst>
                </a:gridCol>
                <a:gridCol w="508000">
                  <a:extLst>
                    <a:ext uri="{9D8B030D-6E8A-4147-A177-3AD203B41FA5}">
                      <a16:colId xmlns:a16="http://schemas.microsoft.com/office/drawing/2014/main" val="3259742935"/>
                    </a:ext>
                  </a:extLst>
                </a:gridCol>
                <a:gridCol w="522514">
                  <a:extLst>
                    <a:ext uri="{9D8B030D-6E8A-4147-A177-3AD203B41FA5}">
                      <a16:colId xmlns:a16="http://schemas.microsoft.com/office/drawing/2014/main" val="3542996779"/>
                    </a:ext>
                  </a:extLst>
                </a:gridCol>
                <a:gridCol w="4209143">
                  <a:extLst>
                    <a:ext uri="{9D8B030D-6E8A-4147-A177-3AD203B41FA5}">
                      <a16:colId xmlns:a16="http://schemas.microsoft.com/office/drawing/2014/main" val="2854447640"/>
                    </a:ext>
                  </a:extLst>
                </a:gridCol>
              </a:tblGrid>
              <a:tr h="178432">
                <a:tc>
                  <a:txBody>
                    <a:bodyPr/>
                    <a:lstStyle/>
                    <a:p>
                      <a:pPr>
                        <a:lnSpc>
                          <a:spcPct val="107000"/>
                        </a:lnSpc>
                        <a:spcAft>
                          <a:spcPts val="800"/>
                        </a:spcAft>
                      </a:pPr>
                      <a:r>
                        <a:rPr lang="en-US" sz="1100" dirty="0">
                          <a:effectLst/>
                          <a:latin typeface="Cambria" panose="02040503050406030204" pitchFamily="18" charset="0"/>
                        </a:rPr>
                        <a:t>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solidFill>
                      <a:schemeClr val="accent1"/>
                    </a:solidFill>
                  </a:tcPr>
                </a:tc>
                <a:tc>
                  <a:txBody>
                    <a:bodyPr/>
                    <a:lstStyle/>
                    <a:p>
                      <a:pPr>
                        <a:lnSpc>
                          <a:spcPct val="107000"/>
                        </a:lnSpc>
                        <a:spcAft>
                          <a:spcPts val="800"/>
                        </a:spcAft>
                      </a:pPr>
                      <a:r>
                        <a:rPr lang="en-US" sz="1100">
                          <a:effectLst/>
                          <a:latin typeface="Cambria" panose="02040503050406030204" pitchFamily="18" charset="0"/>
                        </a:rPr>
                        <a:t>2020</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2021</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2022</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2023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latin typeface="Cambria" panose="02040503050406030204" pitchFamily="18" charset="0"/>
                        </a:rPr>
                        <a:t>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extLst>
                  <a:ext uri="{0D108BD9-81ED-4DB2-BD59-A6C34878D82A}">
                    <a16:rowId xmlns:a16="http://schemas.microsoft.com/office/drawing/2014/main" val="1139191453"/>
                  </a:ext>
                </a:extLst>
              </a:tr>
              <a:tr h="288209">
                <a:tc>
                  <a:txBody>
                    <a:bodyPr/>
                    <a:lstStyle/>
                    <a:p>
                      <a:pPr>
                        <a:lnSpc>
                          <a:spcPct val="107000"/>
                        </a:lnSpc>
                        <a:spcAft>
                          <a:spcPts val="800"/>
                        </a:spcAft>
                      </a:pPr>
                      <a:r>
                        <a:rPr lang="en-US" sz="1100" dirty="0">
                          <a:effectLst/>
                          <a:latin typeface="Cambria" panose="02040503050406030204" pitchFamily="18" charset="0"/>
                        </a:rPr>
                        <a:t>ORS funded students,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solidFill>
                      <a:schemeClr val="accent1"/>
                    </a:solidFill>
                  </a:tcPr>
                </a:tc>
                <a:tc>
                  <a:txBody>
                    <a:bodyPr/>
                    <a:lstStyle/>
                    <a:p>
                      <a:pPr>
                        <a:lnSpc>
                          <a:spcPct val="107000"/>
                        </a:lnSpc>
                        <a:spcAft>
                          <a:spcPts val="800"/>
                        </a:spcAft>
                      </a:pPr>
                      <a:r>
                        <a:rPr lang="en-US" sz="1100">
                          <a:effectLst/>
                          <a:latin typeface="Cambria" panose="02040503050406030204" pitchFamily="18" charset="0"/>
                        </a:rPr>
                        <a:t>5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4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4</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latin typeface="Cambria" panose="02040503050406030204" pitchFamily="18" charset="0"/>
                        </a:rPr>
                        <a:t>ORS : Ongoing Resourcing Scheme) funding. This is covering children with significant needs to be supported for up to 13 hours per week.</a:t>
                      </a:r>
                      <a:endParaRPr lang="en-NZ" sz="1100" dirty="0">
                        <a:effectLst/>
                        <a:latin typeface="Cambria" panose="02040503050406030204" pitchFamily="18" charset="0"/>
                      </a:endParaRPr>
                    </a:p>
                  </a:txBody>
                  <a:tcPr marL="64236" marR="64236" marT="0" marB="0"/>
                </a:tc>
                <a:extLst>
                  <a:ext uri="{0D108BD9-81ED-4DB2-BD59-A6C34878D82A}">
                    <a16:rowId xmlns:a16="http://schemas.microsoft.com/office/drawing/2014/main" val="4239225680"/>
                  </a:ext>
                </a:extLst>
              </a:tr>
              <a:tr h="178432">
                <a:tc>
                  <a:txBody>
                    <a:bodyPr/>
                    <a:lstStyle/>
                    <a:p>
                      <a:pPr>
                        <a:lnSpc>
                          <a:spcPct val="107000"/>
                        </a:lnSpc>
                        <a:spcAft>
                          <a:spcPts val="800"/>
                        </a:spcAft>
                      </a:pPr>
                      <a:r>
                        <a:rPr lang="en-US" sz="1100">
                          <a:effectLst/>
                          <a:latin typeface="Cambria" panose="02040503050406030204" pitchFamily="18" charset="0"/>
                        </a:rPr>
                        <a:t>MoE funded – health/speech etc</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solidFill>
                      <a:schemeClr val="accent1"/>
                    </a:solidFill>
                  </a:tcPr>
                </a:tc>
                <a:tc>
                  <a:txBody>
                    <a:bodyPr/>
                    <a:lstStyle/>
                    <a:p>
                      <a:pPr>
                        <a:lnSpc>
                          <a:spcPct val="107000"/>
                        </a:lnSpc>
                        <a:spcAft>
                          <a:spcPts val="800"/>
                        </a:spcAft>
                      </a:pPr>
                      <a:r>
                        <a:rPr lang="en-US" sz="1100">
                          <a:effectLst/>
                          <a:latin typeface="Cambria" panose="02040503050406030204" pitchFamily="18" charset="0"/>
                        </a:rPr>
                        <a:t>5</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2</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extLst>
                  <a:ext uri="{0D108BD9-81ED-4DB2-BD59-A6C34878D82A}">
                    <a16:rowId xmlns:a16="http://schemas.microsoft.com/office/drawing/2014/main" val="2480599224"/>
                  </a:ext>
                </a:extLst>
              </a:tr>
              <a:tr h="416735">
                <a:tc>
                  <a:txBody>
                    <a:bodyPr/>
                    <a:lstStyle/>
                    <a:p>
                      <a:pPr>
                        <a:lnSpc>
                          <a:spcPct val="107000"/>
                        </a:lnSpc>
                        <a:spcAft>
                          <a:spcPts val="800"/>
                        </a:spcAft>
                      </a:pPr>
                      <a:r>
                        <a:rPr lang="en-US" sz="1100">
                          <a:effectLst/>
                          <a:latin typeface="Cambria" panose="02040503050406030204" pitchFamily="18" charset="0"/>
                        </a:rPr>
                        <a:t>IEP in place</a:t>
                      </a:r>
                      <a:endParaRPr lang="en-NZ" sz="1100">
                        <a:effectLst/>
                        <a:latin typeface="Cambria" panose="02040503050406030204" pitchFamily="18" charset="0"/>
                      </a:endParaRPr>
                    </a:p>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solidFill>
                      <a:schemeClr val="accent1"/>
                    </a:solidFill>
                  </a:tcPr>
                </a:tc>
                <a:tc>
                  <a:txBody>
                    <a:bodyPr/>
                    <a:lstStyle/>
                    <a:p>
                      <a:pPr>
                        <a:lnSpc>
                          <a:spcPct val="107000"/>
                        </a:lnSpc>
                        <a:spcAft>
                          <a:spcPts val="800"/>
                        </a:spcAft>
                      </a:pPr>
                      <a:r>
                        <a:rPr lang="en-US" sz="1100">
                          <a:effectLst/>
                          <a:latin typeface="Cambria" panose="02040503050406030204" pitchFamily="18" charset="0"/>
                        </a:rPr>
                        <a:t>6</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7</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7</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latin typeface="Cambria" panose="02040503050406030204" pitchFamily="18" charset="0"/>
                        </a:rPr>
                        <a:t>8</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latin typeface="Cambria" panose="02040503050406030204" pitchFamily="18" charset="0"/>
                        </a:rPr>
                        <a:t>IEP: Individual Education Plan, reviewed twice yearly in conjunction with parent,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extLst>
                  <a:ext uri="{0D108BD9-81ED-4DB2-BD59-A6C34878D82A}">
                    <a16:rowId xmlns:a16="http://schemas.microsoft.com/office/drawing/2014/main" val="1707749699"/>
                  </a:ext>
                </a:extLst>
              </a:tr>
              <a:tr h="1000647">
                <a:tc>
                  <a:txBody>
                    <a:bodyPr/>
                    <a:lstStyle/>
                    <a:p>
                      <a:pPr>
                        <a:lnSpc>
                          <a:spcPct val="107000"/>
                        </a:lnSpc>
                        <a:spcAft>
                          <a:spcPts val="800"/>
                        </a:spcAft>
                      </a:pPr>
                      <a:r>
                        <a:rPr lang="en-US" sz="1100" dirty="0">
                          <a:effectLst/>
                          <a:latin typeface="Cambria" panose="02040503050406030204" pitchFamily="18" charset="0"/>
                        </a:rPr>
                        <a:t>RTLB funded (part year)</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solidFill>
                      <a:schemeClr val="accent1"/>
                    </a:solidFill>
                  </a:tcPr>
                </a:tc>
                <a:tc>
                  <a:txBody>
                    <a:bodyPr/>
                    <a:lstStyle/>
                    <a:p>
                      <a:pPr>
                        <a:lnSpc>
                          <a:spcPct val="107000"/>
                        </a:lnSpc>
                        <a:spcAft>
                          <a:spcPts val="800"/>
                        </a:spcAft>
                      </a:pPr>
                      <a:r>
                        <a:rPr lang="en-US" sz="1100">
                          <a:effectLst/>
                          <a:latin typeface="Cambria" panose="02040503050406030204" pitchFamily="18" charset="0"/>
                        </a:rPr>
                        <a:t>2</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1</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1</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latin typeface="Cambria" panose="02040503050406030204" pitchFamily="18" charset="0"/>
                        </a:rPr>
                        <a:t>2</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latin typeface="Cambria" panose="02040503050406030204" pitchFamily="18" charset="0"/>
                        </a:rPr>
                        <a:t>RTLB: Resource Teacher of Learning and </a:t>
                      </a:r>
                      <a:r>
                        <a:rPr lang="en-US" sz="1100" dirty="0" err="1">
                          <a:effectLst/>
                          <a:latin typeface="Cambria" panose="02040503050406030204" pitchFamily="18" charset="0"/>
                        </a:rPr>
                        <a:t>Behaviour</a:t>
                      </a:r>
                      <a:r>
                        <a:rPr lang="en-US" sz="1100" dirty="0">
                          <a:effectLst/>
                          <a:latin typeface="Cambria" panose="02040503050406030204" pitchFamily="18" charset="0"/>
                        </a:rPr>
                        <a:t>: Specialist teachers who support SENCO in application, assist with initial observations and suggested pathways for diagnoses.  They also upskill the SENCO and will work with individuals for a short period of time when Ministry support is not an option, yet the child does need significant support.</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4236" marR="64236" marT="0" marB="0"/>
                </a:tc>
                <a:extLst>
                  <a:ext uri="{0D108BD9-81ED-4DB2-BD59-A6C34878D82A}">
                    <a16:rowId xmlns:a16="http://schemas.microsoft.com/office/drawing/2014/main" val="853368417"/>
                  </a:ext>
                </a:extLst>
              </a:tr>
            </a:tbl>
          </a:graphicData>
        </a:graphic>
      </p:graphicFrame>
    </p:spTree>
    <p:extLst>
      <p:ext uri="{BB962C8B-B14F-4D97-AF65-F5344CB8AC3E}">
        <p14:creationId xmlns:p14="http://schemas.microsoft.com/office/powerpoint/2010/main" val="338861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399F-57F3-1C48-889D-26049F8E714A}"/>
              </a:ext>
            </a:extLst>
          </p:cNvPr>
          <p:cNvSpPr>
            <a:spLocks noGrp="1"/>
          </p:cNvSpPr>
          <p:nvPr>
            <p:ph type="title"/>
          </p:nvPr>
        </p:nvSpPr>
        <p:spPr/>
        <p:txBody>
          <a:bodyPr/>
          <a:lstStyle/>
          <a:p>
            <a:r>
              <a:rPr lang="en-US" dirty="0"/>
              <a:t>Looking deeper </a:t>
            </a:r>
            <a:r>
              <a:rPr lang="en-US" sz="1800" dirty="0"/>
              <a:t>– learning support</a:t>
            </a:r>
          </a:p>
        </p:txBody>
      </p:sp>
      <p:graphicFrame>
        <p:nvGraphicFramePr>
          <p:cNvPr id="3" name="Table 2">
            <a:extLst>
              <a:ext uri="{FF2B5EF4-FFF2-40B4-BE49-F238E27FC236}">
                <a16:creationId xmlns:a16="http://schemas.microsoft.com/office/drawing/2014/main" id="{A4BDF7E3-1A15-BABB-D6DF-57E354C73AE6}"/>
              </a:ext>
            </a:extLst>
          </p:cNvPr>
          <p:cNvGraphicFramePr>
            <a:graphicFrameLocks noGrp="1"/>
          </p:cNvGraphicFramePr>
          <p:nvPr>
            <p:extLst>
              <p:ext uri="{D42A27DB-BD31-4B8C-83A1-F6EECF244321}">
                <p14:modId xmlns:p14="http://schemas.microsoft.com/office/powerpoint/2010/main" val="4222522863"/>
              </p:ext>
            </p:extLst>
          </p:nvPr>
        </p:nvGraphicFramePr>
        <p:xfrm>
          <a:off x="188684" y="1575893"/>
          <a:ext cx="8723083" cy="178432"/>
        </p:xfrm>
        <a:graphic>
          <a:graphicData uri="http://schemas.openxmlformats.org/drawingml/2006/table">
            <a:tbl>
              <a:tblPr firstRow="1" firstCol="1">
                <a:tableStyleId>{5C22544A-7EE6-4342-B048-85BDC9FD1C3A}</a:tableStyleId>
              </a:tblPr>
              <a:tblGrid>
                <a:gridCol w="2565612">
                  <a:extLst>
                    <a:ext uri="{9D8B030D-6E8A-4147-A177-3AD203B41FA5}">
                      <a16:colId xmlns:a16="http://schemas.microsoft.com/office/drawing/2014/main" val="1720674982"/>
                    </a:ext>
                  </a:extLst>
                </a:gridCol>
                <a:gridCol w="513123">
                  <a:extLst>
                    <a:ext uri="{9D8B030D-6E8A-4147-A177-3AD203B41FA5}">
                      <a16:colId xmlns:a16="http://schemas.microsoft.com/office/drawing/2014/main" val="1864532345"/>
                    </a:ext>
                  </a:extLst>
                </a:gridCol>
                <a:gridCol w="513123">
                  <a:extLst>
                    <a:ext uri="{9D8B030D-6E8A-4147-A177-3AD203B41FA5}">
                      <a16:colId xmlns:a16="http://schemas.microsoft.com/office/drawing/2014/main" val="2024054074"/>
                    </a:ext>
                  </a:extLst>
                </a:gridCol>
                <a:gridCol w="506544">
                  <a:extLst>
                    <a:ext uri="{9D8B030D-6E8A-4147-A177-3AD203B41FA5}">
                      <a16:colId xmlns:a16="http://schemas.microsoft.com/office/drawing/2014/main" val="2913913622"/>
                    </a:ext>
                  </a:extLst>
                </a:gridCol>
                <a:gridCol w="542726">
                  <a:extLst>
                    <a:ext uri="{9D8B030D-6E8A-4147-A177-3AD203B41FA5}">
                      <a16:colId xmlns:a16="http://schemas.microsoft.com/office/drawing/2014/main" val="2314013691"/>
                    </a:ext>
                  </a:extLst>
                </a:gridCol>
                <a:gridCol w="4081955">
                  <a:extLst>
                    <a:ext uri="{9D8B030D-6E8A-4147-A177-3AD203B41FA5}">
                      <a16:colId xmlns:a16="http://schemas.microsoft.com/office/drawing/2014/main" val="1264853852"/>
                    </a:ext>
                  </a:extLst>
                </a:gridCol>
              </a:tblGrid>
              <a:tr h="178432">
                <a:tc>
                  <a:txBody>
                    <a:bodyPr/>
                    <a:lstStyle/>
                    <a:p>
                      <a:pPr>
                        <a:lnSpc>
                          <a:spcPct val="107000"/>
                        </a:lnSpc>
                        <a:spcAft>
                          <a:spcPts val="800"/>
                        </a:spcAft>
                      </a:pPr>
                      <a:r>
                        <a:rPr lang="en-US" sz="1100" dirty="0">
                          <a:effectLst/>
                        </a:rPr>
                        <a:t> </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rPr>
                        <a:t>2020</a:t>
                      </a:r>
                      <a:endParaRPr lang="en-NZ" sz="100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rPr>
                        <a:t>2021</a:t>
                      </a:r>
                      <a:endParaRPr lang="en-NZ" sz="100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rPr>
                        <a:t>2022</a:t>
                      </a:r>
                      <a:endParaRPr lang="en-NZ" sz="100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a:effectLst/>
                        </a:rPr>
                        <a:t>2023</a:t>
                      </a:r>
                      <a:endParaRPr lang="en-NZ" sz="100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tc>
                  <a:txBody>
                    <a:bodyPr/>
                    <a:lstStyle/>
                    <a:p>
                      <a:pPr>
                        <a:lnSpc>
                          <a:spcPct val="107000"/>
                        </a:lnSpc>
                        <a:spcAft>
                          <a:spcPts val="800"/>
                        </a:spcAft>
                      </a:pPr>
                      <a:r>
                        <a:rPr lang="en-US" sz="1100" dirty="0">
                          <a:effectLst/>
                        </a:rPr>
                        <a:t> </a:t>
                      </a:r>
                      <a:endParaRPr lang="en-NZ"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236" marR="64236" marT="0" marB="0"/>
                </a:tc>
                <a:extLst>
                  <a:ext uri="{0D108BD9-81ED-4DB2-BD59-A6C34878D82A}">
                    <a16:rowId xmlns:a16="http://schemas.microsoft.com/office/drawing/2014/main" val="3017359060"/>
                  </a:ext>
                </a:extLst>
              </a:tr>
            </a:tbl>
          </a:graphicData>
        </a:graphic>
      </p:graphicFrame>
      <p:graphicFrame>
        <p:nvGraphicFramePr>
          <p:cNvPr id="4" name="Table 3">
            <a:extLst>
              <a:ext uri="{FF2B5EF4-FFF2-40B4-BE49-F238E27FC236}">
                <a16:creationId xmlns:a16="http://schemas.microsoft.com/office/drawing/2014/main" id="{3A3371A4-25EA-46E9-C3F1-693FADF2FFBD}"/>
              </a:ext>
            </a:extLst>
          </p:cNvPr>
          <p:cNvGraphicFramePr>
            <a:graphicFrameLocks noGrp="1"/>
          </p:cNvGraphicFramePr>
          <p:nvPr>
            <p:extLst>
              <p:ext uri="{D42A27DB-BD31-4B8C-83A1-F6EECF244321}">
                <p14:modId xmlns:p14="http://schemas.microsoft.com/office/powerpoint/2010/main" val="2239244598"/>
              </p:ext>
            </p:extLst>
          </p:nvPr>
        </p:nvGraphicFramePr>
        <p:xfrm>
          <a:off x="174636" y="1754325"/>
          <a:ext cx="8723083" cy="4877754"/>
        </p:xfrm>
        <a:graphic>
          <a:graphicData uri="http://schemas.openxmlformats.org/drawingml/2006/table">
            <a:tbl>
              <a:tblPr firstRow="1" firstCol="1">
                <a:tableStyleId>{5C22544A-7EE6-4342-B048-85BDC9FD1C3A}</a:tableStyleId>
              </a:tblPr>
              <a:tblGrid>
                <a:gridCol w="2551263">
                  <a:extLst>
                    <a:ext uri="{9D8B030D-6E8A-4147-A177-3AD203B41FA5}">
                      <a16:colId xmlns:a16="http://schemas.microsoft.com/office/drawing/2014/main" val="441644145"/>
                    </a:ext>
                  </a:extLst>
                </a:gridCol>
                <a:gridCol w="517222">
                  <a:extLst>
                    <a:ext uri="{9D8B030D-6E8A-4147-A177-3AD203B41FA5}">
                      <a16:colId xmlns:a16="http://schemas.microsoft.com/office/drawing/2014/main" val="1913265148"/>
                    </a:ext>
                  </a:extLst>
                </a:gridCol>
                <a:gridCol w="517222">
                  <a:extLst>
                    <a:ext uri="{9D8B030D-6E8A-4147-A177-3AD203B41FA5}">
                      <a16:colId xmlns:a16="http://schemas.microsoft.com/office/drawing/2014/main" val="537831811"/>
                    </a:ext>
                  </a:extLst>
                </a:gridCol>
                <a:gridCol w="517222">
                  <a:extLst>
                    <a:ext uri="{9D8B030D-6E8A-4147-A177-3AD203B41FA5}">
                      <a16:colId xmlns:a16="http://schemas.microsoft.com/office/drawing/2014/main" val="1819714945"/>
                    </a:ext>
                  </a:extLst>
                </a:gridCol>
                <a:gridCol w="549549">
                  <a:extLst>
                    <a:ext uri="{9D8B030D-6E8A-4147-A177-3AD203B41FA5}">
                      <a16:colId xmlns:a16="http://schemas.microsoft.com/office/drawing/2014/main" val="1034488144"/>
                    </a:ext>
                  </a:extLst>
                </a:gridCol>
                <a:gridCol w="4070605">
                  <a:extLst>
                    <a:ext uri="{9D8B030D-6E8A-4147-A177-3AD203B41FA5}">
                      <a16:colId xmlns:a16="http://schemas.microsoft.com/office/drawing/2014/main" val="818160000"/>
                    </a:ext>
                  </a:extLst>
                </a:gridCol>
              </a:tblGrid>
              <a:tr h="441590">
                <a:tc>
                  <a:txBody>
                    <a:bodyPr/>
                    <a:lstStyle/>
                    <a:p>
                      <a:pPr>
                        <a:lnSpc>
                          <a:spcPct val="107000"/>
                        </a:lnSpc>
                        <a:spcAft>
                          <a:spcPts val="800"/>
                        </a:spcAft>
                      </a:pPr>
                      <a:r>
                        <a:rPr lang="en-US" sz="1100" dirty="0">
                          <a:effectLst/>
                          <a:latin typeface="Cambria" panose="02040503050406030204" pitchFamily="18" charset="0"/>
                        </a:rPr>
                        <a:t>School funded individuals</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3</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5</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5</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 9</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14</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 9</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TA support in classrooms</a:t>
                      </a:r>
                      <a:r>
                        <a:rPr lang="en-NZ" sz="1100" dirty="0">
                          <a:effectLst/>
                          <a:latin typeface="Cambria" panose="02040503050406030204" pitchFamily="18" charset="0"/>
                        </a:rPr>
                        <a:t>, </a:t>
                      </a:r>
                      <a:r>
                        <a:rPr lang="en-US" sz="1100" dirty="0">
                          <a:effectLst/>
                          <a:latin typeface="Cambria" panose="02040503050406030204" pitchFamily="18" charset="0"/>
                        </a:rPr>
                        <a:t>.1 specialist teacher</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BSLA Phonological support – small groups, targeted support, led by a teacher</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2899345552"/>
                  </a:ext>
                </a:extLst>
              </a:tr>
              <a:tr h="362812">
                <a:tc>
                  <a:txBody>
                    <a:bodyPr/>
                    <a:lstStyle/>
                    <a:p>
                      <a:pPr>
                        <a:lnSpc>
                          <a:spcPct val="107000"/>
                        </a:lnSpc>
                        <a:spcAft>
                          <a:spcPts val="800"/>
                        </a:spcAft>
                      </a:pPr>
                      <a:r>
                        <a:rPr lang="en-US" sz="1100" dirty="0">
                          <a:effectLst/>
                          <a:latin typeface="Cambria" panose="02040503050406030204" pitchFamily="18" charset="0"/>
                        </a:rPr>
                        <a:t>Learning Support Profiles and </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Health Plan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29</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11</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30</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13</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22</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19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21</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1</a:t>
                      </a:r>
                      <a:endParaRPr lang="en-NZ" sz="1100" dirty="0">
                        <a:effectLst/>
                        <a:latin typeface="Cambria" panose="02040503050406030204" pitchFamily="18" charset="0"/>
                      </a:endParaRPr>
                    </a:p>
                  </a:txBody>
                  <a:tcPr marL="48564" marR="48564" marT="0" marB="0"/>
                </a:tc>
                <a:tc>
                  <a:txBody>
                    <a:bodyPr/>
                    <a:lstStyle/>
                    <a:p>
                      <a:pPr>
                        <a:lnSpc>
                          <a:spcPct val="107000"/>
                        </a:lnSpc>
                        <a:spcAft>
                          <a:spcPts val="800"/>
                        </a:spcAft>
                      </a:pP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1067760928"/>
                  </a:ext>
                </a:extLst>
              </a:tr>
              <a:tr h="248393">
                <a:tc>
                  <a:txBody>
                    <a:bodyPr/>
                    <a:lstStyle/>
                    <a:p>
                      <a:pPr>
                        <a:lnSpc>
                          <a:spcPct val="107000"/>
                        </a:lnSpc>
                        <a:spcAft>
                          <a:spcPts val="800"/>
                        </a:spcAft>
                      </a:pPr>
                      <a:r>
                        <a:rPr lang="en-US" sz="1100" dirty="0">
                          <a:effectLst/>
                          <a:latin typeface="Cambria" panose="02040503050406030204" pitchFamily="18" charset="0"/>
                        </a:rPr>
                        <a:t>Reading Recovery Monitoring of discontinued children</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13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13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16</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16</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highlight>
                            <a:srgbClr val="FFFF00"/>
                          </a:highligh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2146092288"/>
                  </a:ext>
                </a:extLst>
              </a:tr>
              <a:tr h="134899">
                <a:tc>
                  <a:txBody>
                    <a:bodyPr/>
                    <a:lstStyle/>
                    <a:p>
                      <a:pPr>
                        <a:lnSpc>
                          <a:spcPct val="107000"/>
                        </a:lnSpc>
                        <a:spcAft>
                          <a:spcPts val="800"/>
                        </a:spcAft>
                      </a:pPr>
                      <a:r>
                        <a:rPr lang="en-US" sz="1100">
                          <a:effectLst/>
                          <a:latin typeface="Cambria" panose="02040503050406030204" pitchFamily="18" charset="0"/>
                        </a:rPr>
                        <a:t>Maths Support</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13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26</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23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Small groups Year 3-6, very targeted support, led by a teacher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2453834931"/>
                  </a:ext>
                </a:extLst>
              </a:tr>
              <a:tr h="248393">
                <a:tc>
                  <a:txBody>
                    <a:bodyPr/>
                    <a:lstStyle/>
                    <a:p>
                      <a:pPr>
                        <a:lnSpc>
                          <a:spcPct val="107000"/>
                        </a:lnSpc>
                        <a:spcAft>
                          <a:spcPts val="800"/>
                        </a:spcAft>
                      </a:pPr>
                      <a:r>
                        <a:rPr lang="en-US" sz="1100">
                          <a:effectLst/>
                          <a:latin typeface="Cambria" panose="02040503050406030204" pitchFamily="18" charset="0"/>
                        </a:rPr>
                        <a:t>Specialist referrals e.g. Seabrook MacKenzie, Anstice Optometrist</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1</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6</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1028183961"/>
                  </a:ext>
                </a:extLst>
              </a:tr>
              <a:tr h="134899">
                <a:tc>
                  <a:txBody>
                    <a:bodyPr/>
                    <a:lstStyle/>
                    <a:p>
                      <a:pPr>
                        <a:lnSpc>
                          <a:spcPct val="107000"/>
                        </a:lnSpc>
                        <a:spcAft>
                          <a:spcPts val="800"/>
                        </a:spcAft>
                      </a:pPr>
                      <a:r>
                        <a:rPr lang="en-US" sz="1100">
                          <a:effectLst/>
                          <a:latin typeface="Cambria" panose="02040503050406030204" pitchFamily="18" charset="0"/>
                        </a:rPr>
                        <a:t>SAC Applications</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4</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3</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1755002341"/>
                  </a:ext>
                </a:extLst>
              </a:tr>
              <a:tr h="2098754">
                <a:tc>
                  <a:txBody>
                    <a:bodyPr/>
                    <a:lstStyle/>
                    <a:p>
                      <a:pPr>
                        <a:lnSpc>
                          <a:spcPct val="107000"/>
                        </a:lnSpc>
                        <a:spcAft>
                          <a:spcPts val="800"/>
                        </a:spcAft>
                      </a:pPr>
                      <a:r>
                        <a:rPr lang="en-US" sz="1100" dirty="0">
                          <a:effectLst/>
                          <a:latin typeface="Cambria" panose="02040503050406030204" pitchFamily="18" charset="0"/>
                        </a:rPr>
                        <a:t>Teacher Aide hours</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a:effectLst/>
                          <a:latin typeface="Cambria" panose="02040503050406030204" pitchFamily="18" charset="0"/>
                        </a:rPr>
                        <a:t>96 SOY </a:t>
                      </a:r>
                      <a:endParaRPr lang="en-NZ" sz="1100">
                        <a:effectLst/>
                        <a:latin typeface="Cambria" panose="02040503050406030204" pitchFamily="18" charset="0"/>
                      </a:endParaRPr>
                    </a:p>
                    <a:p>
                      <a:pPr>
                        <a:lnSpc>
                          <a:spcPct val="107000"/>
                        </a:lnSpc>
                        <a:spcAft>
                          <a:spcPts val="800"/>
                        </a:spcAft>
                      </a:pPr>
                      <a:r>
                        <a:rPr lang="en-US" sz="1100">
                          <a:effectLst/>
                          <a:latin typeface="Cambria" panose="02040503050406030204" pitchFamily="18" charset="0"/>
                        </a:rPr>
                        <a:t>6 TAs</a:t>
                      </a:r>
                      <a:endParaRPr lang="en-NZ" sz="1100">
                        <a:effectLst/>
                        <a:latin typeface="Cambria" panose="02040503050406030204" pitchFamily="18" charset="0"/>
                      </a:endParaRPr>
                    </a:p>
                    <a:p>
                      <a:pPr>
                        <a:lnSpc>
                          <a:spcPct val="107000"/>
                        </a:lnSpc>
                        <a:spcAft>
                          <a:spcPts val="800"/>
                        </a:spcAft>
                      </a:pPr>
                      <a:r>
                        <a:rPr lang="en-US" sz="1100">
                          <a:effectLst/>
                          <a:latin typeface="Cambria" panose="02040503050406030204" pitchFamily="18" charset="0"/>
                        </a:rPr>
                        <a:t>73 EOY</a:t>
                      </a:r>
                      <a:endParaRPr lang="en-NZ" sz="1100">
                        <a:effectLst/>
                        <a:latin typeface="Cambria" panose="02040503050406030204" pitchFamily="18" charset="0"/>
                      </a:endParaRPr>
                    </a:p>
                    <a:p>
                      <a:pPr>
                        <a:lnSpc>
                          <a:spcPct val="107000"/>
                        </a:lnSpc>
                        <a:spcAft>
                          <a:spcPts val="800"/>
                        </a:spcAft>
                      </a:pPr>
                      <a:r>
                        <a:rPr lang="en-US" sz="1100">
                          <a:effectLst/>
                          <a:latin typeface="Cambria" panose="02040503050406030204" pitchFamily="18" charset="0"/>
                        </a:rPr>
                        <a:t>7 TAs</a:t>
                      </a:r>
                      <a:endParaRPr lang="en-NZ" sz="1100">
                        <a:effectLst/>
                        <a:latin typeface="Cambria" panose="02040503050406030204" pitchFamily="18" charset="0"/>
                      </a:endParaRPr>
                    </a:p>
                    <a:p>
                      <a:pPr>
                        <a:lnSpc>
                          <a:spcPct val="107000"/>
                        </a:lnSpc>
                        <a:spcAft>
                          <a:spcPts val="800"/>
                        </a:spcAft>
                      </a:pPr>
                      <a:r>
                        <a:rPr lang="en-US" sz="1100">
                          <a:effectLst/>
                          <a:latin typeface="Cambria" panose="02040503050406030204" pitchFamily="18" charset="0"/>
                        </a:rPr>
                        <a:t> </a:t>
                      </a:r>
                      <a:endParaRPr lang="en-NZ" sz="110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62 SOY</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5 TAs</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75 EOY</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9TAs</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80 SOY</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8 TA’s </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92 EOY</a:t>
                      </a:r>
                      <a:endParaRPr lang="en-NZ" sz="1100" dirty="0">
                        <a:effectLst/>
                        <a:latin typeface="Cambria" panose="02040503050406030204" pitchFamily="18" charset="0"/>
                      </a:endParaRPr>
                    </a:p>
                    <a:p>
                      <a:pPr>
                        <a:lnSpc>
                          <a:spcPct val="107000"/>
                        </a:lnSpc>
                        <a:spcAft>
                          <a:spcPts val="800"/>
                        </a:spcAft>
                      </a:pPr>
                      <a:r>
                        <a:rPr lang="en-US" sz="1100" dirty="0">
                          <a:effectLst/>
                          <a:latin typeface="Cambria" panose="02040503050406030204" pitchFamily="18" charset="0"/>
                        </a:rPr>
                        <a:t>9 TA’s</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0000"/>
                        </a:lnSpc>
                        <a:spcAft>
                          <a:spcPts val="800"/>
                        </a:spcAft>
                      </a:pPr>
                      <a:r>
                        <a:rPr lang="en-US" sz="1100" dirty="0">
                          <a:effectLst/>
                          <a:latin typeface="Cambria" panose="02040503050406030204" pitchFamily="18" charset="0"/>
                        </a:rPr>
                        <a:t>93</a:t>
                      </a:r>
                    </a:p>
                    <a:p>
                      <a:pPr>
                        <a:lnSpc>
                          <a:spcPct val="100000"/>
                        </a:lnSpc>
                        <a:spcAft>
                          <a:spcPts val="800"/>
                        </a:spcAft>
                      </a:pPr>
                      <a:r>
                        <a:rPr lang="en-US" sz="1100" dirty="0">
                          <a:effectLst/>
                          <a:latin typeface="Cambria" panose="02040503050406030204" pitchFamily="18" charset="0"/>
                        </a:rPr>
                        <a:t>SOY</a:t>
                      </a:r>
                      <a:endParaRPr lang="en-NZ" sz="1100" dirty="0">
                        <a:effectLst/>
                        <a:latin typeface="Cambria" panose="02040503050406030204" pitchFamily="18" charset="0"/>
                      </a:endParaRPr>
                    </a:p>
                    <a:p>
                      <a:pPr>
                        <a:lnSpc>
                          <a:spcPct val="100000"/>
                        </a:lnSpc>
                        <a:spcAft>
                          <a:spcPts val="800"/>
                        </a:spcAft>
                      </a:pPr>
                      <a:r>
                        <a:rPr lang="en-US" sz="1100" dirty="0">
                          <a:effectLst/>
                          <a:latin typeface="Cambria" panose="02040503050406030204" pitchFamily="18" charset="0"/>
                        </a:rPr>
                        <a:t>8 TA’s 87</a:t>
                      </a:r>
                      <a:endParaRPr lang="en-NZ" sz="1100" dirty="0">
                        <a:effectLst/>
                        <a:latin typeface="Cambria" panose="02040503050406030204" pitchFamily="18" charset="0"/>
                      </a:endParaRPr>
                    </a:p>
                    <a:p>
                      <a:pPr>
                        <a:lnSpc>
                          <a:spcPct val="100000"/>
                        </a:lnSpc>
                        <a:spcAft>
                          <a:spcPts val="800"/>
                        </a:spcAft>
                      </a:pPr>
                      <a:r>
                        <a:rPr lang="en-US" sz="1100" dirty="0">
                          <a:effectLst/>
                          <a:latin typeface="Cambria" panose="02040503050406030204" pitchFamily="18" charset="0"/>
                        </a:rPr>
                        <a:t>EOY</a:t>
                      </a:r>
                      <a:endParaRPr lang="en-NZ" sz="1100" dirty="0">
                        <a:effectLst/>
                        <a:latin typeface="Cambria" panose="02040503050406030204" pitchFamily="18" charset="0"/>
                      </a:endParaRPr>
                    </a:p>
                    <a:p>
                      <a:pPr>
                        <a:lnSpc>
                          <a:spcPct val="100000"/>
                        </a:lnSpc>
                        <a:spcAft>
                          <a:spcPts val="800"/>
                        </a:spcAft>
                      </a:pPr>
                      <a:r>
                        <a:rPr lang="en-US" sz="1100" dirty="0">
                          <a:effectLst/>
                          <a:latin typeface="Cambria" panose="02040503050406030204" pitchFamily="18" charset="0"/>
                        </a:rPr>
                        <a:t>10 TA’s</a:t>
                      </a:r>
                      <a:endParaRPr lang="en-NZ" sz="1100" dirty="0">
                        <a:effectLst/>
                        <a:latin typeface="Cambria" panose="02040503050406030204" pitchFamily="18" charset="0"/>
                      </a:endParaRPr>
                    </a:p>
                    <a:p>
                      <a:pPr>
                        <a:lnSpc>
                          <a:spcPct val="107000"/>
                        </a:lnSpc>
                        <a:spcAft>
                          <a:spcPts val="800"/>
                        </a:spcAft>
                      </a:pPr>
                      <a:r>
                        <a:rPr lang="en-US" sz="1100" dirty="0">
                          <a:effectLst/>
                          <a:highlight>
                            <a:srgbClr val="FFFF00"/>
                          </a:highlight>
                          <a:latin typeface="Cambria" panose="02040503050406030204" pitchFamily="18" charset="0"/>
                        </a:rPr>
                        <a:t> </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tc>
                  <a:txBody>
                    <a:bodyPr/>
                    <a:lstStyle/>
                    <a:p>
                      <a:pPr>
                        <a:lnSpc>
                          <a:spcPct val="107000"/>
                        </a:lnSpc>
                        <a:spcAft>
                          <a:spcPts val="800"/>
                        </a:spcAft>
                      </a:pPr>
                      <a:r>
                        <a:rPr lang="en-US" sz="1100" dirty="0">
                          <a:effectLst/>
                          <a:latin typeface="Cambria" panose="02040503050406030204" pitchFamily="18" charset="0"/>
                        </a:rPr>
                        <a:t>These hours include: </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In class support, </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ORS funding – this was reduced at the end of 2021, but ACS maintained a higher level of support</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New Entrant Talk To Learn </a:t>
                      </a:r>
                      <a:r>
                        <a:rPr lang="en-US" sz="1100" dirty="0" err="1">
                          <a:effectLst/>
                          <a:latin typeface="Cambria" panose="02040503050406030204" pitchFamily="18" charset="0"/>
                        </a:rPr>
                        <a:t>programme</a:t>
                      </a:r>
                      <a:r>
                        <a:rPr lang="en-US" sz="1100" dirty="0">
                          <a:effectLst/>
                          <a:latin typeface="Cambria" panose="02040503050406030204" pitchFamily="18" charset="0"/>
                        </a:rPr>
                        <a:t>, aimed at increasing confidence and clarity when speaking</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Speech Language support</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RTLB funded interventions</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Health needs </a:t>
                      </a:r>
                      <a:r>
                        <a:rPr lang="en-US" sz="1100" dirty="0" err="1">
                          <a:effectLst/>
                          <a:latin typeface="Cambria" panose="02040503050406030204" pitchFamily="18" charset="0"/>
                        </a:rPr>
                        <a:t>e.g</a:t>
                      </a:r>
                      <a:r>
                        <a:rPr lang="en-US" sz="1100" dirty="0">
                          <a:effectLst/>
                          <a:latin typeface="Cambria" panose="02040503050406030204" pitchFamily="18" charset="0"/>
                        </a:rPr>
                        <a:t> toileting</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New children transitions</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TA Professional Development</a:t>
                      </a:r>
                      <a:endParaRPr lang="en-NZ" sz="1100" dirty="0">
                        <a:effectLst/>
                        <a:latin typeface="Cambria" panose="02040503050406030204" pitchFamily="18" charset="0"/>
                      </a:endParaRPr>
                    </a:p>
                    <a:p>
                      <a:pPr marL="342900" lvl="0" indent="-342900">
                        <a:lnSpc>
                          <a:spcPct val="107000"/>
                        </a:lnSpc>
                        <a:buFont typeface="Symbol" pitchFamily="2" charset="2"/>
                        <a:buChar char=""/>
                      </a:pPr>
                      <a:r>
                        <a:rPr lang="en-US" sz="1100" dirty="0">
                          <a:effectLst/>
                          <a:latin typeface="Cambria" panose="02040503050406030204" pitchFamily="18" charset="0"/>
                        </a:rPr>
                        <a:t>Emotional regulation </a:t>
                      </a:r>
                      <a:r>
                        <a:rPr lang="en-US" sz="1100" dirty="0" err="1">
                          <a:effectLst/>
                          <a:latin typeface="Cambria" panose="02040503050406030204" pitchFamily="18" charset="0"/>
                        </a:rPr>
                        <a:t>programmes</a:t>
                      </a:r>
                      <a:r>
                        <a:rPr lang="en-US" sz="1100" dirty="0">
                          <a:effectLst/>
                          <a:latin typeface="Cambria" panose="02040503050406030204" pitchFamily="18" charset="0"/>
                        </a:rPr>
                        <a:t> either 1:1 or in small groups for short periods</a:t>
                      </a:r>
                      <a:endParaRPr lang="en-NZ" sz="1100" dirty="0">
                        <a:effectLst/>
                        <a:latin typeface="Cambria" panose="02040503050406030204" pitchFamily="18" charset="0"/>
                      </a:endParaRPr>
                    </a:p>
                    <a:p>
                      <a:pPr marL="342900" lvl="0" indent="-342900">
                        <a:lnSpc>
                          <a:spcPct val="107000"/>
                        </a:lnSpc>
                        <a:spcAft>
                          <a:spcPts val="800"/>
                        </a:spcAft>
                        <a:buFont typeface="Symbol" pitchFamily="2" charset="2"/>
                        <a:buChar char=""/>
                      </a:pPr>
                      <a:r>
                        <a:rPr lang="en-US" sz="1100" dirty="0">
                          <a:effectLst/>
                          <a:latin typeface="Cambria" panose="02040503050406030204" pitchFamily="18" charset="0"/>
                        </a:rPr>
                        <a:t>The funding from increased International roll enabled us to provide support for some other children in class</a:t>
                      </a:r>
                      <a:endParaRPr lang="en-NZ"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48564" marR="48564" marT="0" marB="0"/>
                </a:tc>
                <a:extLst>
                  <a:ext uri="{0D108BD9-81ED-4DB2-BD59-A6C34878D82A}">
                    <a16:rowId xmlns:a16="http://schemas.microsoft.com/office/drawing/2014/main" val="597761674"/>
                  </a:ext>
                </a:extLst>
              </a:tr>
            </a:tbl>
          </a:graphicData>
        </a:graphic>
      </p:graphicFrame>
    </p:spTree>
    <p:extLst>
      <p:ext uri="{BB962C8B-B14F-4D97-AF65-F5344CB8AC3E}">
        <p14:creationId xmlns:p14="http://schemas.microsoft.com/office/powerpoint/2010/main" val="992160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9255B5-D018-BF7C-F15E-ABEE3A29A00E}"/>
              </a:ext>
            </a:extLst>
          </p:cNvPr>
          <p:cNvSpPr>
            <a:spLocks noGrp="1"/>
          </p:cNvSpPr>
          <p:nvPr>
            <p:ph type="title"/>
          </p:nvPr>
        </p:nvSpPr>
        <p:spPr/>
        <p:txBody>
          <a:bodyPr/>
          <a:lstStyle/>
          <a:p>
            <a:r>
              <a:rPr lang="en-US" dirty="0"/>
              <a:t>More than numbers</a:t>
            </a:r>
          </a:p>
        </p:txBody>
      </p:sp>
      <p:sp>
        <p:nvSpPr>
          <p:cNvPr id="6" name="TextBox 5">
            <a:extLst>
              <a:ext uri="{FF2B5EF4-FFF2-40B4-BE49-F238E27FC236}">
                <a16:creationId xmlns:a16="http://schemas.microsoft.com/office/drawing/2014/main" id="{5C53A25F-D604-8521-0513-ADF83078A4F8}"/>
              </a:ext>
            </a:extLst>
          </p:cNvPr>
          <p:cNvSpPr txBox="1"/>
          <p:nvPr/>
        </p:nvSpPr>
        <p:spPr>
          <a:xfrm>
            <a:off x="662137" y="2266896"/>
            <a:ext cx="7819725" cy="3231654"/>
          </a:xfrm>
          <a:prstGeom prst="rect">
            <a:avLst/>
          </a:prstGeom>
          <a:noFill/>
        </p:spPr>
        <p:txBody>
          <a:bodyPr wrap="square" rtlCol="0">
            <a:spAutoFit/>
          </a:bodyPr>
          <a:lstStyle/>
          <a:p>
            <a:r>
              <a:rPr lang="en-US" sz="1200" dirty="0">
                <a:solidFill>
                  <a:schemeClr val="accent1">
                    <a:lumMod val="75000"/>
                  </a:schemeClr>
                </a:solidFill>
                <a:latin typeface="Cambria" panose="02040503050406030204" pitchFamily="18" charset="0"/>
              </a:rPr>
              <a:t>Data – numbers - tell a story about learning and achievement.  Often there is a story within the story.   Our staff have reflected on the year and the story of 2023 – things that bought them joy.  </a:t>
            </a:r>
          </a:p>
          <a:p>
            <a:endParaRPr lang="en-NZ"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buFont typeface="Arial" panose="020B0604020202020204" pitchFamily="34" charset="0"/>
              <a:buChar char="•"/>
            </a:pPr>
            <a:r>
              <a:rPr lang="en-NZ" sz="1400" i="1"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“One of my students struggles with anxiety. She often froze when something new came up. She wouldn't try new things- only with immense encouragement. She never shared news and declined most time to be the class leader and to share her </a:t>
            </a:r>
            <a:r>
              <a:rPr lang="en-NZ" sz="1400" i="1" dirty="0" err="1">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pepeha</a:t>
            </a:r>
            <a:r>
              <a:rPr lang="en-NZ" sz="1400" i="1"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a:t>
            </a:r>
            <a:r>
              <a:rPr lang="en-NZ" sz="1400" i="1" dirty="0">
                <a:latin typeface="Times New Roman" panose="02020603050405020304" pitchFamily="18" charset="0"/>
                <a:ea typeface="Times New Roman" panose="02020603050405020304" pitchFamily="18" charset="0"/>
              </a:rPr>
              <a:t>  </a:t>
            </a:r>
            <a:r>
              <a:rPr lang="en-NZ" sz="1400" i="1"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Recently this changed. The other day, we were sitting on the mat about to read a story. Her hand shot up and she asked if she could read it. Wow! She was amazing. She had a great story telling voice and used lots of expression. About the same time, she said yes to being the leader and shared her </a:t>
            </a:r>
            <a:r>
              <a:rPr lang="en-NZ" sz="1400" i="1" dirty="0" err="1">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pepeha</a:t>
            </a:r>
            <a:r>
              <a:rPr lang="en-NZ" sz="1400" i="1"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 She bought news for the first time this year. Her confidence is growing!</a:t>
            </a:r>
            <a:r>
              <a:rPr lang="en-NZ" sz="1400" i="1" dirty="0">
                <a:latin typeface="Times New Roman" panose="02020603050405020304" pitchFamily="18" charset="0"/>
                <a:ea typeface="Times New Roman" panose="02020603050405020304" pitchFamily="18" charset="0"/>
              </a:rPr>
              <a:t>  </a:t>
            </a:r>
            <a:r>
              <a:rPr lang="en-NZ" sz="1400" i="1"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It has taken a while, and I am sure that it will continue to be a journey for her, but I am so glad that she is on her way to being confident! ”</a:t>
            </a:r>
            <a:endParaRPr lang="en-NZ" sz="1400" i="1"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NZ"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endParaRPr lang="en-NZ"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25606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6FF1-B6C9-094A-B21C-8B2B56B3B71D}"/>
              </a:ext>
            </a:extLst>
          </p:cNvPr>
          <p:cNvSpPr>
            <a:spLocks noGrp="1"/>
          </p:cNvSpPr>
          <p:nvPr>
            <p:ph type="title"/>
          </p:nvPr>
        </p:nvSpPr>
        <p:spPr/>
        <p:txBody>
          <a:bodyPr/>
          <a:lstStyle/>
          <a:p>
            <a:r>
              <a:rPr lang="en-NZ" dirty="0"/>
              <a:t>2023 Analysis of Variance</a:t>
            </a:r>
            <a:endParaRPr lang="en-US" dirty="0"/>
          </a:p>
        </p:txBody>
      </p:sp>
      <p:sp>
        <p:nvSpPr>
          <p:cNvPr id="3" name="Rectangle 2">
            <a:extLst>
              <a:ext uri="{FF2B5EF4-FFF2-40B4-BE49-F238E27FC236}">
                <a16:creationId xmlns:a16="http://schemas.microsoft.com/office/drawing/2014/main" id="{49C438F3-462A-6A41-8E5F-8B9F0154C56B}"/>
              </a:ext>
            </a:extLst>
          </p:cNvPr>
          <p:cNvSpPr/>
          <p:nvPr/>
        </p:nvSpPr>
        <p:spPr>
          <a:xfrm>
            <a:off x="682830" y="1630400"/>
            <a:ext cx="7778338" cy="3139321"/>
          </a:xfrm>
          <a:prstGeom prst="rect">
            <a:avLst/>
          </a:prstGeom>
        </p:spPr>
        <p:txBody>
          <a:bodyPr wrap="square">
            <a:spAutoFit/>
          </a:bodyPr>
          <a:lstStyle/>
          <a:p>
            <a:pPr algn="ctr"/>
            <a:r>
              <a:rPr lang="en-GB" dirty="0">
                <a:latin typeface="Cambria" panose="02040503050406030204" pitchFamily="18" charset="0"/>
              </a:rPr>
              <a:t>Quality education means all pupils in years 1 to 10 will have every opportunity to achieve to their expected level (as a minimum) against the National Curriculum by the end of the year</a:t>
            </a:r>
          </a:p>
          <a:p>
            <a:pPr algn="ctr"/>
            <a:endParaRPr lang="en-GB" dirty="0">
              <a:latin typeface="Cambria" panose="02040503050406030204" pitchFamily="18" charset="0"/>
            </a:endParaRPr>
          </a:p>
          <a:p>
            <a:pPr algn="ctr"/>
            <a:r>
              <a:rPr lang="en-GB" dirty="0">
                <a:latin typeface="Cambria" panose="02040503050406030204" pitchFamily="18" charset="0"/>
              </a:rPr>
              <a:t>2023 has seen excellent progress across the school age levels and learning areas with many opportunities to learn and grow.  We appear to oscillate around the 80% to 90% level across years.  Some years very strong, some years strong.</a:t>
            </a:r>
          </a:p>
          <a:p>
            <a:pPr algn="ctr"/>
            <a:endParaRPr lang="en-GB" dirty="0">
              <a:latin typeface="Cambria" panose="02040503050406030204" pitchFamily="18" charset="0"/>
            </a:endParaRPr>
          </a:p>
          <a:p>
            <a:pPr algn="ctr"/>
            <a:r>
              <a:rPr lang="en-GB" dirty="0">
                <a:latin typeface="Cambria" panose="02040503050406030204" pitchFamily="18" charset="0"/>
              </a:rPr>
              <a:t>God’s faithfulness and blessing is evident.  </a:t>
            </a:r>
          </a:p>
          <a:p>
            <a:pPr algn="ctr"/>
            <a:endParaRPr lang="en-GB" dirty="0">
              <a:latin typeface="Cambria" panose="02040503050406030204" pitchFamily="18" charset="0"/>
            </a:endParaRPr>
          </a:p>
        </p:txBody>
      </p:sp>
      <p:pic>
        <p:nvPicPr>
          <p:cNvPr id="7" name="Picture 6">
            <a:extLst>
              <a:ext uri="{FF2B5EF4-FFF2-40B4-BE49-F238E27FC236}">
                <a16:creationId xmlns:a16="http://schemas.microsoft.com/office/drawing/2014/main" id="{B27A8A09-0041-E746-BA9B-3E09F9C35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449" y="4590287"/>
            <a:ext cx="1689100" cy="1727200"/>
          </a:xfrm>
          <a:prstGeom prst="rect">
            <a:avLst/>
          </a:prstGeom>
        </p:spPr>
      </p:pic>
      <p:sp>
        <p:nvSpPr>
          <p:cNvPr id="8" name="TextBox 7">
            <a:extLst>
              <a:ext uri="{FF2B5EF4-FFF2-40B4-BE49-F238E27FC236}">
                <a16:creationId xmlns:a16="http://schemas.microsoft.com/office/drawing/2014/main" id="{B6434E20-1331-5541-A0D1-F834F1D6E65B}"/>
              </a:ext>
            </a:extLst>
          </p:cNvPr>
          <p:cNvSpPr txBox="1"/>
          <p:nvPr/>
        </p:nvSpPr>
        <p:spPr>
          <a:xfrm>
            <a:off x="1101562" y="6317487"/>
            <a:ext cx="6940874" cy="369332"/>
          </a:xfrm>
          <a:prstGeom prst="rect">
            <a:avLst/>
          </a:prstGeom>
          <a:noFill/>
        </p:spPr>
        <p:txBody>
          <a:bodyPr wrap="none" rtlCol="0">
            <a:spAutoFit/>
          </a:bodyPr>
          <a:lstStyle/>
          <a:p>
            <a:r>
              <a:rPr lang="en-US" dirty="0">
                <a:latin typeface="Cambria" panose="02040503050406030204" pitchFamily="18" charset="0"/>
              </a:rPr>
              <a:t>Excellence	Faithfulness	Integrity 		Stewardship</a:t>
            </a:r>
          </a:p>
        </p:txBody>
      </p:sp>
    </p:spTree>
    <p:extLst>
      <p:ext uri="{BB962C8B-B14F-4D97-AF65-F5344CB8AC3E}">
        <p14:creationId xmlns:p14="http://schemas.microsoft.com/office/powerpoint/2010/main" val="207053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9BD1-EC87-1643-AACB-CF651837A318}"/>
              </a:ext>
            </a:extLst>
          </p:cNvPr>
          <p:cNvSpPr>
            <a:spLocks noGrp="1"/>
          </p:cNvSpPr>
          <p:nvPr>
            <p:ph type="title"/>
          </p:nvPr>
        </p:nvSpPr>
        <p:spPr/>
        <p:txBody>
          <a:bodyPr/>
          <a:lstStyle/>
          <a:p>
            <a:r>
              <a:rPr lang="en-NZ" b="1" dirty="0">
                <a:latin typeface="Cambria" panose="02040503050406030204" pitchFamily="18" charset="0"/>
                <a:ea typeface="Calibri" panose="020F0502020204030204" pitchFamily="34" charset="0"/>
                <a:cs typeface="Arial" panose="020B0604020202020204" pitchFamily="34" charset="0"/>
              </a:rPr>
              <a:t>Writing 2023</a:t>
            </a:r>
            <a:endParaRPr lang="en-US" dirty="0"/>
          </a:p>
        </p:txBody>
      </p:sp>
      <p:sp>
        <p:nvSpPr>
          <p:cNvPr id="3" name="Rectangle 2">
            <a:extLst>
              <a:ext uri="{FF2B5EF4-FFF2-40B4-BE49-F238E27FC236}">
                <a16:creationId xmlns:a16="http://schemas.microsoft.com/office/drawing/2014/main" id="{9C679C43-79DA-584F-ACA2-9AE30439FCF3}"/>
              </a:ext>
            </a:extLst>
          </p:cNvPr>
          <p:cNvSpPr/>
          <p:nvPr/>
        </p:nvSpPr>
        <p:spPr>
          <a:xfrm>
            <a:off x="308609" y="1670044"/>
            <a:ext cx="8453651" cy="4708981"/>
          </a:xfrm>
          <a:prstGeom prst="rect">
            <a:avLst/>
          </a:prstGeom>
        </p:spPr>
        <p:txBody>
          <a:bodyPr wrap="square">
            <a:spAutoFit/>
          </a:bodyPr>
          <a:lstStyle/>
          <a:p>
            <a:r>
              <a:rPr lang="en-NZ" sz="1600" b="1" dirty="0">
                <a:latin typeface="Cambria" panose="02040503050406030204" pitchFamily="18" charset="0"/>
              </a:rPr>
              <a:t>Annual Goal</a:t>
            </a:r>
            <a:r>
              <a:rPr lang="en-NZ" sz="1600" dirty="0">
                <a:latin typeface="Cambria" panose="02040503050406030204" pitchFamily="18" charset="0"/>
              </a:rPr>
              <a:t>:  </a:t>
            </a: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Writing and its associated competencies</a:t>
            </a:r>
            <a:r>
              <a:rPr lang="en-NZ" sz="1600" dirty="0">
                <a:latin typeface="Cambria" panose="02040503050406030204" pitchFamily="18" charset="0"/>
              </a:rPr>
              <a:t> </a:t>
            </a:r>
          </a:p>
          <a:p>
            <a:endParaRPr lang="en-NZ" sz="2800" b="1" dirty="0">
              <a:latin typeface="Cambria" panose="02040503050406030204" pitchFamily="18" charset="0"/>
            </a:endParaRPr>
          </a:p>
          <a:p>
            <a:r>
              <a:rPr lang="en-NZ" sz="2800" b="1" dirty="0">
                <a:latin typeface="Cambria" panose="02040503050406030204" pitchFamily="18" charset="0"/>
              </a:rPr>
              <a:t>Annual Target</a:t>
            </a:r>
            <a:r>
              <a:rPr lang="en-NZ" sz="2800" dirty="0">
                <a:latin typeface="Cambria" panose="02040503050406030204" pitchFamily="18" charset="0"/>
              </a:rPr>
              <a:t>:  </a:t>
            </a:r>
            <a:r>
              <a:rPr lang="en-NZ" dirty="0">
                <a:latin typeface="Cambria" panose="02040503050406030204" pitchFamily="18" charset="0"/>
              </a:rPr>
              <a:t>to achieve the goal, our annual targets for 2023 were</a:t>
            </a:r>
          </a:p>
          <a:p>
            <a:endParaRPr lang="en-NZ" dirty="0">
              <a:latin typeface="Cambria" panose="02040503050406030204" pitchFamily="18" charset="0"/>
            </a:endParaRPr>
          </a:p>
          <a:p>
            <a:pPr marL="342900" lvl="0" indent="-342900">
              <a:buFont typeface="+mj-lt"/>
              <a:buAutoNum type="arabicPeriod"/>
            </a:pPr>
            <a:r>
              <a:rPr lang="en-NZ" dirty="0">
                <a:effectLst/>
                <a:latin typeface="Cambria" panose="02040503050406030204" pitchFamily="18" charset="0"/>
                <a:ea typeface="Times New Roman" panose="02020603050405020304" pitchFamily="18" charset="0"/>
              </a:rPr>
              <a:t>Observation Survey Dictation and Writing Vocabulary to achieve 90% AT or ABOVE by end of year 2023.  NB this is a continuation of a two year goal.</a:t>
            </a:r>
          </a:p>
          <a:p>
            <a:pPr marL="342900" lvl="0" indent="-342900">
              <a:buFont typeface="+mj-lt"/>
              <a:buAutoNum type="arabicPeriod"/>
            </a:pPr>
            <a:endParaRPr lang="en-NZ" dirty="0">
              <a:effectLst/>
              <a:latin typeface="Cambria" panose="02040503050406030204" pitchFamily="18" charset="0"/>
              <a:ea typeface="Times New Roman" panose="02020603050405020304" pitchFamily="18" charset="0"/>
            </a:endParaRPr>
          </a:p>
          <a:p>
            <a:pPr marL="342900" lvl="0" indent="-342900">
              <a:buFont typeface="+mj-lt"/>
              <a:buAutoNum type="arabicPeriod"/>
            </a:pPr>
            <a:r>
              <a:rPr lang="en-NZ" dirty="0">
                <a:effectLst/>
                <a:latin typeface="Cambria" panose="02040503050406030204" pitchFamily="18" charset="0"/>
                <a:ea typeface="Times New Roman" panose="02020603050405020304" pitchFamily="18" charset="0"/>
              </a:rPr>
              <a:t>2022 Year 5 boys (2023 Year 6) will increase achievement levels to 85% working AT or ABOVE in writing.</a:t>
            </a:r>
          </a:p>
          <a:p>
            <a:pPr marL="342900" lvl="0" indent="-342900">
              <a:buFont typeface="+mj-lt"/>
              <a:buAutoNum type="arabicPeriod"/>
            </a:pPr>
            <a:endParaRPr lang="en-NZ" dirty="0">
              <a:effectLst/>
              <a:latin typeface="Cambria" panose="02040503050406030204" pitchFamily="18" charset="0"/>
              <a:ea typeface="Times New Roman" panose="02020603050405020304" pitchFamily="18" charset="0"/>
            </a:endParaRPr>
          </a:p>
          <a:p>
            <a:pPr marL="342900" indent="-342900">
              <a:buFont typeface="+mj-lt"/>
              <a:buAutoNum type="arabicPeriod"/>
            </a:pPr>
            <a:r>
              <a:rPr lang="en-NZ" dirty="0">
                <a:effectLst/>
                <a:latin typeface="Cambria" panose="02040503050406030204" pitchFamily="18" charset="0"/>
                <a:ea typeface="Times New Roman" panose="02020603050405020304" pitchFamily="18" charset="0"/>
                <a:cs typeface="Times New Roman" panose="02020603050405020304" pitchFamily="18" charset="0"/>
              </a:rPr>
              <a:t>All Māori and Pasifika pupils who are BELOW or WELL BELOW in 2022 will make positive shift such that 90% of Māori and Pasifika pupils achieve AT or ABOVE expectation in end of year OTJ’s 2023</a:t>
            </a:r>
            <a:r>
              <a:rPr lang="en-NZ" dirty="0">
                <a:effectLst/>
                <a:latin typeface="Cambria" panose="02040503050406030204" pitchFamily="18" charset="0"/>
              </a:rPr>
              <a:t> </a:t>
            </a:r>
            <a:endParaRPr lang="en-NZ" dirty="0">
              <a:latin typeface="Cambria" panose="02040503050406030204" pitchFamily="18" charset="0"/>
            </a:endParaRPr>
          </a:p>
        </p:txBody>
      </p:sp>
    </p:spTree>
    <p:extLst>
      <p:ext uri="{BB962C8B-B14F-4D97-AF65-F5344CB8AC3E}">
        <p14:creationId xmlns:p14="http://schemas.microsoft.com/office/powerpoint/2010/main" val="2587915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3E71-BF15-1146-91ED-AE8FB6C25832}"/>
              </a:ext>
            </a:extLst>
          </p:cNvPr>
          <p:cNvSpPr>
            <a:spLocks noGrp="1"/>
          </p:cNvSpPr>
          <p:nvPr>
            <p:ph type="title"/>
          </p:nvPr>
        </p:nvSpPr>
        <p:spPr/>
        <p:txBody>
          <a:bodyPr/>
          <a:lstStyle/>
          <a:p>
            <a:r>
              <a:rPr lang="en-NZ" b="1" dirty="0">
                <a:latin typeface="Cambria" panose="02040503050406030204" pitchFamily="18" charset="0"/>
                <a:ea typeface="Calibri" panose="020F0502020204030204" pitchFamily="34" charset="0"/>
                <a:cs typeface="Arial" panose="020B0604020202020204" pitchFamily="34" charset="0"/>
              </a:rPr>
              <a:t>Mathematics 2023</a:t>
            </a:r>
            <a:endParaRPr lang="en-US" dirty="0"/>
          </a:p>
        </p:txBody>
      </p:sp>
      <p:sp>
        <p:nvSpPr>
          <p:cNvPr id="3" name="Rectangle 2">
            <a:extLst>
              <a:ext uri="{FF2B5EF4-FFF2-40B4-BE49-F238E27FC236}">
                <a16:creationId xmlns:a16="http://schemas.microsoft.com/office/drawing/2014/main" id="{598D3F95-3A3F-874F-9453-DCCCA71C3EBA}"/>
              </a:ext>
            </a:extLst>
          </p:cNvPr>
          <p:cNvSpPr/>
          <p:nvPr/>
        </p:nvSpPr>
        <p:spPr>
          <a:xfrm>
            <a:off x="337929" y="1640990"/>
            <a:ext cx="8580783" cy="489686"/>
          </a:xfrm>
          <a:prstGeom prst="rect">
            <a:avLst/>
          </a:prstGeom>
        </p:spPr>
        <p:txBody>
          <a:bodyPr wrap="square">
            <a:spAutoFit/>
          </a:bodyPr>
          <a:lstStyle/>
          <a:p>
            <a:pPr marL="457200" indent="-457200">
              <a:lnSpc>
                <a:spcPct val="115000"/>
              </a:lnSpc>
              <a:spcAft>
                <a:spcPts val="0"/>
              </a:spcAft>
              <a:buFont typeface="+mj-lt"/>
              <a:buAutoNum type="arabicPeriod"/>
            </a:pPr>
            <a:endParaRPr lang="en-NZ"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00D41F8-98B8-D344-A9F0-4BAF5B526A40}"/>
              </a:ext>
            </a:extLst>
          </p:cNvPr>
          <p:cNvSpPr txBox="1"/>
          <p:nvPr/>
        </p:nvSpPr>
        <p:spPr>
          <a:xfrm>
            <a:off x="225288" y="1640990"/>
            <a:ext cx="8693424" cy="4278094"/>
          </a:xfrm>
          <a:prstGeom prst="rect">
            <a:avLst/>
          </a:prstGeom>
          <a:noFill/>
        </p:spPr>
        <p:txBody>
          <a:bodyPr wrap="square" rtlCol="0">
            <a:spAutoFit/>
          </a:bodyPr>
          <a:lstStyle/>
          <a:p>
            <a:r>
              <a:rPr lang="en-NZ" sz="1600" b="1" dirty="0">
                <a:latin typeface="Cambria" panose="02040503050406030204" pitchFamily="18" charset="0"/>
              </a:rPr>
              <a:t>Annual Goal</a:t>
            </a:r>
            <a:r>
              <a:rPr lang="en-NZ" sz="1600" dirty="0">
                <a:latin typeface="Cambria" panose="02040503050406030204" pitchFamily="18" charset="0"/>
              </a:rPr>
              <a:t>:  </a:t>
            </a:r>
          </a:p>
          <a:p>
            <a:r>
              <a:rPr lang="en-GB" sz="1600" dirty="0">
                <a:latin typeface="Cambria" panose="02040503050406030204" pitchFamily="18" charset="0"/>
              </a:rPr>
              <a:t>Quality education means all pupils in years 1 to 10 will have every opportunity to achieve to their expected level (as a minimum) against the National Curriculum by the end of the year in Mathematics and its associated competencies</a:t>
            </a:r>
            <a:r>
              <a:rPr lang="en-NZ" sz="1600" dirty="0">
                <a:latin typeface="Cambria" panose="02040503050406030204" pitchFamily="18" charset="0"/>
              </a:rPr>
              <a:t>.</a:t>
            </a:r>
          </a:p>
          <a:p>
            <a:endParaRPr lang="en-NZ" b="1" dirty="0">
              <a:latin typeface="Cambria" panose="02040503050406030204" pitchFamily="18" charset="0"/>
            </a:endParaRPr>
          </a:p>
          <a:p>
            <a:r>
              <a:rPr lang="en-NZ" sz="2000" b="1" dirty="0">
                <a:latin typeface="Cambria" panose="02040503050406030204" pitchFamily="18" charset="0"/>
              </a:rPr>
              <a:t>Annual Target</a:t>
            </a:r>
            <a:r>
              <a:rPr lang="en-NZ" sz="2000" dirty="0">
                <a:latin typeface="Cambria" panose="02040503050406030204" pitchFamily="18" charset="0"/>
              </a:rPr>
              <a:t>  to achieve the goal, </a:t>
            </a:r>
          </a:p>
          <a:p>
            <a:endParaRPr lang="en-NZ" sz="2000" dirty="0">
              <a:latin typeface="Cambria" panose="02040503050406030204" pitchFamily="18" charset="0"/>
            </a:endParaRPr>
          </a:p>
          <a:p>
            <a:pPr marL="342900" lvl="0" indent="-342900">
              <a:buFont typeface="+mj-lt"/>
              <a:buAutoNum type="arabicPeriod"/>
            </a:pPr>
            <a:r>
              <a:rPr lang="en-GB" dirty="0">
                <a:effectLst/>
                <a:latin typeface="Cambria" panose="02040503050406030204" pitchFamily="18" charset="0"/>
                <a:ea typeface="Cal"/>
                <a:cs typeface="Calibri" panose="020F0502020204030204" pitchFamily="34" charset="0"/>
              </a:rPr>
              <a:t>40% of Year 2 to 10 pupils will be in the Above category for OTJ’s which represents an upwards shift of 5% of all pupils across these.</a:t>
            </a:r>
          </a:p>
          <a:p>
            <a:pPr lvl="0"/>
            <a:endParaRPr lang="en-NZ"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GB" dirty="0">
                <a:effectLst/>
                <a:latin typeface="Cambria" panose="02040503050406030204" pitchFamily="18" charset="0"/>
                <a:ea typeface="Cal"/>
              </a:rPr>
              <a:t>2.   100% of Māori and Pasifika children will be at least AT expectation for OTJ’s and   </a:t>
            </a:r>
          </a:p>
          <a:p>
            <a:r>
              <a:rPr lang="en-GB" dirty="0">
                <a:latin typeface="Cambria" panose="02040503050406030204" pitchFamily="18" charset="0"/>
                <a:ea typeface="Cal"/>
              </a:rPr>
              <a:t>       </a:t>
            </a:r>
            <a:r>
              <a:rPr lang="en-GB" dirty="0">
                <a:effectLst/>
                <a:latin typeface="Cambria" panose="02040503050406030204" pitchFamily="18" charset="0"/>
                <a:ea typeface="Cal"/>
              </a:rPr>
              <a:t>PAT’s</a:t>
            </a:r>
            <a:r>
              <a:rPr lang="en-NZ" dirty="0">
                <a:effectLst/>
                <a:latin typeface="Cambria" panose="02040503050406030204" pitchFamily="18" charset="0"/>
              </a:rPr>
              <a:t> </a:t>
            </a:r>
            <a:endParaRPr lang="en-NZ" dirty="0">
              <a:latin typeface="Cambria" panose="02040503050406030204" pitchFamily="18" charset="0"/>
            </a:endParaRPr>
          </a:p>
          <a:p>
            <a:endParaRPr lang="en-NZ" sz="2000" dirty="0">
              <a:latin typeface="Cambria" panose="02040503050406030204" pitchFamily="18" charset="0"/>
            </a:endParaRPr>
          </a:p>
          <a:p>
            <a:endParaRPr lang="en-NZ" sz="2000" dirty="0">
              <a:latin typeface="Cambria" panose="02040503050406030204" pitchFamily="18" charset="0"/>
            </a:endParaRPr>
          </a:p>
          <a:p>
            <a:endParaRPr lang="en-NZ" sz="2000" dirty="0">
              <a:latin typeface="Cambria" panose="02040503050406030204" pitchFamily="18" charset="0"/>
            </a:endParaRPr>
          </a:p>
        </p:txBody>
      </p:sp>
    </p:spTree>
    <p:extLst>
      <p:ext uri="{BB962C8B-B14F-4D97-AF65-F5344CB8AC3E}">
        <p14:creationId xmlns:p14="http://schemas.microsoft.com/office/powerpoint/2010/main" val="73304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6FC1-2923-664D-94D1-1B72F63BEE40}"/>
              </a:ext>
            </a:extLst>
          </p:cNvPr>
          <p:cNvSpPr>
            <a:spLocks noGrp="1"/>
          </p:cNvSpPr>
          <p:nvPr>
            <p:ph type="title"/>
          </p:nvPr>
        </p:nvSpPr>
        <p:spPr/>
        <p:txBody>
          <a:bodyPr/>
          <a:lstStyle/>
          <a:p>
            <a:r>
              <a:rPr lang="en-NZ" b="1" dirty="0">
                <a:latin typeface="Cambria" panose="02040503050406030204" pitchFamily="18" charset="0"/>
                <a:ea typeface="Calibri" panose="020F0502020204030204" pitchFamily="34" charset="0"/>
                <a:cs typeface="Arial" panose="020B0604020202020204" pitchFamily="34" charset="0"/>
              </a:rPr>
              <a:t>Attendance 2023</a:t>
            </a:r>
            <a:endParaRPr lang="en-US" dirty="0"/>
          </a:p>
        </p:txBody>
      </p:sp>
      <p:sp>
        <p:nvSpPr>
          <p:cNvPr id="3" name="Rectangle 2">
            <a:extLst>
              <a:ext uri="{FF2B5EF4-FFF2-40B4-BE49-F238E27FC236}">
                <a16:creationId xmlns:a16="http://schemas.microsoft.com/office/drawing/2014/main" id="{22CF69C0-7D10-324D-9D0D-7B41624FD6E7}"/>
              </a:ext>
            </a:extLst>
          </p:cNvPr>
          <p:cNvSpPr/>
          <p:nvPr/>
        </p:nvSpPr>
        <p:spPr>
          <a:xfrm>
            <a:off x="311425" y="1825542"/>
            <a:ext cx="8594035" cy="4794839"/>
          </a:xfrm>
          <a:prstGeom prst="rect">
            <a:avLst/>
          </a:prstGeom>
        </p:spPr>
        <p:txBody>
          <a:bodyPr wrap="square">
            <a:spAutoFit/>
          </a:bodyPr>
          <a:lstStyle/>
          <a:p>
            <a:pPr indent="457200" algn="ctr">
              <a:lnSpc>
                <a:spcPct val="115000"/>
              </a:lnSpc>
              <a:spcAft>
                <a:spcPts val="1000"/>
              </a:spcAft>
            </a:pPr>
            <a:r>
              <a:rPr lang="en-NZ" sz="2400" dirty="0">
                <a:latin typeface="Cambria" panose="02040503050406030204" pitchFamily="18" charset="0"/>
                <a:ea typeface="Calibri" panose="020F0502020204030204" pitchFamily="34" charset="0"/>
                <a:cs typeface="Calibri" panose="020F0502020204030204" pitchFamily="34" charset="0"/>
              </a:rPr>
              <a:t>High attendance rates for each pupil contributes to quality  learning and solid foundational habits</a:t>
            </a:r>
          </a:p>
          <a:p>
            <a:pPr indent="457200" algn="ctr">
              <a:lnSpc>
                <a:spcPct val="115000"/>
              </a:lnSpc>
              <a:spcAft>
                <a:spcPts val="1000"/>
              </a:spcAft>
            </a:pPr>
            <a:endParaRPr lang="en-NZ" sz="2400" dirty="0">
              <a:effectLst/>
              <a:latin typeface="Cambria" panose="02040503050406030204" pitchFamily="18" charset="0"/>
              <a:ea typeface="Times New Roman" panose="02020603050405020304" pitchFamily="18" charset="0"/>
            </a:endParaRPr>
          </a:p>
          <a:p>
            <a:pPr indent="457200" algn="ctr">
              <a:lnSpc>
                <a:spcPct val="115000"/>
              </a:lnSpc>
              <a:spcAft>
                <a:spcPts val="1000"/>
              </a:spcAft>
            </a:pPr>
            <a:r>
              <a:rPr lang="en-NZ" sz="2400" dirty="0">
                <a:effectLst/>
                <a:latin typeface="Cambria" panose="02040503050406030204" pitchFamily="18" charset="0"/>
                <a:ea typeface="Times New Roman" panose="02020603050405020304" pitchFamily="18" charset="0"/>
              </a:rPr>
              <a:t>Raise and maintain overall school attendance from 88% in 2018 to 94% across all year levels by the end of 2023.</a:t>
            </a:r>
          </a:p>
          <a:p>
            <a:pPr marL="9525" fontAlgn="base"/>
            <a:r>
              <a:rPr lang="en-NZ" sz="1800" dirty="0">
                <a:effectLst/>
                <a:latin typeface="Calibri" panose="020F0502020204030204" pitchFamily="34" charset="0"/>
                <a:ea typeface="Times New Roman" panose="02020603050405020304" pitchFamily="18" charset="0"/>
              </a:rPr>
              <a:t> </a:t>
            </a:r>
            <a:endParaRPr lang="en-NZ" sz="2400" dirty="0">
              <a:effectLst/>
              <a:latin typeface="Cambria" panose="02040503050406030204" pitchFamily="18" charset="0"/>
              <a:ea typeface="Calibri" panose="020F0502020204030204" pitchFamily="34" charset="0"/>
              <a:cs typeface="Calibri" panose="020F0502020204030204" pitchFamily="34" charset="0"/>
            </a:endParaRPr>
          </a:p>
          <a:p>
            <a:pPr lvl="0" algn="ctr" fontAlgn="base">
              <a:lnSpc>
                <a:spcPct val="115000"/>
              </a:lnSpc>
              <a:spcAft>
                <a:spcPts val="1000"/>
              </a:spcAft>
              <a:buSzPts val="1000"/>
            </a:pPr>
            <a:r>
              <a:rPr lang="en-NZ" sz="2400" dirty="0">
                <a:latin typeface="Cambria" panose="02040503050406030204" pitchFamily="18" charset="0"/>
                <a:ea typeface="Calibri" panose="020F0502020204030204" pitchFamily="34" charset="0"/>
                <a:cs typeface="Calibri" panose="020F0502020204030204" pitchFamily="34" charset="0"/>
              </a:rPr>
              <a:t>Overall School Attendance</a:t>
            </a:r>
          </a:p>
          <a:p>
            <a:pPr lvl="0" algn="ctr" fontAlgn="base">
              <a:lnSpc>
                <a:spcPct val="115000"/>
              </a:lnSpc>
              <a:spcAft>
                <a:spcPts val="1000"/>
              </a:spcAft>
              <a:buSzPts val="1000"/>
            </a:pPr>
            <a:r>
              <a:rPr lang="en-NZ" sz="2400" dirty="0">
                <a:latin typeface="Cambria" panose="02040503050406030204" pitchFamily="18" charset="0"/>
                <a:ea typeface="Calibri" panose="020F0502020204030204" pitchFamily="34" charset="0"/>
                <a:cs typeface="Calibri" panose="020F0502020204030204" pitchFamily="34" charset="0"/>
              </a:rPr>
              <a:t>2023 = 90 % </a:t>
            </a:r>
          </a:p>
          <a:p>
            <a:pPr algn="ctr" fontAlgn="base">
              <a:lnSpc>
                <a:spcPct val="115000"/>
              </a:lnSpc>
              <a:spcAft>
                <a:spcPts val="1000"/>
              </a:spcAft>
              <a:buSzPts val="1000"/>
            </a:pPr>
            <a:r>
              <a:rPr lang="en-NZ" sz="1600" dirty="0">
                <a:latin typeface="Cambria" panose="02040503050406030204" pitchFamily="18" charset="0"/>
                <a:ea typeface="Calibri" panose="020F0502020204030204" pitchFamily="34" charset="0"/>
                <a:cs typeface="Calibri" panose="020F0502020204030204" pitchFamily="34" charset="0"/>
              </a:rPr>
              <a:t>Overall School Attendance 2021 = 95.5 %  2022 = 92%</a:t>
            </a:r>
            <a:endParaRPr lang="en-NZ" sz="2400" dirty="0">
              <a:latin typeface="Cambria" panose="02040503050406030204" pitchFamily="18" charset="0"/>
              <a:ea typeface="Calibri" panose="020F0502020204030204" pitchFamily="34" charset="0"/>
              <a:cs typeface="Calibri" panose="020F0502020204030204" pitchFamily="34" charset="0"/>
            </a:endParaRPr>
          </a:p>
          <a:p>
            <a:pPr lvl="0" fontAlgn="base">
              <a:lnSpc>
                <a:spcPct val="115000"/>
              </a:lnSpc>
              <a:spcAft>
                <a:spcPts val="1000"/>
              </a:spcAft>
              <a:buSzPts val="1000"/>
            </a:pPr>
            <a:endParaRPr lang="en-NZ" sz="2400" dirty="0">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Arrow Connector 3">
            <a:extLst>
              <a:ext uri="{FF2B5EF4-FFF2-40B4-BE49-F238E27FC236}">
                <a16:creationId xmlns:a16="http://schemas.microsoft.com/office/drawing/2014/main" id="{97E27BA1-BA77-DC9A-A318-83A379B2535A}"/>
              </a:ext>
            </a:extLst>
          </p:cNvPr>
          <p:cNvCxnSpPr>
            <a:cxnSpLocks/>
          </p:cNvCxnSpPr>
          <p:nvPr/>
        </p:nvCxnSpPr>
        <p:spPr>
          <a:xfrm>
            <a:off x="703801" y="5545777"/>
            <a:ext cx="7736398" cy="115897"/>
          </a:xfrm>
          <a:prstGeom prst="straightConnector1">
            <a:avLst/>
          </a:prstGeom>
          <a:ln w="57150">
            <a:solidFill>
              <a:schemeClr val="accent1">
                <a:alpha val="41898"/>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654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Grid.thmx</Template>
  <TotalTime>31521</TotalTime>
  <Words>9284</Words>
  <Application>Microsoft Macintosh PowerPoint</Application>
  <PresentationFormat>On-screen Show (4:3)</PresentationFormat>
  <Paragraphs>1348</Paragraphs>
  <Slides>64</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Aptos</vt:lpstr>
      <vt:lpstr>Arial</vt:lpstr>
      <vt:lpstr>Calibri</vt:lpstr>
      <vt:lpstr>Calibri Light</vt:lpstr>
      <vt:lpstr>Cambria</vt:lpstr>
      <vt:lpstr>Courier New</vt:lpstr>
      <vt:lpstr>Cronos Pro</vt:lpstr>
      <vt:lpstr>Franklin Gothic Medium</vt:lpstr>
      <vt:lpstr>Palatino Linotype</vt:lpstr>
      <vt:lpstr>Symbol</vt:lpstr>
      <vt:lpstr>Times New Roman</vt:lpstr>
      <vt:lpstr>Wingdings</vt:lpstr>
      <vt:lpstr>Wingdings 2</vt:lpstr>
      <vt:lpstr>Grid</vt:lpstr>
      <vt:lpstr>How we have done against targets for 2023</vt:lpstr>
      <vt:lpstr> 2023 Analysis of Variance </vt:lpstr>
      <vt:lpstr> Aidanfield Goal setting  we aim very high </vt:lpstr>
      <vt:lpstr>More than numbers</vt:lpstr>
      <vt:lpstr> 2023 Analysis of Variance </vt:lpstr>
      <vt:lpstr>Reading  2023 </vt:lpstr>
      <vt:lpstr>Writing 2023</vt:lpstr>
      <vt:lpstr>Mathematics 2023</vt:lpstr>
      <vt:lpstr>Attendance 2023</vt:lpstr>
      <vt:lpstr>More than numbers</vt:lpstr>
      <vt:lpstr>Strategic Goal  2: </vt:lpstr>
      <vt:lpstr>Strategic Goal 3</vt:lpstr>
      <vt:lpstr>Strategic Goal 4</vt:lpstr>
      <vt:lpstr>Academic Growth</vt:lpstr>
      <vt:lpstr>Year levels where expectation increases</vt:lpstr>
      <vt:lpstr>The issue of fluctuations</vt:lpstr>
      <vt:lpstr>Reading   </vt:lpstr>
      <vt:lpstr>Overall achievement Reading 2023</vt:lpstr>
      <vt:lpstr>Overall school wide Reading 2023</vt:lpstr>
      <vt:lpstr>Reading Recovery  2023 </vt:lpstr>
      <vt:lpstr>Trending Male / Female   reading 2023 </vt:lpstr>
      <vt:lpstr>Male and female difference reading 2023</vt:lpstr>
      <vt:lpstr>Trending Ethnicity  reading 2023</vt:lpstr>
      <vt:lpstr>Monitoring English Language Learners - Reading</vt:lpstr>
      <vt:lpstr>2023 Targets reading</vt:lpstr>
      <vt:lpstr>2023 Target Three reading</vt:lpstr>
      <vt:lpstr>Annual Goal Reading 2023</vt:lpstr>
      <vt:lpstr>Annual Goal  Reading 2023</vt:lpstr>
      <vt:lpstr>Potential 2024 focus areas Reading</vt:lpstr>
      <vt:lpstr>More than numbers</vt:lpstr>
      <vt:lpstr>writing 2023</vt:lpstr>
      <vt:lpstr>Overall school wide Writing 2023</vt:lpstr>
      <vt:lpstr>Overall expectation writing 2023</vt:lpstr>
      <vt:lpstr>overall data  Writing 2023</vt:lpstr>
      <vt:lpstr>Male / Female years 1-10 writing 2023</vt:lpstr>
      <vt:lpstr>Ethnicity For years 1 - 10 writing 2023</vt:lpstr>
      <vt:lpstr>Target one Writing 2023</vt:lpstr>
      <vt:lpstr>Target two Writing 2023</vt:lpstr>
      <vt:lpstr>Target Three Writing 2023</vt:lpstr>
      <vt:lpstr>Annual Goal Writing 2023</vt:lpstr>
      <vt:lpstr>Potential 2024 focus areas writing</vt:lpstr>
      <vt:lpstr>Maths</vt:lpstr>
      <vt:lpstr>School wide achievement Mathematics 2023</vt:lpstr>
      <vt:lpstr>Overall data  Mathematics 2023</vt:lpstr>
      <vt:lpstr>Male / Female years 1 – 10 mathematics 2023</vt:lpstr>
      <vt:lpstr>Ethnicity for years 1 – 10 mathematics 2023</vt:lpstr>
      <vt:lpstr>Target one mathematics 2023</vt:lpstr>
      <vt:lpstr>Target two mathematics 2023</vt:lpstr>
      <vt:lpstr>Annual Goal Mathematics 2023</vt:lpstr>
      <vt:lpstr>Annual Goal Mathematics 2023</vt:lpstr>
      <vt:lpstr>Possible areas of focus  mathematics 2024</vt:lpstr>
      <vt:lpstr>Looking deeper – BSLA</vt:lpstr>
      <vt:lpstr>Looking deeper – BSLA</vt:lpstr>
      <vt:lpstr>Looking deeper – Te reo</vt:lpstr>
      <vt:lpstr>Looking deeper – Te reo</vt:lpstr>
      <vt:lpstr>More than numbers</vt:lpstr>
      <vt:lpstr>Looking deeper – Fostering Strengths</vt:lpstr>
      <vt:lpstr>Looking deeper – Fostering Strengths</vt:lpstr>
      <vt:lpstr>Looking deeper - ELL</vt:lpstr>
      <vt:lpstr>Looking Deeper - ELL</vt:lpstr>
      <vt:lpstr>Looking deeper – learning support</vt:lpstr>
      <vt:lpstr>Looking deeper – learning support</vt:lpstr>
      <vt:lpstr>More than numbers</vt:lpstr>
      <vt:lpstr>2023 Analysis of Variance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Thorpe</dc:creator>
  <cp:lastModifiedBy>Ingrid Gomez</cp:lastModifiedBy>
  <cp:revision>87</cp:revision>
  <dcterms:created xsi:type="dcterms:W3CDTF">2016-10-28T01:41:54Z</dcterms:created>
  <dcterms:modified xsi:type="dcterms:W3CDTF">2024-05-21T03:00:28Z</dcterms:modified>
</cp:coreProperties>
</file>