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307" r:id="rId4"/>
    <p:sldId id="258" r:id="rId5"/>
    <p:sldId id="259" r:id="rId6"/>
    <p:sldId id="260" r:id="rId7"/>
    <p:sldId id="261" r:id="rId8"/>
    <p:sldId id="262" r:id="rId9"/>
    <p:sldId id="263" r:id="rId10"/>
    <p:sldId id="266" r:id="rId11"/>
    <p:sldId id="267" r:id="rId12"/>
    <p:sldId id="291" r:id="rId13"/>
    <p:sldId id="284" r:id="rId14"/>
    <p:sldId id="308" r:id="rId15"/>
    <p:sldId id="314" r:id="rId16"/>
    <p:sldId id="269" r:id="rId17"/>
    <p:sldId id="268" r:id="rId18"/>
    <p:sldId id="270" r:id="rId19"/>
    <p:sldId id="309" r:id="rId20"/>
    <p:sldId id="272" r:id="rId21"/>
    <p:sldId id="285" r:id="rId22"/>
    <p:sldId id="271" r:id="rId23"/>
    <p:sldId id="311" r:id="rId24"/>
    <p:sldId id="295" r:id="rId25"/>
    <p:sldId id="294" r:id="rId26"/>
    <p:sldId id="328" r:id="rId27"/>
    <p:sldId id="293" r:id="rId28"/>
    <p:sldId id="283" r:id="rId29"/>
    <p:sldId id="286" r:id="rId30"/>
    <p:sldId id="313" r:id="rId31"/>
    <p:sldId id="273" r:id="rId32"/>
    <p:sldId id="306" r:id="rId33"/>
    <p:sldId id="274" r:id="rId34"/>
    <p:sldId id="276" r:id="rId35"/>
    <p:sldId id="275" r:id="rId36"/>
    <p:sldId id="297" r:id="rId37"/>
    <p:sldId id="298" r:id="rId38"/>
    <p:sldId id="299" r:id="rId39"/>
    <p:sldId id="282" r:id="rId40"/>
    <p:sldId id="301" r:id="rId41"/>
    <p:sldId id="315" r:id="rId42"/>
    <p:sldId id="277" r:id="rId43"/>
    <p:sldId id="278" r:id="rId44"/>
    <p:sldId id="280" r:id="rId45"/>
    <p:sldId id="279" r:id="rId46"/>
    <p:sldId id="303" r:id="rId47"/>
    <p:sldId id="302" r:id="rId48"/>
    <p:sldId id="304" r:id="rId49"/>
    <p:sldId id="281" r:id="rId50"/>
    <p:sldId id="305" r:id="rId51"/>
    <p:sldId id="327" r:id="rId52"/>
    <p:sldId id="331" r:id="rId53"/>
    <p:sldId id="330" r:id="rId54"/>
    <p:sldId id="332" r:id="rId55"/>
    <p:sldId id="320" r:id="rId56"/>
    <p:sldId id="321" r:id="rId57"/>
    <p:sldId id="322" r:id="rId58"/>
    <p:sldId id="323" r:id="rId59"/>
    <p:sldId id="325" r:id="rId60"/>
    <p:sldId id="329" r:id="rId61"/>
    <p:sldId id="32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Richardson" initials="MR" lastIdx="1" clrIdx="0">
    <p:extLst>
      <p:ext uri="{19B8F6BF-5375-455C-9EA6-DF929625EA0E}">
        <p15:presenceInfo xmlns:p15="http://schemas.microsoft.com/office/powerpoint/2012/main" userId="S::mark.richardson@acs.aidanfield.school.nz::62668b91-b0ec-47c5-9864-569ba5c717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41"/>
    <p:restoredTop sz="94635"/>
  </p:normalViewPr>
  <p:slideViewPr>
    <p:cSldViewPr snapToGrid="0" snapToObjects="1">
      <p:cViewPr varScale="1">
        <p:scale>
          <a:sx n="97" d="100"/>
          <a:sy n="97" d="100"/>
        </p:scale>
        <p:origin x="200" y="4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A0AA9-16A3-DB43-A2C5-FEBE9854EF0E}" type="datetimeFigureOut">
              <a:rPr lang="en-US" smtClean="0"/>
              <a:t>12/1/22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9E9D9-707C-6F44-9596-24EA22A7C5F5}" type="slidenum">
              <a:rPr lang="en-US" smtClean="0"/>
              <a:t>‹#›</a:t>
            </a:fld>
            <a:endParaRPr lang="en-US"/>
          </a:p>
        </p:txBody>
      </p:sp>
    </p:spTree>
    <p:extLst>
      <p:ext uri="{BB962C8B-B14F-4D97-AF65-F5344CB8AC3E}">
        <p14:creationId xmlns:p14="http://schemas.microsoft.com/office/powerpoint/2010/main" val="263812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3</a:t>
            </a:fld>
            <a:endParaRPr lang="en-US"/>
          </a:p>
        </p:txBody>
      </p:sp>
    </p:spTree>
    <p:extLst>
      <p:ext uri="{BB962C8B-B14F-4D97-AF65-F5344CB8AC3E}">
        <p14:creationId xmlns:p14="http://schemas.microsoft.com/office/powerpoint/2010/main" val="405371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25</a:t>
            </a:fld>
            <a:endParaRPr lang="en-US"/>
          </a:p>
        </p:txBody>
      </p:sp>
    </p:spTree>
    <p:extLst>
      <p:ext uri="{BB962C8B-B14F-4D97-AF65-F5344CB8AC3E}">
        <p14:creationId xmlns:p14="http://schemas.microsoft.com/office/powerpoint/2010/main" val="413265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26</a:t>
            </a:fld>
            <a:endParaRPr lang="en-US"/>
          </a:p>
        </p:txBody>
      </p:sp>
    </p:spTree>
    <p:extLst>
      <p:ext uri="{BB962C8B-B14F-4D97-AF65-F5344CB8AC3E}">
        <p14:creationId xmlns:p14="http://schemas.microsoft.com/office/powerpoint/2010/main" val="275301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28</a:t>
            </a:fld>
            <a:endParaRPr lang="en-US"/>
          </a:p>
        </p:txBody>
      </p:sp>
    </p:spTree>
    <p:extLst>
      <p:ext uri="{BB962C8B-B14F-4D97-AF65-F5344CB8AC3E}">
        <p14:creationId xmlns:p14="http://schemas.microsoft.com/office/powerpoint/2010/main" val="2658852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29</a:t>
            </a:fld>
            <a:endParaRPr lang="en-US"/>
          </a:p>
        </p:txBody>
      </p:sp>
    </p:spTree>
    <p:extLst>
      <p:ext uri="{BB962C8B-B14F-4D97-AF65-F5344CB8AC3E}">
        <p14:creationId xmlns:p14="http://schemas.microsoft.com/office/powerpoint/2010/main" val="1004674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35</a:t>
            </a:fld>
            <a:endParaRPr lang="en-US"/>
          </a:p>
        </p:txBody>
      </p:sp>
    </p:spTree>
    <p:extLst>
      <p:ext uri="{BB962C8B-B14F-4D97-AF65-F5344CB8AC3E}">
        <p14:creationId xmlns:p14="http://schemas.microsoft.com/office/powerpoint/2010/main" val="44789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44</a:t>
            </a:fld>
            <a:endParaRPr lang="en-US"/>
          </a:p>
        </p:txBody>
      </p:sp>
    </p:spTree>
    <p:extLst>
      <p:ext uri="{BB962C8B-B14F-4D97-AF65-F5344CB8AC3E}">
        <p14:creationId xmlns:p14="http://schemas.microsoft.com/office/powerpoint/2010/main" val="4187652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9E9D9-707C-6F44-9596-24EA22A7C5F5}" type="slidenum">
              <a:rPr lang="en-US" smtClean="0"/>
              <a:t>49</a:t>
            </a:fld>
            <a:endParaRPr lang="en-US"/>
          </a:p>
        </p:txBody>
      </p:sp>
    </p:spTree>
    <p:extLst>
      <p:ext uri="{BB962C8B-B14F-4D97-AF65-F5344CB8AC3E}">
        <p14:creationId xmlns:p14="http://schemas.microsoft.com/office/powerpoint/2010/main" val="3674805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55</a:t>
            </a:fld>
            <a:endParaRPr lang="en-US"/>
          </a:p>
        </p:txBody>
      </p:sp>
    </p:spTree>
    <p:extLst>
      <p:ext uri="{BB962C8B-B14F-4D97-AF65-F5344CB8AC3E}">
        <p14:creationId xmlns:p14="http://schemas.microsoft.com/office/powerpoint/2010/main" val="3668118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56</a:t>
            </a:fld>
            <a:endParaRPr lang="en-US"/>
          </a:p>
        </p:txBody>
      </p:sp>
    </p:spTree>
    <p:extLst>
      <p:ext uri="{BB962C8B-B14F-4D97-AF65-F5344CB8AC3E}">
        <p14:creationId xmlns:p14="http://schemas.microsoft.com/office/powerpoint/2010/main" val="1758587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57</a:t>
            </a:fld>
            <a:endParaRPr lang="en-US"/>
          </a:p>
        </p:txBody>
      </p:sp>
    </p:spTree>
    <p:extLst>
      <p:ext uri="{BB962C8B-B14F-4D97-AF65-F5344CB8AC3E}">
        <p14:creationId xmlns:p14="http://schemas.microsoft.com/office/powerpoint/2010/main" val="337804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9</a:t>
            </a:fld>
            <a:endParaRPr lang="en-US"/>
          </a:p>
        </p:txBody>
      </p:sp>
    </p:spTree>
    <p:extLst>
      <p:ext uri="{BB962C8B-B14F-4D97-AF65-F5344CB8AC3E}">
        <p14:creationId xmlns:p14="http://schemas.microsoft.com/office/powerpoint/2010/main" val="2473662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59</a:t>
            </a:fld>
            <a:endParaRPr lang="en-US"/>
          </a:p>
        </p:txBody>
      </p:sp>
    </p:spTree>
    <p:extLst>
      <p:ext uri="{BB962C8B-B14F-4D97-AF65-F5344CB8AC3E}">
        <p14:creationId xmlns:p14="http://schemas.microsoft.com/office/powerpoint/2010/main" val="2228513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60</a:t>
            </a:fld>
            <a:endParaRPr lang="en-US"/>
          </a:p>
        </p:txBody>
      </p:sp>
    </p:spTree>
    <p:extLst>
      <p:ext uri="{BB962C8B-B14F-4D97-AF65-F5344CB8AC3E}">
        <p14:creationId xmlns:p14="http://schemas.microsoft.com/office/powerpoint/2010/main" val="138960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10</a:t>
            </a:fld>
            <a:endParaRPr lang="en-US"/>
          </a:p>
        </p:txBody>
      </p:sp>
    </p:spTree>
    <p:extLst>
      <p:ext uri="{BB962C8B-B14F-4D97-AF65-F5344CB8AC3E}">
        <p14:creationId xmlns:p14="http://schemas.microsoft.com/office/powerpoint/2010/main" val="283057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13</a:t>
            </a:fld>
            <a:endParaRPr lang="en-US"/>
          </a:p>
        </p:txBody>
      </p:sp>
    </p:spTree>
    <p:extLst>
      <p:ext uri="{BB962C8B-B14F-4D97-AF65-F5344CB8AC3E}">
        <p14:creationId xmlns:p14="http://schemas.microsoft.com/office/powerpoint/2010/main" val="301529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20</a:t>
            </a:fld>
            <a:endParaRPr lang="en-US"/>
          </a:p>
        </p:txBody>
      </p:sp>
    </p:spTree>
    <p:extLst>
      <p:ext uri="{BB962C8B-B14F-4D97-AF65-F5344CB8AC3E}">
        <p14:creationId xmlns:p14="http://schemas.microsoft.com/office/powerpoint/2010/main" val="309118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21</a:t>
            </a:fld>
            <a:endParaRPr lang="en-US"/>
          </a:p>
        </p:txBody>
      </p:sp>
    </p:spTree>
    <p:extLst>
      <p:ext uri="{BB962C8B-B14F-4D97-AF65-F5344CB8AC3E}">
        <p14:creationId xmlns:p14="http://schemas.microsoft.com/office/powerpoint/2010/main" val="548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22</a:t>
            </a:fld>
            <a:endParaRPr lang="en-US"/>
          </a:p>
        </p:txBody>
      </p:sp>
    </p:spTree>
    <p:extLst>
      <p:ext uri="{BB962C8B-B14F-4D97-AF65-F5344CB8AC3E}">
        <p14:creationId xmlns:p14="http://schemas.microsoft.com/office/powerpoint/2010/main" val="368787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23</a:t>
            </a:fld>
            <a:endParaRPr lang="en-US"/>
          </a:p>
        </p:txBody>
      </p:sp>
    </p:spTree>
    <p:extLst>
      <p:ext uri="{BB962C8B-B14F-4D97-AF65-F5344CB8AC3E}">
        <p14:creationId xmlns:p14="http://schemas.microsoft.com/office/powerpoint/2010/main" val="3152541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24</a:t>
            </a:fld>
            <a:endParaRPr lang="en-US"/>
          </a:p>
        </p:txBody>
      </p:sp>
    </p:spTree>
    <p:extLst>
      <p:ext uri="{BB962C8B-B14F-4D97-AF65-F5344CB8AC3E}">
        <p14:creationId xmlns:p14="http://schemas.microsoft.com/office/powerpoint/2010/main" val="1708593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6933428" y="155892"/>
            <a:ext cx="2121834" cy="655624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CS Shield transparent background (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9070" y="182319"/>
            <a:ext cx="1737082" cy="1797995"/>
          </a:xfrm>
          <a:prstGeom prst="rect">
            <a:avLst/>
          </a:prstGeom>
        </p:spPr>
      </p:pic>
      <p:sp>
        <p:nvSpPr>
          <p:cNvPr id="4" name="TextBox 3"/>
          <p:cNvSpPr txBox="1"/>
          <p:nvPr userDrawn="1"/>
        </p:nvSpPr>
        <p:spPr>
          <a:xfrm>
            <a:off x="6952656" y="1739987"/>
            <a:ext cx="2029087" cy="923330"/>
          </a:xfrm>
          <a:prstGeom prst="rect">
            <a:avLst/>
          </a:prstGeom>
          <a:noFill/>
        </p:spPr>
        <p:txBody>
          <a:bodyPr wrap="square" rtlCol="0">
            <a:spAutoFit/>
          </a:bodyPr>
          <a:lstStyle/>
          <a:p>
            <a:pPr algn="ctr"/>
            <a:r>
              <a:rPr lang="en-US" sz="3200" dirty="0" err="1">
                <a:solidFill>
                  <a:srgbClr val="FFFFFF"/>
                </a:solidFill>
                <a:latin typeface="Cronos Pro"/>
                <a:cs typeface="Cronos Pro"/>
              </a:rPr>
              <a:t>Aidanfield</a:t>
            </a:r>
            <a:endParaRPr lang="en-US" sz="3200" dirty="0">
              <a:solidFill>
                <a:srgbClr val="FFFFFF"/>
              </a:solidFill>
              <a:latin typeface="Cronos Pro"/>
              <a:cs typeface="Cronos Pro"/>
            </a:endParaRPr>
          </a:p>
          <a:p>
            <a:pPr algn="ctr"/>
            <a:r>
              <a:rPr lang="en-US" sz="2000" dirty="0">
                <a:solidFill>
                  <a:srgbClr val="FFFFFF"/>
                </a:solidFill>
                <a:latin typeface="Cronos Pro"/>
                <a:cs typeface="Cronos Pro"/>
              </a:rPr>
              <a:t>Christian School</a:t>
            </a:r>
          </a:p>
        </p:txBody>
      </p:sp>
      <p:sp>
        <p:nvSpPr>
          <p:cNvPr id="5" name="TextBox 4"/>
          <p:cNvSpPr txBox="1"/>
          <p:nvPr userDrawn="1"/>
        </p:nvSpPr>
        <p:spPr>
          <a:xfrm>
            <a:off x="6957092" y="6110810"/>
            <a:ext cx="2082396" cy="523220"/>
          </a:xfrm>
          <a:prstGeom prst="rect">
            <a:avLst/>
          </a:prstGeom>
          <a:noFill/>
        </p:spPr>
        <p:txBody>
          <a:bodyPr wrap="square" rtlCol="0">
            <a:spAutoFit/>
          </a:bodyPr>
          <a:lstStyle/>
          <a:p>
            <a:pPr algn="ctr"/>
            <a:r>
              <a:rPr lang="en-US" sz="1400" dirty="0">
                <a:solidFill>
                  <a:srgbClr val="FFFFFF"/>
                </a:solidFill>
                <a:latin typeface="Cronos Pro"/>
                <a:cs typeface="Cronos Pro"/>
              </a:rPr>
              <a:t>2 Nash</a:t>
            </a:r>
            <a:r>
              <a:rPr lang="en-US" sz="1400" baseline="0" dirty="0">
                <a:solidFill>
                  <a:srgbClr val="FFFFFF"/>
                </a:solidFill>
                <a:latin typeface="Cronos Pro"/>
                <a:cs typeface="Cronos Pro"/>
              </a:rPr>
              <a:t> Road, </a:t>
            </a:r>
            <a:r>
              <a:rPr lang="en-US" sz="1400" baseline="0" dirty="0" err="1">
                <a:solidFill>
                  <a:srgbClr val="FFFFFF"/>
                </a:solidFill>
                <a:latin typeface="Cronos Pro"/>
                <a:cs typeface="Cronos Pro"/>
              </a:rPr>
              <a:t>Aidanfield</a:t>
            </a:r>
            <a:endParaRPr lang="en-US" sz="1400" baseline="0" dirty="0">
              <a:solidFill>
                <a:srgbClr val="FFFFFF"/>
              </a:solidFill>
              <a:latin typeface="Cronos Pro"/>
              <a:cs typeface="Cronos Pro"/>
            </a:endParaRPr>
          </a:p>
          <a:p>
            <a:pPr algn="ctr"/>
            <a:r>
              <a:rPr lang="en-US" sz="1400" baseline="0" dirty="0">
                <a:solidFill>
                  <a:srgbClr val="FFFFFF"/>
                </a:solidFill>
                <a:latin typeface="Cronos Pro"/>
                <a:cs typeface="Cronos Pro"/>
              </a:rPr>
              <a:t>Christchurch, New Zealand</a:t>
            </a:r>
            <a:endParaRPr lang="en-US" sz="1400" dirty="0">
              <a:solidFill>
                <a:srgbClr val="FFFFFF"/>
              </a:solidFill>
              <a:latin typeface="Cronos Pro"/>
              <a:cs typeface="Crono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427702" y="355847"/>
            <a:ext cx="7334558" cy="1054394"/>
          </a:xfrm>
        </p:spPr>
        <p:txBody>
          <a:bodyPr/>
          <a:lstStyle/>
          <a:p>
            <a:r>
              <a:rPr lang="en-US" dirty="0"/>
              <a:t>Click to edit Master title style</a:t>
            </a:r>
          </a:p>
        </p:txBody>
      </p:sp>
      <p:pic>
        <p:nvPicPr>
          <p:cNvPr id="2" name="Picture 1" descr="ACS Shield transparent background (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960" y="213855"/>
            <a:ext cx="847014" cy="876716"/>
          </a:xfrm>
          <a:prstGeom prst="rect">
            <a:avLst/>
          </a:prstGeom>
        </p:spPr>
      </p:pic>
      <p:sp>
        <p:nvSpPr>
          <p:cNvPr id="8" name="TextBox 7"/>
          <p:cNvSpPr txBox="1"/>
          <p:nvPr userDrawn="1"/>
        </p:nvSpPr>
        <p:spPr>
          <a:xfrm>
            <a:off x="178407" y="980139"/>
            <a:ext cx="988996" cy="446276"/>
          </a:xfrm>
          <a:prstGeom prst="rect">
            <a:avLst/>
          </a:prstGeom>
          <a:noFill/>
        </p:spPr>
        <p:txBody>
          <a:bodyPr wrap="square" rtlCol="0">
            <a:spAutoFit/>
          </a:bodyPr>
          <a:lstStyle/>
          <a:p>
            <a:r>
              <a:rPr lang="en-US" sz="1400" dirty="0" err="1">
                <a:solidFill>
                  <a:schemeClr val="bg1"/>
                </a:solidFill>
                <a:latin typeface="Cronos Pro"/>
                <a:cs typeface="Cronos Pro"/>
              </a:rPr>
              <a:t>Aidanfield</a:t>
            </a:r>
            <a:endParaRPr lang="en-US" sz="1400" dirty="0">
              <a:solidFill>
                <a:schemeClr val="bg1"/>
              </a:solidFill>
              <a:latin typeface="Cronos Pro"/>
              <a:cs typeface="Cronos Pro"/>
            </a:endParaRPr>
          </a:p>
          <a:p>
            <a:r>
              <a:rPr lang="en-US" sz="900" dirty="0">
                <a:solidFill>
                  <a:schemeClr val="bg1"/>
                </a:solidFill>
                <a:latin typeface="Cronos Pro"/>
                <a:cs typeface="Cronos Pro"/>
              </a:rPr>
              <a:t>Christian</a:t>
            </a:r>
            <a:r>
              <a:rPr lang="en-US" sz="900" baseline="0" dirty="0">
                <a:solidFill>
                  <a:schemeClr val="bg1"/>
                </a:solidFill>
                <a:latin typeface="Cronos Pro"/>
                <a:cs typeface="Cronos Pro"/>
              </a:rPr>
              <a:t> School</a:t>
            </a:r>
            <a:endParaRPr lang="en-US" sz="900" dirty="0">
              <a:solidFill>
                <a:schemeClr val="bg1"/>
              </a:solidFill>
              <a:latin typeface="Cronos Pro"/>
              <a:cs typeface="Cronos Pro"/>
            </a:endParaRPr>
          </a:p>
        </p:txBody>
      </p:sp>
      <p:pic>
        <p:nvPicPr>
          <p:cNvPr id="12" name="Picture 11" descr="Aidanfield background_3.jpg"/>
          <p:cNvPicPr>
            <a:picLocks noChangeAspect="1"/>
          </p:cNvPicPr>
          <p:nvPr userDrawn="1"/>
        </p:nvPicPr>
        <p:blipFill>
          <a:blip r:embed="rId3" cstate="print">
            <a:alphaModFix amt="44000"/>
            <a:extLst>
              <a:ext uri="{28A0092B-C50C-407E-A947-70E740481C1C}">
                <a14:useLocalDpi xmlns:a14="http://schemas.microsoft.com/office/drawing/2010/main" val="0"/>
              </a:ext>
            </a:extLst>
          </a:blip>
          <a:stretch>
            <a:fillRect/>
          </a:stretch>
        </p:blipFill>
        <p:spPr>
          <a:xfrm>
            <a:off x="1167403" y="1588290"/>
            <a:ext cx="7800282" cy="519872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2052960"/>
            <a:ext cx="6324600" cy="1828800"/>
          </a:xfrm>
        </p:spPr>
        <p:txBody>
          <a:bodyPr/>
          <a:lstStyle/>
          <a:p>
            <a:r>
              <a:rPr lang="en-US" dirty="0"/>
              <a:t>How we have done against targets for 2022</a:t>
            </a:r>
          </a:p>
        </p:txBody>
      </p:sp>
    </p:spTree>
    <p:extLst>
      <p:ext uri="{BB962C8B-B14F-4D97-AF65-F5344CB8AC3E}">
        <p14:creationId xmlns:p14="http://schemas.microsoft.com/office/powerpoint/2010/main" val="411719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B481-7D96-9649-8A0C-CC0724F2D12F}"/>
              </a:ext>
            </a:extLst>
          </p:cNvPr>
          <p:cNvSpPr>
            <a:spLocks noGrp="1"/>
          </p:cNvSpPr>
          <p:nvPr>
            <p:ph type="title"/>
          </p:nvPr>
        </p:nvSpPr>
        <p:spPr/>
        <p:txBody>
          <a:bodyPr/>
          <a:lstStyle/>
          <a:p>
            <a:r>
              <a:rPr lang="en-NZ" b="1" dirty="0">
                <a:latin typeface="Cambria" panose="02040503050406030204" pitchFamily="18" charset="0"/>
                <a:ea typeface="Calibri" panose="020F0502020204030204" pitchFamily="34" charset="0"/>
                <a:cs typeface="Arial" panose="020B0604020202020204" pitchFamily="34" charset="0"/>
              </a:rPr>
              <a:t>Strategic Goal 3</a:t>
            </a:r>
            <a:endParaRPr lang="en-US" dirty="0"/>
          </a:p>
        </p:txBody>
      </p:sp>
      <p:sp>
        <p:nvSpPr>
          <p:cNvPr id="3" name="Rectangle 2">
            <a:extLst>
              <a:ext uri="{FF2B5EF4-FFF2-40B4-BE49-F238E27FC236}">
                <a16:creationId xmlns:a16="http://schemas.microsoft.com/office/drawing/2014/main" id="{ECD9B337-ACDD-6C46-B993-8FDB0254F72C}"/>
              </a:ext>
            </a:extLst>
          </p:cNvPr>
          <p:cNvSpPr/>
          <p:nvPr/>
        </p:nvSpPr>
        <p:spPr>
          <a:xfrm>
            <a:off x="506355" y="1737294"/>
            <a:ext cx="8342723" cy="4838440"/>
          </a:xfrm>
          <a:prstGeom prst="rect">
            <a:avLst/>
          </a:prstGeom>
        </p:spPr>
        <p:txBody>
          <a:bodyPr wrap="square">
            <a:spAutoFit/>
          </a:bodyPr>
          <a:lstStyle/>
          <a:p>
            <a:pPr algn="ctr">
              <a:lnSpc>
                <a:spcPct val="115000"/>
              </a:lnSpc>
              <a:spcAft>
                <a:spcPts val="0"/>
              </a:spcAft>
            </a:pPr>
            <a:r>
              <a:rPr lang="en-NZ" sz="2400" b="1" dirty="0">
                <a:latin typeface="Cambria" panose="02040503050406030204" pitchFamily="18" charset="0"/>
                <a:ea typeface="Calibri" panose="020F0502020204030204" pitchFamily="34" charset="0"/>
                <a:cs typeface="Calibri" panose="020F0502020204030204" pitchFamily="34" charset="0"/>
              </a:rPr>
              <a:t>Deepen understandings  of bicultural teaching and learning through a biblical lens</a:t>
            </a:r>
            <a:endParaRPr lang="en-NZ" sz="2400" dirty="0">
              <a:latin typeface="Cambria" panose="02040503050406030204" pitchFamily="18" charset="0"/>
              <a:ea typeface="Calibri" panose="020F0502020204030204" pitchFamily="34" charset="0"/>
              <a:cs typeface="Calibri" panose="020F0502020204030204" pitchFamily="34" charset="0"/>
            </a:endParaRPr>
          </a:p>
          <a:p>
            <a:pPr algn="ctr">
              <a:lnSpc>
                <a:spcPct val="115000"/>
              </a:lnSpc>
              <a:spcAft>
                <a:spcPts val="0"/>
              </a:spcAft>
            </a:pPr>
            <a:r>
              <a:rPr lang="en-NZ" sz="2400" b="1" dirty="0">
                <a:latin typeface="Cambria" panose="02040503050406030204" pitchFamily="18" charset="0"/>
                <a:ea typeface="Calibri" panose="020F0502020204030204" pitchFamily="34" charset="0"/>
                <a:cs typeface="Calibri" panose="020F0502020204030204" pitchFamily="34" charset="0"/>
              </a:rPr>
              <a:t>(Biblical / Relational: Culturally Competent)</a:t>
            </a:r>
            <a:endParaRPr lang="en-NZ" sz="2400" dirty="0">
              <a:latin typeface="Cambria" panose="02040503050406030204" pitchFamily="18" charset="0"/>
              <a:ea typeface="Calibri" panose="020F0502020204030204" pitchFamily="34" charset="0"/>
              <a:cs typeface="Calibri" panose="020F0502020204030204" pitchFamily="34" charset="0"/>
            </a:endParaRPr>
          </a:p>
          <a:p>
            <a:pPr algn="ctr">
              <a:lnSpc>
                <a:spcPct val="115000"/>
              </a:lnSpc>
              <a:spcAft>
                <a:spcPts val="1000"/>
              </a:spcAft>
            </a:pPr>
            <a:r>
              <a:rPr lang="en-NZ" dirty="0">
                <a:latin typeface="Cambria" panose="02040503050406030204" pitchFamily="18" charset="0"/>
                <a:ea typeface="Calibri" panose="020F0502020204030204" pitchFamily="34" charset="0"/>
                <a:cs typeface="Calibri" panose="020F0502020204030204" pitchFamily="34" charset="0"/>
              </a:rPr>
              <a:t>To continue on the path to honouring the Treaty and its expectations:</a:t>
            </a:r>
          </a:p>
          <a:p>
            <a:pPr marL="342900" indent="-342900">
              <a:lnSpc>
                <a:spcPct val="115000"/>
              </a:lnSpc>
              <a:spcAft>
                <a:spcPts val="1000"/>
              </a:spcAft>
              <a:buFont typeface="Arial" panose="020B0604020202020204" pitchFamily="34" charset="0"/>
              <a:buChar char="•"/>
            </a:pPr>
            <a:r>
              <a:rPr lang="en-NZ" sz="2400" dirty="0">
                <a:effectLst/>
                <a:latin typeface="Cambria" panose="02040503050406030204" pitchFamily="18" charset="0"/>
                <a:ea typeface="Calibri" panose="020F0502020204030204" pitchFamily="34" charset="0"/>
                <a:cs typeface="Calibri" panose="020F0502020204030204" pitchFamily="34" charset="0"/>
              </a:rPr>
              <a:t>Continue Year 4 to </a:t>
            </a:r>
            <a:r>
              <a:rPr lang="en-NZ" sz="2400" dirty="0" err="1">
                <a:effectLst/>
                <a:latin typeface="Cambria" panose="02040503050406030204" pitchFamily="18" charset="0"/>
                <a:ea typeface="Calibri" panose="020F0502020204030204" pitchFamily="34" charset="0"/>
                <a:cs typeface="Calibri" panose="020F0502020204030204" pitchFamily="34" charset="0"/>
              </a:rPr>
              <a:t>Mārae</a:t>
            </a:r>
            <a:r>
              <a:rPr lang="en-NZ" sz="2400" dirty="0">
                <a:effectLst/>
                <a:latin typeface="Cambria" panose="02040503050406030204" pitchFamily="18" charset="0"/>
                <a:ea typeface="Calibri" panose="020F0502020204030204" pitchFamily="34" charset="0"/>
                <a:cs typeface="Calibri" panose="020F0502020204030204" pitchFamily="34" charset="0"/>
              </a:rPr>
              <a:t> for one day experience</a:t>
            </a:r>
          </a:p>
          <a:p>
            <a:pPr marL="342900" indent="-342900">
              <a:lnSpc>
                <a:spcPct val="115000"/>
              </a:lnSpc>
              <a:spcAft>
                <a:spcPts val="1000"/>
              </a:spcAft>
              <a:buFont typeface="Arial" panose="020B0604020202020204" pitchFamily="34" charset="0"/>
              <a:buChar char="•"/>
            </a:pPr>
            <a:r>
              <a:rPr lang="en-NZ" sz="2400" dirty="0">
                <a:latin typeface="Cambria" panose="02040503050406030204" pitchFamily="18" charset="0"/>
                <a:ea typeface="Calibri" panose="020F0502020204030204" pitchFamily="34" charset="0"/>
                <a:cs typeface="Calibri" panose="020F0502020204030204" pitchFamily="34" charset="0"/>
              </a:rPr>
              <a:t>Embed of </a:t>
            </a:r>
            <a:r>
              <a:rPr lang="en-NZ" sz="2400" dirty="0" err="1">
                <a:latin typeface="Cambria" panose="02040503050406030204" pitchFamily="18" charset="0"/>
                <a:ea typeface="Calibri" panose="020F0502020204030204" pitchFamily="34" charset="0"/>
                <a:cs typeface="Calibri" panose="020F0502020204030204" pitchFamily="34" charset="0"/>
              </a:rPr>
              <a:t>Te</a:t>
            </a:r>
            <a:r>
              <a:rPr lang="en-NZ" sz="2400" dirty="0">
                <a:latin typeface="Cambria" panose="02040503050406030204" pitchFamily="18" charset="0"/>
                <a:ea typeface="Calibri" panose="020F0502020204030204" pitchFamily="34" charset="0"/>
                <a:cs typeface="Calibri" panose="020F0502020204030204" pitchFamily="34" charset="0"/>
              </a:rPr>
              <a:t> </a:t>
            </a:r>
            <a:r>
              <a:rPr lang="en-NZ" sz="2400" dirty="0" err="1">
                <a:latin typeface="Cambria" panose="02040503050406030204" pitchFamily="18" charset="0"/>
                <a:ea typeface="Calibri" panose="020F0502020204030204" pitchFamily="34" charset="0"/>
                <a:cs typeface="Calibri" panose="020F0502020204030204" pitchFamily="34" charset="0"/>
              </a:rPr>
              <a:t>Reo</a:t>
            </a:r>
            <a:r>
              <a:rPr lang="en-NZ" sz="2400" dirty="0">
                <a:latin typeface="Cambria" panose="02040503050406030204" pitchFamily="18" charset="0"/>
                <a:ea typeface="Calibri" panose="020F0502020204030204" pitchFamily="34" charset="0"/>
                <a:cs typeface="Calibri" panose="020F0502020204030204" pitchFamily="34" charset="0"/>
              </a:rPr>
              <a:t>/Tikanga Teacher from 2020</a:t>
            </a:r>
          </a:p>
          <a:p>
            <a:pPr marL="342900" indent="-342900">
              <a:lnSpc>
                <a:spcPct val="115000"/>
              </a:lnSpc>
              <a:spcAft>
                <a:spcPts val="1000"/>
              </a:spcAft>
              <a:buFont typeface="Arial" panose="020B0604020202020204" pitchFamily="34" charset="0"/>
              <a:buChar char="•"/>
            </a:pPr>
            <a:r>
              <a:rPr lang="en-NZ" sz="2400" dirty="0">
                <a:effectLst/>
                <a:latin typeface="Cambria" panose="02040503050406030204" pitchFamily="18" charset="0"/>
                <a:ea typeface="Calibri" panose="020F0502020204030204" pitchFamily="34" charset="0"/>
                <a:cs typeface="Calibri" panose="020F0502020204030204" pitchFamily="34" charset="0"/>
              </a:rPr>
              <a:t>Embed </a:t>
            </a:r>
            <a:r>
              <a:rPr lang="en-NZ" sz="2400" dirty="0" err="1">
                <a:effectLst/>
                <a:latin typeface="Cambria" panose="02040503050406030204" pitchFamily="18" charset="0"/>
                <a:ea typeface="Calibri" panose="020F0502020204030204" pitchFamily="34" charset="0"/>
                <a:cs typeface="Calibri" panose="020F0502020204030204" pitchFamily="34" charset="0"/>
              </a:rPr>
              <a:t>Te</a:t>
            </a:r>
            <a:r>
              <a:rPr lang="en-NZ" sz="2400" dirty="0">
                <a:effectLst/>
                <a:latin typeface="Cambria" panose="02040503050406030204" pitchFamily="18" charset="0"/>
                <a:ea typeface="Calibri" panose="020F0502020204030204" pitchFamily="34" charset="0"/>
                <a:cs typeface="Calibri" panose="020F0502020204030204" pitchFamily="34" charset="0"/>
              </a:rPr>
              <a:t> </a:t>
            </a:r>
            <a:r>
              <a:rPr lang="en-NZ" sz="2400" dirty="0" err="1">
                <a:effectLst/>
                <a:latin typeface="Cambria" panose="02040503050406030204" pitchFamily="18" charset="0"/>
                <a:ea typeface="Calibri" panose="020F0502020204030204" pitchFamily="34" charset="0"/>
                <a:cs typeface="Calibri" panose="020F0502020204030204" pitchFamily="34" charset="0"/>
              </a:rPr>
              <a:t>Ao</a:t>
            </a:r>
            <a:r>
              <a:rPr lang="en-NZ" sz="2400" dirty="0">
                <a:effectLst/>
                <a:latin typeface="Cambria" panose="02040503050406030204" pitchFamily="18" charset="0"/>
                <a:ea typeface="Calibri" panose="020F0502020204030204" pitchFamily="34" charset="0"/>
                <a:cs typeface="Calibri" panose="020F0502020204030204" pitchFamily="34" charset="0"/>
              </a:rPr>
              <a:t> Māori specialist teaching in all classes across the school</a:t>
            </a:r>
          </a:p>
          <a:p>
            <a:pPr marL="342900" indent="-342900">
              <a:lnSpc>
                <a:spcPct val="115000"/>
              </a:lnSpc>
              <a:spcAft>
                <a:spcPts val="1000"/>
              </a:spcAft>
              <a:buFont typeface="Arial" panose="020B0604020202020204" pitchFamily="34" charset="0"/>
              <a:buChar char="•"/>
            </a:pPr>
            <a:r>
              <a:rPr lang="en-NZ" sz="2400" dirty="0">
                <a:effectLst/>
                <a:latin typeface="Cambria" panose="02040503050406030204" pitchFamily="18" charset="0"/>
                <a:ea typeface="Calibri" panose="020F0502020204030204" pitchFamily="34" charset="0"/>
                <a:cs typeface="Calibri" panose="020F0502020204030204" pitchFamily="34" charset="0"/>
              </a:rPr>
              <a:t>Relationships forming with external</a:t>
            </a:r>
            <a:r>
              <a:rPr lang="en-NZ" sz="2400" dirty="0">
                <a:latin typeface="Cambria" panose="02040503050406030204" pitchFamily="18" charset="0"/>
                <a:ea typeface="Calibri" panose="020F0502020204030204" pitchFamily="34" charset="0"/>
                <a:cs typeface="Calibri" panose="020F0502020204030204" pitchFamily="34" charset="0"/>
              </a:rPr>
              <a:t> agencies and iwi</a:t>
            </a:r>
          </a:p>
          <a:p>
            <a:pPr marL="342900" indent="-342900">
              <a:lnSpc>
                <a:spcPct val="115000"/>
              </a:lnSpc>
              <a:spcAft>
                <a:spcPts val="1000"/>
              </a:spcAft>
              <a:buFont typeface="Arial" panose="020B0604020202020204" pitchFamily="34" charset="0"/>
              <a:buChar char="•"/>
            </a:pPr>
            <a:r>
              <a:rPr lang="en-NZ" sz="2400" dirty="0">
                <a:effectLst/>
                <a:latin typeface="Cambria" panose="02040503050406030204" pitchFamily="18" charset="0"/>
                <a:ea typeface="Calibri" panose="020F0502020204030204" pitchFamily="34" charset="0"/>
                <a:cs typeface="Calibri" panose="020F0502020204030204" pitchFamily="34" charset="0"/>
              </a:rPr>
              <a:t>Staff PD ongoing</a:t>
            </a:r>
          </a:p>
        </p:txBody>
      </p:sp>
    </p:spTree>
    <p:extLst>
      <p:ext uri="{BB962C8B-B14F-4D97-AF65-F5344CB8AC3E}">
        <p14:creationId xmlns:p14="http://schemas.microsoft.com/office/powerpoint/2010/main" val="197985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8AE0-82D4-4C4E-89AE-D04F23F312F2}"/>
              </a:ext>
            </a:extLst>
          </p:cNvPr>
          <p:cNvSpPr>
            <a:spLocks noGrp="1"/>
          </p:cNvSpPr>
          <p:nvPr>
            <p:ph type="title"/>
          </p:nvPr>
        </p:nvSpPr>
        <p:spPr/>
        <p:txBody>
          <a:bodyPr/>
          <a:lstStyle/>
          <a:p>
            <a:r>
              <a:rPr lang="en-GB" b="1" dirty="0">
                <a:latin typeface="Cambria" panose="02040503050406030204" pitchFamily="18" charset="0"/>
                <a:ea typeface="Times" pitchFamily="2" charset="0"/>
                <a:cs typeface="Calibri" panose="020F0502020204030204" pitchFamily="34" charset="0"/>
              </a:rPr>
              <a:t>Strategic Goal 4</a:t>
            </a:r>
            <a:endParaRPr lang="en-US" dirty="0"/>
          </a:p>
        </p:txBody>
      </p:sp>
      <p:sp>
        <p:nvSpPr>
          <p:cNvPr id="3" name="Rectangle 2">
            <a:extLst>
              <a:ext uri="{FF2B5EF4-FFF2-40B4-BE49-F238E27FC236}">
                <a16:creationId xmlns:a16="http://schemas.microsoft.com/office/drawing/2014/main" id="{63C668B5-104C-CF43-901B-5EE0AB9149C5}"/>
              </a:ext>
            </a:extLst>
          </p:cNvPr>
          <p:cNvSpPr/>
          <p:nvPr/>
        </p:nvSpPr>
        <p:spPr>
          <a:xfrm>
            <a:off x="522980" y="1852041"/>
            <a:ext cx="8239279" cy="4247317"/>
          </a:xfrm>
          <a:prstGeom prst="rect">
            <a:avLst/>
          </a:prstGeom>
        </p:spPr>
        <p:txBody>
          <a:bodyPr wrap="square">
            <a:spAutoFit/>
          </a:bodyPr>
          <a:lstStyle/>
          <a:p>
            <a:pPr algn="ctr">
              <a:spcAft>
                <a:spcPts val="0"/>
              </a:spcAft>
            </a:pPr>
            <a:r>
              <a:rPr lang="en-GB" sz="2400" b="1" dirty="0">
                <a:latin typeface="Cambria" panose="02040503050406030204" pitchFamily="18" charset="0"/>
                <a:ea typeface="Times" pitchFamily="2" charset="0"/>
                <a:cs typeface="Calibri" panose="020F0502020204030204" pitchFamily="34" charset="0"/>
              </a:rPr>
              <a:t>Enhance opportunities for all age levels to serve the community</a:t>
            </a:r>
            <a:endParaRPr lang="en-NZ" sz="2400" dirty="0">
              <a:latin typeface="Cambria" panose="02040503050406030204" pitchFamily="18" charset="0"/>
              <a:ea typeface="Times" pitchFamily="2" charset="0"/>
              <a:cs typeface="Calibri" panose="020F0502020204030204" pitchFamily="34" charset="0"/>
            </a:endParaRPr>
          </a:p>
          <a:p>
            <a:pPr algn="ctr">
              <a:spcAft>
                <a:spcPts val="0"/>
              </a:spcAft>
            </a:pPr>
            <a:r>
              <a:rPr lang="en-GB" sz="2400" b="1" dirty="0">
                <a:latin typeface="Cambria" panose="02040503050406030204" pitchFamily="18" charset="0"/>
                <a:ea typeface="Times" pitchFamily="2" charset="0"/>
                <a:cs typeface="Calibri" panose="020F0502020204030204" pitchFamily="34" charset="0"/>
              </a:rPr>
              <a:t>(Biblical / Relational: Missionally Minded)</a:t>
            </a:r>
            <a:endParaRPr lang="en-NZ" sz="2400" dirty="0">
              <a:latin typeface="Cambria" panose="02040503050406030204" pitchFamily="18" charset="0"/>
              <a:ea typeface="Times" pitchFamily="2" charset="0"/>
              <a:cs typeface="Calibri" panose="020F0502020204030204" pitchFamily="34" charset="0"/>
            </a:endParaRPr>
          </a:p>
          <a:p>
            <a:pPr algn="ctr">
              <a:spcAft>
                <a:spcPts val="0"/>
              </a:spcAft>
            </a:pPr>
            <a:r>
              <a:rPr lang="en-GB" dirty="0">
                <a:latin typeface="Cambria" panose="02040503050406030204" pitchFamily="18" charset="0"/>
                <a:ea typeface="Times" pitchFamily="2" charset="0"/>
                <a:cs typeface="Calibri" panose="020F0502020204030204" pitchFamily="34" charset="0"/>
              </a:rPr>
              <a:t>To develop a heart of service in pupils of the school</a:t>
            </a:r>
          </a:p>
          <a:p>
            <a:pPr algn="ctr">
              <a:spcAft>
                <a:spcPts val="0"/>
              </a:spcAft>
            </a:pPr>
            <a:endParaRPr lang="en-GB" dirty="0">
              <a:effectLst/>
              <a:latin typeface="Cambria" panose="02040503050406030204" pitchFamily="18" charset="0"/>
              <a:ea typeface="Times" pitchFamily="2" charset="0"/>
              <a:cs typeface="Calibri" panose="020F0502020204030204" pitchFamily="34" charset="0"/>
            </a:endParaRPr>
          </a:p>
          <a:p>
            <a:pPr algn="ctr">
              <a:spcAft>
                <a:spcPts val="0"/>
              </a:spcAft>
            </a:pPr>
            <a:endParaRPr lang="en-GB" dirty="0">
              <a:effectLst/>
              <a:latin typeface="Cambria" panose="02040503050406030204" pitchFamily="18" charset="0"/>
              <a:ea typeface="Times" pitchFamily="2" charset="0"/>
              <a:cs typeface="Calibri" panose="020F0502020204030204" pitchFamily="34" charset="0"/>
            </a:endParaRPr>
          </a:p>
          <a:p>
            <a:pPr>
              <a:spcAft>
                <a:spcPts val="0"/>
              </a:spcAft>
            </a:pPr>
            <a:r>
              <a:rPr lang="en-GB" sz="2400" dirty="0">
                <a:latin typeface="Cambria" panose="02040503050406030204" pitchFamily="18" charset="0"/>
                <a:ea typeface="Times" pitchFamily="2" charset="0"/>
                <a:cs typeface="Calibri" panose="020F0502020204030204" pitchFamily="34" charset="0"/>
              </a:rPr>
              <a:t>Leadership and service opportunities continue to grow, however, with the redirection of strategic intent and gathering rules in 2020/2021 due to COVID, limited work has been done on developing the annual plan goal.  2022 offered more freedom as the year progressed but still with restricted opportunities through the year.</a:t>
            </a:r>
            <a:endParaRPr lang="en-NZ" dirty="0">
              <a:effectLst/>
              <a:latin typeface="Calibri" panose="020F0502020204030204" pitchFamily="34" charset="0"/>
              <a:ea typeface="Times" pitchFamily="2" charset="0"/>
              <a:cs typeface="Calibri" panose="020F0502020204030204" pitchFamily="34" charset="0"/>
            </a:endParaRPr>
          </a:p>
        </p:txBody>
      </p:sp>
    </p:spTree>
    <p:extLst>
      <p:ext uri="{BB962C8B-B14F-4D97-AF65-F5344CB8AC3E}">
        <p14:creationId xmlns:p14="http://schemas.microsoft.com/office/powerpoint/2010/main" val="85541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1D2C-E0D4-E045-8D02-6C26F6E13B34}"/>
              </a:ext>
            </a:extLst>
          </p:cNvPr>
          <p:cNvSpPr>
            <a:spLocks noGrp="1"/>
          </p:cNvSpPr>
          <p:nvPr>
            <p:ph type="title"/>
          </p:nvPr>
        </p:nvSpPr>
        <p:spPr/>
        <p:txBody>
          <a:bodyPr/>
          <a:lstStyle/>
          <a:p>
            <a:r>
              <a:rPr lang="en-US" dirty="0"/>
              <a:t>Academic Growth</a:t>
            </a:r>
          </a:p>
        </p:txBody>
      </p:sp>
      <p:sp>
        <p:nvSpPr>
          <p:cNvPr id="3" name="TextBox 2">
            <a:extLst>
              <a:ext uri="{FF2B5EF4-FFF2-40B4-BE49-F238E27FC236}">
                <a16:creationId xmlns:a16="http://schemas.microsoft.com/office/drawing/2014/main" id="{71875198-171C-EA4A-BEEC-EA53CE533746}"/>
              </a:ext>
            </a:extLst>
          </p:cNvPr>
          <p:cNvSpPr txBox="1"/>
          <p:nvPr/>
        </p:nvSpPr>
        <p:spPr>
          <a:xfrm>
            <a:off x="340242" y="1796902"/>
            <a:ext cx="8335925" cy="4154984"/>
          </a:xfrm>
          <a:prstGeom prst="rect">
            <a:avLst/>
          </a:prstGeom>
          <a:noFill/>
        </p:spPr>
        <p:txBody>
          <a:bodyPr wrap="square" rtlCol="0">
            <a:spAutoFit/>
          </a:bodyPr>
          <a:lstStyle/>
          <a:p>
            <a:r>
              <a:rPr lang="en-US" sz="2400" dirty="0">
                <a:latin typeface="Cambria" panose="02040503050406030204" pitchFamily="18" charset="0"/>
                <a:cs typeface="Calibri" panose="020F0502020204030204" pitchFamily="34" charset="0"/>
              </a:rPr>
              <a:t>Specific goal results are contained in individual reports for the following areas</a:t>
            </a:r>
          </a:p>
          <a:p>
            <a:endParaRPr lang="en-US" sz="2400" dirty="0">
              <a:latin typeface="Cambria" panose="02040503050406030204" pitchFamily="18" charset="0"/>
              <a:cs typeface="Calibri" panose="020F0502020204030204" pitchFamily="34" charset="0"/>
            </a:endParaRPr>
          </a:p>
          <a:p>
            <a:pPr marL="1200150" lvl="2" indent="-285750">
              <a:buFont typeface="Arial" panose="020B0604020202020204" pitchFamily="34" charset="0"/>
              <a:buChar char="•"/>
            </a:pPr>
            <a:r>
              <a:rPr lang="en-US" sz="2400" dirty="0">
                <a:latin typeface="Cambria" panose="02040503050406030204" pitchFamily="18" charset="0"/>
                <a:cs typeface="Calibri" panose="020F0502020204030204" pitchFamily="34" charset="0"/>
              </a:rPr>
              <a:t>Reading</a:t>
            </a:r>
          </a:p>
          <a:p>
            <a:pPr marL="285750" indent="-285750">
              <a:buFont typeface="Arial" panose="020B0604020202020204" pitchFamily="34" charset="0"/>
              <a:buChar char="•"/>
            </a:pPr>
            <a:endParaRPr lang="en-US" sz="2400" dirty="0">
              <a:latin typeface="Cambria" panose="02040503050406030204" pitchFamily="18" charset="0"/>
              <a:cs typeface="Calibri" panose="020F0502020204030204" pitchFamily="34" charset="0"/>
            </a:endParaRPr>
          </a:p>
          <a:p>
            <a:pPr marL="1200150" lvl="2" indent="-285750">
              <a:buFont typeface="Arial" panose="020B0604020202020204" pitchFamily="34" charset="0"/>
              <a:buChar char="•"/>
            </a:pPr>
            <a:r>
              <a:rPr lang="en-US" sz="2400" dirty="0">
                <a:latin typeface="Cambria" panose="02040503050406030204" pitchFamily="18" charset="0"/>
                <a:cs typeface="Calibri" panose="020F0502020204030204" pitchFamily="34" charset="0"/>
              </a:rPr>
              <a:t>Writing</a:t>
            </a:r>
          </a:p>
          <a:p>
            <a:pPr marL="285750" indent="-285750">
              <a:buFont typeface="Arial" panose="020B0604020202020204" pitchFamily="34" charset="0"/>
              <a:buChar char="•"/>
            </a:pPr>
            <a:endParaRPr lang="en-US" sz="2400" dirty="0">
              <a:latin typeface="Cambria" panose="02040503050406030204" pitchFamily="18" charset="0"/>
              <a:cs typeface="Calibri" panose="020F0502020204030204" pitchFamily="34" charset="0"/>
            </a:endParaRPr>
          </a:p>
          <a:p>
            <a:pPr marL="1200150" lvl="2" indent="-285750">
              <a:buFont typeface="Arial" panose="020B0604020202020204" pitchFamily="34" charset="0"/>
              <a:buChar char="•"/>
            </a:pPr>
            <a:r>
              <a:rPr lang="en-US" sz="2400" dirty="0">
                <a:latin typeface="Cambria" panose="02040503050406030204" pitchFamily="18" charset="0"/>
                <a:cs typeface="Calibri" panose="020F0502020204030204" pitchFamily="34" charset="0"/>
              </a:rPr>
              <a:t>Mathematics</a:t>
            </a:r>
          </a:p>
          <a:p>
            <a:endParaRPr lang="en-US" sz="2400" dirty="0">
              <a:latin typeface="Cambria" panose="02040503050406030204" pitchFamily="18" charset="0"/>
              <a:cs typeface="Calibri" panose="020F0502020204030204" pitchFamily="34" charset="0"/>
            </a:endParaRPr>
          </a:p>
          <a:p>
            <a:r>
              <a:rPr lang="en-US" sz="2400" dirty="0">
                <a:latin typeface="Cambria" panose="02040503050406030204" pitchFamily="18" charset="0"/>
                <a:cs typeface="Calibri" panose="020F0502020204030204" pitchFamily="34" charset="0"/>
              </a:rPr>
              <a:t>Once again the school has seen very pleasing results across the school.</a:t>
            </a:r>
          </a:p>
        </p:txBody>
      </p:sp>
    </p:spTree>
    <p:extLst>
      <p:ext uri="{BB962C8B-B14F-4D97-AF65-F5344CB8AC3E}">
        <p14:creationId xmlns:p14="http://schemas.microsoft.com/office/powerpoint/2010/main" val="119553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EB99-9140-4A4D-8FE7-A362C380AD23}"/>
              </a:ext>
            </a:extLst>
          </p:cNvPr>
          <p:cNvSpPr>
            <a:spLocks noGrp="1"/>
          </p:cNvSpPr>
          <p:nvPr>
            <p:ph type="title"/>
          </p:nvPr>
        </p:nvSpPr>
        <p:spPr/>
        <p:txBody>
          <a:bodyPr/>
          <a:lstStyle/>
          <a:p>
            <a:r>
              <a:rPr lang="en-US" dirty="0"/>
              <a:t>Year levels where expectation increases</a:t>
            </a:r>
          </a:p>
        </p:txBody>
      </p:sp>
      <p:pic>
        <p:nvPicPr>
          <p:cNvPr id="3" name="Picture 2">
            <a:extLst>
              <a:ext uri="{FF2B5EF4-FFF2-40B4-BE49-F238E27FC236}">
                <a16:creationId xmlns:a16="http://schemas.microsoft.com/office/drawing/2014/main" id="{7E0EFD05-A6DD-3F44-BE6E-783C675A0E8D}"/>
              </a:ext>
            </a:extLst>
          </p:cNvPr>
          <p:cNvPicPr>
            <a:picLocks noChangeAspect="1"/>
          </p:cNvPicPr>
          <p:nvPr/>
        </p:nvPicPr>
        <p:blipFill>
          <a:blip r:embed="rId3"/>
          <a:stretch>
            <a:fillRect/>
          </a:stretch>
        </p:blipFill>
        <p:spPr>
          <a:xfrm>
            <a:off x="1531088" y="1495561"/>
            <a:ext cx="6321483" cy="5216923"/>
          </a:xfrm>
          <a:prstGeom prst="rect">
            <a:avLst/>
          </a:prstGeom>
        </p:spPr>
      </p:pic>
      <p:cxnSp>
        <p:nvCxnSpPr>
          <p:cNvPr id="5" name="Elbow Connector 4">
            <a:extLst>
              <a:ext uri="{FF2B5EF4-FFF2-40B4-BE49-F238E27FC236}">
                <a16:creationId xmlns:a16="http://schemas.microsoft.com/office/drawing/2014/main" id="{56A418EB-7997-544C-822E-8C104DBF6EA3}"/>
              </a:ext>
            </a:extLst>
          </p:cNvPr>
          <p:cNvCxnSpPr>
            <a:cxnSpLocks/>
          </p:cNvCxnSpPr>
          <p:nvPr/>
        </p:nvCxnSpPr>
        <p:spPr>
          <a:xfrm flipV="1">
            <a:off x="2200940" y="5362439"/>
            <a:ext cx="606055" cy="37058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284F57C6-4467-F54D-B9A6-18A48830283C}"/>
              </a:ext>
            </a:extLst>
          </p:cNvPr>
          <p:cNvCxnSpPr>
            <a:cxnSpLocks/>
          </p:cNvCxnSpPr>
          <p:nvPr/>
        </p:nvCxnSpPr>
        <p:spPr>
          <a:xfrm flipV="1">
            <a:off x="3136605" y="4876887"/>
            <a:ext cx="609599" cy="4074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92B1BBF9-527F-2C49-A6DA-EC59C009C163}"/>
              </a:ext>
            </a:extLst>
          </p:cNvPr>
          <p:cNvCxnSpPr>
            <a:cxnSpLocks/>
          </p:cNvCxnSpPr>
          <p:nvPr/>
        </p:nvCxnSpPr>
        <p:spPr>
          <a:xfrm flipV="1">
            <a:off x="4082230" y="4469393"/>
            <a:ext cx="609599" cy="4074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FD32AF1-A24E-984D-B539-B152DB571C3C}"/>
              </a:ext>
            </a:extLst>
          </p:cNvPr>
          <p:cNvCxnSpPr>
            <a:cxnSpLocks/>
          </p:cNvCxnSpPr>
          <p:nvPr/>
        </p:nvCxnSpPr>
        <p:spPr>
          <a:xfrm flipV="1">
            <a:off x="4890977" y="3976577"/>
            <a:ext cx="627321" cy="4928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68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CEFC-CD46-8847-B52E-42887D99F225}"/>
              </a:ext>
            </a:extLst>
          </p:cNvPr>
          <p:cNvSpPr>
            <a:spLocks noGrp="1"/>
          </p:cNvSpPr>
          <p:nvPr>
            <p:ph type="title"/>
          </p:nvPr>
        </p:nvSpPr>
        <p:spPr/>
        <p:txBody>
          <a:bodyPr/>
          <a:lstStyle/>
          <a:p>
            <a:r>
              <a:rPr lang="en-US" dirty="0"/>
              <a:t>The issue of fluctuations</a:t>
            </a:r>
          </a:p>
        </p:txBody>
      </p:sp>
      <p:pic>
        <p:nvPicPr>
          <p:cNvPr id="3" name="Picture 2">
            <a:extLst>
              <a:ext uri="{FF2B5EF4-FFF2-40B4-BE49-F238E27FC236}">
                <a16:creationId xmlns:a16="http://schemas.microsoft.com/office/drawing/2014/main" id="{09F40775-F3BA-354E-813A-D47A2367F3BB}"/>
              </a:ext>
            </a:extLst>
          </p:cNvPr>
          <p:cNvPicPr/>
          <p:nvPr/>
        </p:nvPicPr>
        <p:blipFill>
          <a:blip r:embed="rId2">
            <a:extLst>
              <a:ext uri="{28A0092B-C50C-407E-A947-70E740481C1C}">
                <a14:useLocalDpi xmlns:a14="http://schemas.microsoft.com/office/drawing/2010/main" val="0"/>
              </a:ext>
            </a:extLst>
          </a:blip>
          <a:stretch>
            <a:fillRect/>
          </a:stretch>
        </p:blipFill>
        <p:spPr>
          <a:xfrm>
            <a:off x="483244" y="1641674"/>
            <a:ext cx="8385858" cy="3911353"/>
          </a:xfrm>
          <a:prstGeom prst="rect">
            <a:avLst/>
          </a:prstGeom>
        </p:spPr>
      </p:pic>
      <p:sp>
        <p:nvSpPr>
          <p:cNvPr id="5" name="Doughnut 4">
            <a:extLst>
              <a:ext uri="{FF2B5EF4-FFF2-40B4-BE49-F238E27FC236}">
                <a16:creationId xmlns:a16="http://schemas.microsoft.com/office/drawing/2014/main" id="{2699AF21-AF72-9043-BCF2-239B96C5EB6B}"/>
              </a:ext>
            </a:extLst>
          </p:cNvPr>
          <p:cNvSpPr/>
          <p:nvPr/>
        </p:nvSpPr>
        <p:spPr>
          <a:xfrm>
            <a:off x="3831221" y="3058610"/>
            <a:ext cx="844952" cy="740779"/>
          </a:xfrm>
          <a:prstGeom prst="donut">
            <a:avLst>
              <a:gd name="adj" fmla="val 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ughnut 5">
            <a:extLst>
              <a:ext uri="{FF2B5EF4-FFF2-40B4-BE49-F238E27FC236}">
                <a16:creationId xmlns:a16="http://schemas.microsoft.com/office/drawing/2014/main" id="{110EEF59-EA22-7B4D-9242-DD7AFD1C9643}"/>
              </a:ext>
            </a:extLst>
          </p:cNvPr>
          <p:cNvSpPr/>
          <p:nvPr/>
        </p:nvSpPr>
        <p:spPr>
          <a:xfrm>
            <a:off x="4571999" y="2647414"/>
            <a:ext cx="844952" cy="740779"/>
          </a:xfrm>
          <a:prstGeom prst="donut">
            <a:avLst>
              <a:gd name="adj" fmla="val 0"/>
            </a:avLst>
          </a:prstGeom>
          <a:solidFill>
            <a:schemeClr val="accent1">
              <a:alpha val="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106C421A-1FA9-5447-BC7B-4F9DFCBE4C45}"/>
              </a:ext>
            </a:extLst>
          </p:cNvPr>
          <p:cNvCxnSpPr>
            <a:cxnSpLocks/>
          </p:cNvCxnSpPr>
          <p:nvPr/>
        </p:nvCxnSpPr>
        <p:spPr>
          <a:xfrm flipH="1">
            <a:off x="4354201" y="3244281"/>
            <a:ext cx="2650602" cy="24303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E202EF3-CCB5-1A4B-A54F-2698EC5F534C}"/>
              </a:ext>
            </a:extLst>
          </p:cNvPr>
          <p:cNvCxnSpPr>
            <a:cxnSpLocks/>
          </p:cNvCxnSpPr>
          <p:nvPr/>
        </p:nvCxnSpPr>
        <p:spPr>
          <a:xfrm flipH="1">
            <a:off x="5094981" y="2917267"/>
            <a:ext cx="1909822" cy="15046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8750600-5EFA-FE4C-B9C1-136CE412E4E7}"/>
              </a:ext>
            </a:extLst>
          </p:cNvPr>
          <p:cNvSpPr txBox="1"/>
          <p:nvPr/>
        </p:nvSpPr>
        <p:spPr>
          <a:xfrm>
            <a:off x="944494" y="5385552"/>
            <a:ext cx="7072131" cy="1200329"/>
          </a:xfrm>
          <a:prstGeom prst="rect">
            <a:avLst/>
          </a:prstGeom>
          <a:noFill/>
        </p:spPr>
        <p:txBody>
          <a:bodyPr wrap="square" rtlCol="0">
            <a:spAutoFit/>
          </a:bodyPr>
          <a:lstStyle/>
          <a:p>
            <a:r>
              <a:rPr lang="en-US" dirty="0">
                <a:latin typeface="Cambria" panose="02040503050406030204" pitchFamily="18" charset="0"/>
              </a:rPr>
              <a:t>We have noted a trend that has pupils AT in one year and BELOW in another.  The following lineal paths and reference to the slide before may explain this apparent fluctuation.  We note this issue again in 2022.</a:t>
            </a:r>
          </a:p>
        </p:txBody>
      </p:sp>
    </p:spTree>
    <p:extLst>
      <p:ext uri="{BB962C8B-B14F-4D97-AF65-F5344CB8AC3E}">
        <p14:creationId xmlns:p14="http://schemas.microsoft.com/office/powerpoint/2010/main" val="341980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A675-C3A7-3340-B761-AEF88C71F834}"/>
              </a:ext>
            </a:extLst>
          </p:cNvPr>
          <p:cNvSpPr>
            <a:spLocks noGrp="1"/>
          </p:cNvSpPr>
          <p:nvPr>
            <p:ph type="title"/>
          </p:nvPr>
        </p:nvSpPr>
        <p:spPr/>
        <p:txBody>
          <a:bodyPr/>
          <a:lstStyle/>
          <a:p>
            <a:r>
              <a:rPr lang="en-NZ" b="1" dirty="0">
                <a:latin typeface="Calibri" panose="020F0502020204030204" pitchFamily="34" charset="0"/>
                <a:ea typeface="Calibri" panose="020F0502020204030204" pitchFamily="34" charset="0"/>
                <a:cs typeface="Calibri" panose="020F0502020204030204" pitchFamily="34" charset="0"/>
              </a:rPr>
              <a:t>Reading</a:t>
            </a:r>
            <a:r>
              <a:rPr lang="en-NZ" dirty="0">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5" name="Rectangle 4">
            <a:extLst>
              <a:ext uri="{FF2B5EF4-FFF2-40B4-BE49-F238E27FC236}">
                <a16:creationId xmlns:a16="http://schemas.microsoft.com/office/drawing/2014/main" id="{C9C00B02-F7BC-4944-9FF8-DFDE438107C8}"/>
              </a:ext>
            </a:extLst>
          </p:cNvPr>
          <p:cNvSpPr/>
          <p:nvPr/>
        </p:nvSpPr>
        <p:spPr>
          <a:xfrm>
            <a:off x="424070" y="1789321"/>
            <a:ext cx="8338190" cy="1200329"/>
          </a:xfrm>
          <a:prstGeom prst="rect">
            <a:avLst/>
          </a:prstGeom>
        </p:spPr>
        <p:txBody>
          <a:bodyPr wrap="square">
            <a:spAutoFit/>
          </a:bodyPr>
          <a:lstStyle/>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lvl="0">
              <a:spcAft>
                <a:spcPts val="0"/>
              </a:spcAft>
            </a:pPr>
            <a:endParaRPr lang="en-NZ" dirty="0"/>
          </a:p>
        </p:txBody>
      </p:sp>
      <p:sp>
        <p:nvSpPr>
          <p:cNvPr id="7" name="TextBox 6">
            <a:extLst>
              <a:ext uri="{FF2B5EF4-FFF2-40B4-BE49-F238E27FC236}">
                <a16:creationId xmlns:a16="http://schemas.microsoft.com/office/drawing/2014/main" id="{A16D1F24-60B5-524B-B224-0E29171D3DDF}"/>
              </a:ext>
            </a:extLst>
          </p:cNvPr>
          <p:cNvSpPr txBox="1"/>
          <p:nvPr/>
        </p:nvSpPr>
        <p:spPr>
          <a:xfrm>
            <a:off x="381740" y="1973987"/>
            <a:ext cx="8380520" cy="1631216"/>
          </a:xfrm>
          <a:prstGeom prst="rect">
            <a:avLst/>
          </a:prstGeom>
          <a:noFill/>
        </p:spPr>
        <p:txBody>
          <a:bodyPr wrap="square" rtlCol="0">
            <a:spAutoFit/>
          </a:bodyPr>
          <a:lstStyle/>
          <a:p>
            <a:r>
              <a:rPr lang="en-GB" sz="1600" b="1" dirty="0">
                <a:latin typeface="Cambria" panose="02040503050406030204" pitchFamily="18" charset="0"/>
              </a:rPr>
              <a:t>Annual Goal</a:t>
            </a:r>
            <a:r>
              <a:rPr lang="en-GB" sz="1600" dirty="0">
                <a:latin typeface="Cambria" panose="02040503050406030204" pitchFamily="18" charset="0"/>
              </a:rPr>
              <a:t>:  </a:t>
            </a:r>
            <a:endParaRPr lang="en-NZ" sz="1600" dirty="0">
              <a:latin typeface="Cambria" panose="02040503050406030204" pitchFamily="18" charset="0"/>
            </a:endParaRPr>
          </a:p>
          <a:p>
            <a:r>
              <a:rPr lang="en-GB" sz="1600" dirty="0">
                <a:latin typeface="Cambria" panose="02040503050406030204" pitchFamily="18" charset="0"/>
              </a:rPr>
              <a:t>Quality education means all pupils in years 1 to 10 will have every opportunity to achieve to their expected level (as a minimum) against the National Curriculum by the end of the year in Reading and its associated competencies</a:t>
            </a:r>
            <a:r>
              <a:rPr lang="en-NZ" sz="1600" dirty="0">
                <a:latin typeface="Cambria" panose="02040503050406030204" pitchFamily="18" charset="0"/>
              </a:rPr>
              <a:t> </a:t>
            </a:r>
          </a:p>
          <a:p>
            <a:endParaRPr lang="en-NZ" sz="1600" b="1" dirty="0">
              <a:latin typeface="Cambria" panose="02040503050406030204" pitchFamily="18" charset="0"/>
            </a:endParaRPr>
          </a:p>
          <a:p>
            <a:r>
              <a:rPr lang="en-GB" sz="2000" b="1" dirty="0">
                <a:latin typeface="Cambria" panose="02040503050406030204" pitchFamily="18" charset="0"/>
              </a:rPr>
              <a:t>Annual Target	</a:t>
            </a:r>
            <a:r>
              <a:rPr lang="en-GB" sz="2000" dirty="0">
                <a:latin typeface="Cambria" panose="02040503050406030204" pitchFamily="18" charset="0"/>
              </a:rPr>
              <a:t> to achieve the goal, our annual targets for 2022 are:</a:t>
            </a:r>
            <a:endParaRPr lang="en-NZ" sz="2000" dirty="0">
              <a:latin typeface="Cambria" panose="02040503050406030204" pitchFamily="18" charset="0"/>
            </a:endParaRPr>
          </a:p>
        </p:txBody>
      </p:sp>
      <p:sp>
        <p:nvSpPr>
          <p:cNvPr id="4" name="TextBox 3">
            <a:extLst>
              <a:ext uri="{FF2B5EF4-FFF2-40B4-BE49-F238E27FC236}">
                <a16:creationId xmlns:a16="http://schemas.microsoft.com/office/drawing/2014/main" id="{B82B50C5-EEAF-400E-C464-620A914780F2}"/>
              </a:ext>
            </a:extLst>
          </p:cNvPr>
          <p:cNvSpPr txBox="1"/>
          <p:nvPr/>
        </p:nvSpPr>
        <p:spPr>
          <a:xfrm>
            <a:off x="424070" y="3789869"/>
            <a:ext cx="8380520" cy="2585323"/>
          </a:xfrm>
          <a:prstGeom prst="rect">
            <a:avLst/>
          </a:prstGeom>
          <a:noFill/>
        </p:spPr>
        <p:txBody>
          <a:bodyPr wrap="square">
            <a:spAutoFit/>
          </a:bodyPr>
          <a:lstStyle/>
          <a:p>
            <a:pPr marL="342900" lvl="0" indent="-342900">
              <a:buFont typeface="+mj-lt"/>
              <a:buAutoNum type="arabicPeriod"/>
            </a:pPr>
            <a:r>
              <a:rPr lang="en-GB" sz="1800" dirty="0">
                <a:effectLst/>
                <a:latin typeface="Cambria" panose="02040503050406030204" pitchFamily="18" charset="0"/>
                <a:ea typeface="Times New Roman" panose="02020603050405020304" pitchFamily="18" charset="0"/>
              </a:rPr>
              <a:t>Review the assessment of Six-year Observational Data in order to stop the increase of below readers. Consider how this assessment fits with the Best Start programme, being implemented more fully next year.</a:t>
            </a:r>
            <a:r>
              <a:rPr lang="en-US" sz="1800" dirty="0">
                <a:effectLst/>
                <a:latin typeface="Cambria" panose="02040503050406030204" pitchFamily="18" charset="0"/>
                <a:ea typeface="Times New Roman" panose="02020603050405020304" pitchFamily="18" charset="0"/>
              </a:rPr>
              <a:t> </a:t>
            </a:r>
          </a:p>
          <a:p>
            <a:pPr marL="342900" lvl="0" indent="-342900">
              <a:buFont typeface="+mj-lt"/>
              <a:buAutoNum type="arabicPeriod"/>
            </a:pPr>
            <a:endParaRPr lang="en-NZ" sz="1800" dirty="0">
              <a:effectLst/>
              <a:latin typeface="Cambria" panose="02040503050406030204" pitchFamily="18" charset="0"/>
              <a:ea typeface="Times New Roman" panose="02020603050405020304" pitchFamily="18" charset="0"/>
            </a:endParaRPr>
          </a:p>
          <a:p>
            <a:pPr marL="342900" lvl="0" indent="-342900">
              <a:buFont typeface="+mj-lt"/>
              <a:buAutoNum type="arabicPeriod"/>
            </a:pPr>
            <a:r>
              <a:rPr lang="en-GB" sz="1800" dirty="0">
                <a:effectLst/>
                <a:latin typeface="Cambria" panose="02040503050406030204" pitchFamily="18" charset="0"/>
                <a:ea typeface="Times New Roman" panose="02020603050405020304" pitchFamily="18" charset="0"/>
              </a:rPr>
              <a:t>2021 Year 2, 5, 6 and 8 (2022 Year 3, 6, 7, 9), aim is to increase the percentage of students above and decrease the percentage below.</a:t>
            </a:r>
            <a:r>
              <a:rPr lang="en-US" sz="1800" dirty="0">
                <a:effectLst/>
                <a:latin typeface="Cambria" panose="02040503050406030204" pitchFamily="18" charset="0"/>
                <a:ea typeface="Times New Roman" panose="02020603050405020304" pitchFamily="18" charset="0"/>
              </a:rPr>
              <a:t> </a:t>
            </a:r>
          </a:p>
          <a:p>
            <a:pPr marL="342900" lvl="0" indent="-342900">
              <a:buFont typeface="+mj-lt"/>
              <a:buAutoNum type="arabicPeriod"/>
            </a:pPr>
            <a:endParaRPr lang="en-NZ" sz="1800" dirty="0">
              <a:effectLst/>
              <a:latin typeface="Cambria" panose="02040503050406030204" pitchFamily="18" charset="0"/>
              <a:ea typeface="Times New Roman" panose="02020603050405020304" pitchFamily="18" charset="0"/>
            </a:endParaRPr>
          </a:p>
          <a:p>
            <a:pPr marL="342900" lvl="0" indent="-342900">
              <a:buFont typeface="+mj-lt"/>
              <a:buAutoNum type="arabicPeriod"/>
            </a:pPr>
            <a:r>
              <a:rPr lang="en-GB" sz="1800" dirty="0">
                <a:effectLst/>
                <a:latin typeface="Cambria" panose="02040503050406030204" pitchFamily="18" charset="0"/>
                <a:ea typeface="Times New Roman" panose="02020603050405020304" pitchFamily="18" charset="0"/>
              </a:rPr>
              <a:t>Maintain the increased numbers of boys achieving At or Above, and in Year 7, the girls</a:t>
            </a:r>
            <a:endParaRPr lang="en-NZ" sz="1800" dirty="0">
              <a:effectLst/>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1952110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16283-09D6-B945-A65C-37C2B1B359C6}"/>
              </a:ext>
            </a:extLst>
          </p:cNvPr>
          <p:cNvSpPr>
            <a:spLocks noGrp="1"/>
          </p:cNvSpPr>
          <p:nvPr>
            <p:ph type="title"/>
          </p:nvPr>
        </p:nvSpPr>
        <p:spPr/>
        <p:txBody>
          <a:bodyPr/>
          <a:lstStyle/>
          <a:p>
            <a:r>
              <a:rPr lang="en-US" dirty="0"/>
              <a:t>Overall Reading</a:t>
            </a:r>
          </a:p>
        </p:txBody>
      </p:sp>
      <p:sp>
        <p:nvSpPr>
          <p:cNvPr id="4" name="Rectangle 3">
            <a:extLst>
              <a:ext uri="{FF2B5EF4-FFF2-40B4-BE49-F238E27FC236}">
                <a16:creationId xmlns:a16="http://schemas.microsoft.com/office/drawing/2014/main" id="{05A18275-80B4-7643-B83C-4044BE373634}"/>
              </a:ext>
            </a:extLst>
          </p:cNvPr>
          <p:cNvSpPr/>
          <p:nvPr/>
        </p:nvSpPr>
        <p:spPr>
          <a:xfrm>
            <a:off x="522980" y="1908456"/>
            <a:ext cx="7984915" cy="4647426"/>
          </a:xfrm>
          <a:prstGeom prst="rect">
            <a:avLst/>
          </a:prstGeom>
        </p:spPr>
        <p:txBody>
          <a:bodyPr wrap="square">
            <a:spAutoFit/>
          </a:bodyPr>
          <a:lstStyle/>
          <a:p>
            <a:pPr algn="ctr"/>
            <a:r>
              <a:rPr lang="en-NZ" sz="2400" dirty="0">
                <a:latin typeface="Calibri" panose="020F0502020204030204" pitchFamily="34" charset="0"/>
                <a:ea typeface="Calibri" panose="020F0502020204030204" pitchFamily="34" charset="0"/>
                <a:cs typeface="Calibri" panose="020F0502020204030204" pitchFamily="34" charset="0"/>
              </a:rPr>
              <a:t>In 2022  we continue an upward trend across all levels</a:t>
            </a:r>
          </a:p>
          <a:p>
            <a:r>
              <a:rPr lang="en-NZ" sz="2400" dirty="0">
                <a:latin typeface="Calibri" panose="020F0502020204030204" pitchFamily="34" charset="0"/>
                <a:ea typeface="Calibri" panose="020F0502020204030204" pitchFamily="34" charset="0"/>
                <a:cs typeface="Calibri" panose="020F0502020204030204" pitchFamily="34" charset="0"/>
              </a:rPr>
              <a:t>	</a:t>
            </a:r>
          </a:p>
          <a:p>
            <a:pPr algn="ctr"/>
            <a:r>
              <a:rPr lang="en-NZ" sz="2400" dirty="0">
                <a:latin typeface="Calibri" panose="020F0502020204030204" pitchFamily="34" charset="0"/>
                <a:ea typeface="Calibri" panose="020F0502020204030204" pitchFamily="34" charset="0"/>
                <a:cs typeface="Calibri" panose="020F0502020204030204" pitchFamily="34" charset="0"/>
              </a:rPr>
              <a:t>	Year 1-10 = 89% </a:t>
            </a:r>
            <a:r>
              <a:rPr lang="en-NZ" dirty="0">
                <a:latin typeface="Calibri" panose="020F0502020204030204" pitchFamily="34" charset="0"/>
                <a:ea typeface="Calibri" panose="020F0502020204030204" pitchFamily="34" charset="0"/>
                <a:cs typeface="Calibri" panose="020F0502020204030204" pitchFamily="34" charset="0"/>
              </a:rPr>
              <a:t>of all students were </a:t>
            </a:r>
            <a:r>
              <a:rPr lang="en-NZ" sz="2400" dirty="0">
                <a:latin typeface="Calibri" panose="020F0502020204030204" pitchFamily="34" charset="0"/>
                <a:ea typeface="Calibri" panose="020F0502020204030204" pitchFamily="34" charset="0"/>
                <a:cs typeface="Calibri" panose="020F0502020204030204" pitchFamily="34" charset="0"/>
              </a:rPr>
              <a:t>“At or Above” 	</a:t>
            </a:r>
            <a:r>
              <a:rPr lang="en-NZ" dirty="0">
                <a:latin typeface="Calibri" panose="020F0502020204030204" pitchFamily="34" charset="0"/>
                <a:ea typeface="Calibri" panose="020F0502020204030204" pitchFamily="34" charset="0"/>
                <a:cs typeface="Calibri" panose="020F0502020204030204" pitchFamily="34" charset="0"/>
              </a:rPr>
              <a:t>expectations for OTJ Reading</a:t>
            </a:r>
            <a:r>
              <a:rPr lang="en-NZ" sz="2400" dirty="0">
                <a:latin typeface="Calibri" panose="020F0502020204030204" pitchFamily="34" charset="0"/>
                <a:ea typeface="Calibri" panose="020F0502020204030204" pitchFamily="34" charset="0"/>
                <a:cs typeface="Calibri" panose="020F0502020204030204" pitchFamily="34" charset="0"/>
              </a:rPr>
              <a:t>.  </a:t>
            </a:r>
          </a:p>
          <a:p>
            <a:pPr algn="ctr"/>
            <a:r>
              <a:rPr lang="en-NZ" sz="1600" dirty="0">
                <a:latin typeface="Calibri" panose="020F0502020204030204" pitchFamily="34" charset="0"/>
                <a:ea typeface="Calibri" panose="020F0502020204030204" pitchFamily="34" charset="0"/>
                <a:cs typeface="Calibri" panose="020F0502020204030204" pitchFamily="34" charset="0"/>
              </a:rPr>
              <a:t>	Year 1 – 8 = 89%     Year 9 – 10 = 90%</a:t>
            </a:r>
          </a:p>
          <a:p>
            <a:pPr algn="ctr"/>
            <a:endParaRPr lang="en-NZ" sz="1600" dirty="0">
              <a:latin typeface="Calibri" panose="020F0502020204030204" pitchFamily="34" charset="0"/>
              <a:ea typeface="Calibri" panose="020F0502020204030204" pitchFamily="34" charset="0"/>
              <a:cs typeface="Calibri" panose="020F0502020204030204" pitchFamily="34" charset="0"/>
            </a:endParaRPr>
          </a:p>
          <a:p>
            <a:pPr algn="ctr"/>
            <a:endParaRPr lang="en-NZ" sz="1600" dirty="0">
              <a:latin typeface="Calibri" panose="020F0502020204030204" pitchFamily="34" charset="0"/>
              <a:ea typeface="Calibri" panose="020F0502020204030204" pitchFamily="34" charset="0"/>
              <a:cs typeface="Calibri" panose="020F0502020204030204" pitchFamily="34" charset="0"/>
            </a:endParaRPr>
          </a:p>
          <a:p>
            <a:r>
              <a:rPr lang="en-NZ" sz="1600" dirty="0">
                <a:latin typeface="Calibri" panose="020F0502020204030204" pitchFamily="34" charset="0"/>
                <a:ea typeface="Calibri" panose="020F0502020204030204" pitchFamily="34" charset="0"/>
                <a:cs typeface="Calibri" panose="020F0502020204030204" pitchFamily="34" charset="0"/>
              </a:rPr>
              <a:t>	</a:t>
            </a:r>
            <a:r>
              <a:rPr lang="en-NZ" sz="1600" b="1" dirty="0">
                <a:latin typeface="Calibri" panose="020F0502020204030204" pitchFamily="34" charset="0"/>
                <a:ea typeface="Calibri" panose="020F0502020204030204" pitchFamily="34" charset="0"/>
                <a:cs typeface="Calibri" panose="020F0502020204030204" pitchFamily="34" charset="0"/>
              </a:rPr>
              <a:t>2021</a:t>
            </a:r>
            <a:r>
              <a:rPr lang="en-NZ" sz="1600" dirty="0">
                <a:latin typeface="Calibri" panose="020F0502020204030204" pitchFamily="34" charset="0"/>
                <a:ea typeface="Calibri" panose="020F0502020204030204" pitchFamily="34" charset="0"/>
                <a:cs typeface="Calibri" panose="020F0502020204030204" pitchFamily="34" charset="0"/>
              </a:rPr>
              <a:t> - 87% of all students (Year 1-10) were “At or Above” expectations for OTJ </a:t>
            </a:r>
          </a:p>
          <a:p>
            <a:pPr algn="ctr"/>
            <a:r>
              <a:rPr lang="en-NZ" sz="1600" dirty="0">
                <a:latin typeface="Calibri" panose="020F0502020204030204" pitchFamily="34" charset="0"/>
                <a:ea typeface="Calibri" panose="020F0502020204030204" pitchFamily="34" charset="0"/>
                <a:cs typeface="Calibri" panose="020F0502020204030204" pitchFamily="34" charset="0"/>
              </a:rPr>
              <a:t>	Year 1 – 8 = 86%     Year 9 – 10 = 88%</a:t>
            </a:r>
          </a:p>
          <a:p>
            <a:r>
              <a:rPr lang="en-NZ" sz="1600" b="1" dirty="0">
                <a:latin typeface="Calibri" panose="020F0502020204030204" pitchFamily="34" charset="0"/>
                <a:ea typeface="Calibri" panose="020F0502020204030204" pitchFamily="34" charset="0"/>
                <a:cs typeface="Calibri" panose="020F0502020204030204" pitchFamily="34" charset="0"/>
              </a:rPr>
              <a:t>	2020</a:t>
            </a:r>
            <a:r>
              <a:rPr lang="en-NZ" sz="1600" dirty="0">
                <a:latin typeface="Calibri" panose="020F0502020204030204" pitchFamily="34" charset="0"/>
                <a:ea typeface="Calibri" panose="020F0502020204030204" pitchFamily="34" charset="0"/>
                <a:cs typeface="Calibri" panose="020F0502020204030204" pitchFamily="34" charset="0"/>
              </a:rPr>
              <a:t> - 86% of all students (Year 1-10) were “At or Above” expectations for OT</a:t>
            </a:r>
          </a:p>
          <a:p>
            <a:pPr algn="ctr"/>
            <a:r>
              <a:rPr lang="en-NZ" sz="1600" dirty="0">
                <a:latin typeface="Calibri" panose="020F0502020204030204" pitchFamily="34" charset="0"/>
                <a:ea typeface="Calibri" panose="020F0502020204030204" pitchFamily="34" charset="0"/>
                <a:cs typeface="Calibri" panose="020F0502020204030204" pitchFamily="34" charset="0"/>
              </a:rPr>
              <a:t> 	Year 1 – 8 = 86%     Year 9 – 10 = 88%</a:t>
            </a:r>
          </a:p>
          <a:p>
            <a:r>
              <a:rPr lang="en-NZ" sz="1600" dirty="0">
                <a:latin typeface="Calibri" panose="020F0502020204030204" pitchFamily="34" charset="0"/>
                <a:ea typeface="Calibri" panose="020F0502020204030204" pitchFamily="34" charset="0"/>
                <a:cs typeface="Calibri" panose="020F0502020204030204" pitchFamily="34" charset="0"/>
              </a:rPr>
              <a:t>	</a:t>
            </a:r>
            <a:r>
              <a:rPr lang="en-NZ" sz="1600" b="1" dirty="0">
                <a:latin typeface="Calibri" panose="020F0502020204030204" pitchFamily="34" charset="0"/>
                <a:ea typeface="Calibri" panose="020F0502020204030204" pitchFamily="34" charset="0"/>
                <a:cs typeface="Calibri" panose="020F0502020204030204" pitchFamily="34" charset="0"/>
              </a:rPr>
              <a:t>2019</a:t>
            </a:r>
            <a:r>
              <a:rPr lang="en-NZ" sz="1600" dirty="0">
                <a:latin typeface="Calibri" panose="020F0502020204030204" pitchFamily="34" charset="0"/>
                <a:ea typeface="Calibri" panose="020F0502020204030204" pitchFamily="34" charset="0"/>
                <a:cs typeface="Calibri" panose="020F0502020204030204" pitchFamily="34" charset="0"/>
              </a:rPr>
              <a:t> - 85% of all students (Year 1-10) were “At or Above” expectations for OTJ</a:t>
            </a:r>
          </a:p>
          <a:p>
            <a:pPr algn="ctr"/>
            <a:r>
              <a:rPr lang="en-NZ" sz="1600" dirty="0">
                <a:latin typeface="Calibri" panose="020F0502020204030204" pitchFamily="34" charset="0"/>
                <a:ea typeface="Calibri" panose="020F0502020204030204" pitchFamily="34" charset="0"/>
                <a:cs typeface="Calibri" panose="020F0502020204030204" pitchFamily="34" charset="0"/>
              </a:rPr>
              <a:t> 	Year 1 – 8 = 87%     Year 9 – 10 = 65%</a:t>
            </a:r>
          </a:p>
          <a:p>
            <a:r>
              <a:rPr lang="en-NZ" sz="1600" dirty="0">
                <a:latin typeface="Calibri" panose="020F0502020204030204" pitchFamily="34" charset="0"/>
                <a:ea typeface="Calibri" panose="020F0502020204030204" pitchFamily="34" charset="0"/>
                <a:cs typeface="Calibri" panose="020F0502020204030204" pitchFamily="34" charset="0"/>
              </a:rPr>
              <a:t>	</a:t>
            </a:r>
            <a:r>
              <a:rPr lang="en-NZ" sz="1600" b="1" dirty="0">
                <a:latin typeface="Calibri" panose="020F0502020204030204" pitchFamily="34" charset="0"/>
                <a:ea typeface="Calibri" panose="020F0502020204030204" pitchFamily="34" charset="0"/>
                <a:cs typeface="Calibri" panose="020F0502020204030204" pitchFamily="34" charset="0"/>
              </a:rPr>
              <a:t>2018</a:t>
            </a:r>
            <a:r>
              <a:rPr lang="en-NZ" sz="1600" dirty="0">
                <a:latin typeface="Calibri" panose="020F0502020204030204" pitchFamily="34" charset="0"/>
                <a:ea typeface="Calibri" panose="020F0502020204030204" pitchFamily="34" charset="0"/>
                <a:cs typeface="Calibri" panose="020F0502020204030204" pitchFamily="34" charset="0"/>
              </a:rPr>
              <a:t> - 70% of all students (year 1-10) were “At or Above” expectations for OTJ 	  </a:t>
            </a:r>
            <a:endParaRPr lang="en-NZ" sz="2400" dirty="0">
              <a:latin typeface="Calibri" panose="020F0502020204030204" pitchFamily="34" charset="0"/>
              <a:ea typeface="Calibri" panose="020F0502020204030204" pitchFamily="34" charset="0"/>
              <a:cs typeface="Calibri" panose="020F0502020204030204" pitchFamily="34" charset="0"/>
            </a:endParaRPr>
          </a:p>
          <a:p>
            <a:pPr algn="ctr"/>
            <a:r>
              <a:rPr lang="en-NZ" sz="1200" i="1" dirty="0">
                <a:solidFill>
                  <a:srgbClr val="000000"/>
                </a:solidFill>
                <a:latin typeface="Calibri" panose="020F0502020204030204" pitchFamily="34" charset="0"/>
                <a:ea typeface="Calibri" panose="020F0502020204030204" pitchFamily="34" charset="0"/>
                <a:cs typeface="Calibri" panose="020F0502020204030204" pitchFamily="34" charset="0"/>
              </a:rPr>
              <a:t>NB, Year 1 pupil data not included.  2018 decision to allow a year to adjust to school before making overall judgement.  This will have an impact on the overall results.  </a:t>
            </a:r>
            <a:endPar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Arrow Connector 4">
            <a:extLst>
              <a:ext uri="{FF2B5EF4-FFF2-40B4-BE49-F238E27FC236}">
                <a16:creationId xmlns:a16="http://schemas.microsoft.com/office/drawing/2014/main" id="{95C4693F-28DD-D74A-95A2-50094C4DBBD0}"/>
              </a:ext>
            </a:extLst>
          </p:cNvPr>
          <p:cNvCxnSpPr>
            <a:cxnSpLocks/>
          </p:cNvCxnSpPr>
          <p:nvPr/>
        </p:nvCxnSpPr>
        <p:spPr>
          <a:xfrm flipV="1">
            <a:off x="732217" y="3657601"/>
            <a:ext cx="7888803" cy="259205"/>
          </a:xfrm>
          <a:prstGeom prst="straightConnector1">
            <a:avLst/>
          </a:prstGeom>
          <a:ln w="57150">
            <a:solidFill>
              <a:schemeClr val="accent1">
                <a:alpha val="41898"/>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066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3FF27A9-83E0-3686-8449-4CAB791ED88C}"/>
              </a:ext>
            </a:extLst>
          </p:cNvPr>
          <p:cNvGraphicFramePr>
            <a:graphicFrameLocks noGrp="1"/>
          </p:cNvGraphicFramePr>
          <p:nvPr>
            <p:extLst>
              <p:ext uri="{D42A27DB-BD31-4B8C-83A1-F6EECF244321}">
                <p14:modId xmlns:p14="http://schemas.microsoft.com/office/powerpoint/2010/main" val="2108947818"/>
              </p:ext>
            </p:extLst>
          </p:nvPr>
        </p:nvGraphicFramePr>
        <p:xfrm>
          <a:off x="273560" y="1765249"/>
          <a:ext cx="8596875" cy="4736904"/>
        </p:xfrm>
        <a:graphic>
          <a:graphicData uri="http://schemas.openxmlformats.org/drawingml/2006/table">
            <a:tbl>
              <a:tblPr>
                <a:tableStyleId>{5C22544A-7EE6-4342-B048-85BDC9FD1C3A}</a:tableStyleId>
              </a:tblPr>
              <a:tblGrid>
                <a:gridCol w="504734">
                  <a:extLst>
                    <a:ext uri="{9D8B030D-6E8A-4147-A177-3AD203B41FA5}">
                      <a16:colId xmlns:a16="http://schemas.microsoft.com/office/drawing/2014/main" val="1130132890"/>
                    </a:ext>
                  </a:extLst>
                </a:gridCol>
                <a:gridCol w="329518">
                  <a:extLst>
                    <a:ext uri="{9D8B030D-6E8A-4147-A177-3AD203B41FA5}">
                      <a16:colId xmlns:a16="http://schemas.microsoft.com/office/drawing/2014/main" val="4060319161"/>
                    </a:ext>
                  </a:extLst>
                </a:gridCol>
                <a:gridCol w="364562">
                  <a:extLst>
                    <a:ext uri="{9D8B030D-6E8A-4147-A177-3AD203B41FA5}">
                      <a16:colId xmlns:a16="http://schemas.microsoft.com/office/drawing/2014/main" val="3740295349"/>
                    </a:ext>
                  </a:extLst>
                </a:gridCol>
                <a:gridCol w="364562">
                  <a:extLst>
                    <a:ext uri="{9D8B030D-6E8A-4147-A177-3AD203B41FA5}">
                      <a16:colId xmlns:a16="http://schemas.microsoft.com/office/drawing/2014/main" val="1116867748"/>
                    </a:ext>
                  </a:extLst>
                </a:gridCol>
                <a:gridCol w="359999">
                  <a:extLst>
                    <a:ext uri="{9D8B030D-6E8A-4147-A177-3AD203B41FA5}">
                      <a16:colId xmlns:a16="http://schemas.microsoft.com/office/drawing/2014/main" val="3539471438"/>
                    </a:ext>
                  </a:extLst>
                </a:gridCol>
                <a:gridCol w="365733">
                  <a:extLst>
                    <a:ext uri="{9D8B030D-6E8A-4147-A177-3AD203B41FA5}">
                      <a16:colId xmlns:a16="http://schemas.microsoft.com/office/drawing/2014/main" val="1662497804"/>
                    </a:ext>
                  </a:extLst>
                </a:gridCol>
                <a:gridCol w="364562">
                  <a:extLst>
                    <a:ext uri="{9D8B030D-6E8A-4147-A177-3AD203B41FA5}">
                      <a16:colId xmlns:a16="http://schemas.microsoft.com/office/drawing/2014/main" val="1374312971"/>
                    </a:ext>
                  </a:extLst>
                </a:gridCol>
                <a:gridCol w="364562">
                  <a:extLst>
                    <a:ext uri="{9D8B030D-6E8A-4147-A177-3AD203B41FA5}">
                      <a16:colId xmlns:a16="http://schemas.microsoft.com/office/drawing/2014/main" val="3942915038"/>
                    </a:ext>
                  </a:extLst>
                </a:gridCol>
                <a:gridCol w="362866">
                  <a:extLst>
                    <a:ext uri="{9D8B030D-6E8A-4147-A177-3AD203B41FA5}">
                      <a16:colId xmlns:a16="http://schemas.microsoft.com/office/drawing/2014/main" val="2764223688"/>
                    </a:ext>
                  </a:extLst>
                </a:gridCol>
                <a:gridCol w="362866">
                  <a:extLst>
                    <a:ext uri="{9D8B030D-6E8A-4147-A177-3AD203B41FA5}">
                      <a16:colId xmlns:a16="http://schemas.microsoft.com/office/drawing/2014/main" val="3417235676"/>
                    </a:ext>
                  </a:extLst>
                </a:gridCol>
                <a:gridCol w="362866">
                  <a:extLst>
                    <a:ext uri="{9D8B030D-6E8A-4147-A177-3AD203B41FA5}">
                      <a16:colId xmlns:a16="http://schemas.microsoft.com/office/drawing/2014/main" val="3775269356"/>
                    </a:ext>
                  </a:extLst>
                </a:gridCol>
                <a:gridCol w="362866">
                  <a:extLst>
                    <a:ext uri="{9D8B030D-6E8A-4147-A177-3AD203B41FA5}">
                      <a16:colId xmlns:a16="http://schemas.microsoft.com/office/drawing/2014/main" val="2866938904"/>
                    </a:ext>
                  </a:extLst>
                </a:gridCol>
                <a:gridCol w="362866">
                  <a:extLst>
                    <a:ext uri="{9D8B030D-6E8A-4147-A177-3AD203B41FA5}">
                      <a16:colId xmlns:a16="http://schemas.microsoft.com/office/drawing/2014/main" val="950355897"/>
                    </a:ext>
                  </a:extLst>
                </a:gridCol>
                <a:gridCol w="364562">
                  <a:extLst>
                    <a:ext uri="{9D8B030D-6E8A-4147-A177-3AD203B41FA5}">
                      <a16:colId xmlns:a16="http://schemas.microsoft.com/office/drawing/2014/main" val="3598068999"/>
                    </a:ext>
                  </a:extLst>
                </a:gridCol>
                <a:gridCol w="364562">
                  <a:extLst>
                    <a:ext uri="{9D8B030D-6E8A-4147-A177-3AD203B41FA5}">
                      <a16:colId xmlns:a16="http://schemas.microsoft.com/office/drawing/2014/main" val="13466097"/>
                    </a:ext>
                  </a:extLst>
                </a:gridCol>
                <a:gridCol w="363997">
                  <a:extLst>
                    <a:ext uri="{9D8B030D-6E8A-4147-A177-3AD203B41FA5}">
                      <a16:colId xmlns:a16="http://schemas.microsoft.com/office/drawing/2014/main" val="2830069530"/>
                    </a:ext>
                  </a:extLst>
                </a:gridCol>
                <a:gridCol w="363997">
                  <a:extLst>
                    <a:ext uri="{9D8B030D-6E8A-4147-A177-3AD203B41FA5}">
                      <a16:colId xmlns:a16="http://schemas.microsoft.com/office/drawing/2014/main" val="2979323981"/>
                    </a:ext>
                  </a:extLst>
                </a:gridCol>
                <a:gridCol w="367953">
                  <a:extLst>
                    <a:ext uri="{9D8B030D-6E8A-4147-A177-3AD203B41FA5}">
                      <a16:colId xmlns:a16="http://schemas.microsoft.com/office/drawing/2014/main" val="625092941"/>
                    </a:ext>
                  </a:extLst>
                </a:gridCol>
                <a:gridCol w="367953">
                  <a:extLst>
                    <a:ext uri="{9D8B030D-6E8A-4147-A177-3AD203B41FA5}">
                      <a16:colId xmlns:a16="http://schemas.microsoft.com/office/drawing/2014/main" val="4100468938"/>
                    </a:ext>
                  </a:extLst>
                </a:gridCol>
                <a:gridCol w="462343">
                  <a:extLst>
                    <a:ext uri="{9D8B030D-6E8A-4147-A177-3AD203B41FA5}">
                      <a16:colId xmlns:a16="http://schemas.microsoft.com/office/drawing/2014/main" val="2697915062"/>
                    </a:ext>
                  </a:extLst>
                </a:gridCol>
                <a:gridCol w="554473">
                  <a:extLst>
                    <a:ext uri="{9D8B030D-6E8A-4147-A177-3AD203B41FA5}">
                      <a16:colId xmlns:a16="http://schemas.microsoft.com/office/drawing/2014/main" val="3803166116"/>
                    </a:ext>
                  </a:extLst>
                </a:gridCol>
                <a:gridCol w="554473">
                  <a:extLst>
                    <a:ext uri="{9D8B030D-6E8A-4147-A177-3AD203B41FA5}">
                      <a16:colId xmlns:a16="http://schemas.microsoft.com/office/drawing/2014/main" val="2395059491"/>
                    </a:ext>
                  </a:extLst>
                </a:gridCol>
              </a:tblGrid>
              <a:tr h="548465">
                <a:tc>
                  <a:txBody>
                    <a:bodyPr/>
                    <a:lstStyle/>
                    <a:p>
                      <a:pPr algn="ctr"/>
                      <a:r>
                        <a:rPr lang="en-GB" sz="900" dirty="0">
                          <a:effectLst/>
                        </a:rPr>
                        <a:t> </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tc>
                <a:tc>
                  <a:txBody>
                    <a:bodyPr/>
                    <a:lstStyle/>
                    <a:p>
                      <a:pPr algn="ctr"/>
                      <a:r>
                        <a:rPr lang="en-GB" sz="800">
                          <a:effectLst/>
                        </a:rPr>
                        <a:t>Yr 1 2021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1 2022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Yr2  2021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2 2022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3 2021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3 2022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4 2021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4 2022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5 2021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5 2022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6 2021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6 2022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7 2021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7 2022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8 2021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8 2022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9</a:t>
                      </a:r>
                      <a:br>
                        <a:rPr lang="en-GB" sz="800">
                          <a:effectLst/>
                        </a:rPr>
                      </a:br>
                      <a:r>
                        <a:rPr lang="en-GB" sz="800">
                          <a:effectLst/>
                        </a:rPr>
                        <a:t>2021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 9</a:t>
                      </a:r>
                      <a:br>
                        <a:rPr lang="en-GB" sz="800">
                          <a:effectLst/>
                        </a:rPr>
                      </a:br>
                      <a:r>
                        <a:rPr lang="en-GB" sz="800">
                          <a:effectLst/>
                        </a:rPr>
                        <a:t>2022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800">
                          <a:effectLst/>
                        </a:rPr>
                        <a:t>Yr10</a:t>
                      </a:r>
                      <a:br>
                        <a:rPr lang="en-GB" sz="800">
                          <a:effectLst/>
                        </a:rPr>
                      </a:br>
                      <a:r>
                        <a:rPr lang="en-GB" sz="800">
                          <a:effectLst/>
                        </a:rPr>
                        <a:t>2021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marL="71755" marR="71755" algn="ctr">
                        <a:spcAft>
                          <a:spcPts val="0"/>
                        </a:spcAft>
                      </a:pPr>
                      <a:r>
                        <a:rPr lang="en-GB" sz="800">
                          <a:effectLst/>
                        </a:rPr>
                        <a:t>Yr10 </a:t>
                      </a:r>
                      <a:br>
                        <a:rPr lang="en-GB" sz="800">
                          <a:effectLst/>
                        </a:rPr>
                      </a:br>
                      <a:r>
                        <a:rPr lang="en-GB" sz="800">
                          <a:effectLst/>
                        </a:rPr>
                        <a:t>2022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marL="71755" marR="71755" algn="ctr">
                        <a:spcAft>
                          <a:spcPts val="0"/>
                        </a:spcAft>
                      </a:pPr>
                      <a:r>
                        <a:rPr lang="en-GB" sz="800">
                          <a:effectLst/>
                        </a:rPr>
                        <a:t>2022 Overall </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extLst>
                  <a:ext uri="{0D108BD9-81ED-4DB2-BD59-A6C34878D82A}">
                    <a16:rowId xmlns:a16="http://schemas.microsoft.com/office/drawing/2014/main" val="2615796988"/>
                  </a:ext>
                </a:extLst>
              </a:tr>
              <a:tr h="443729">
                <a:tc rowSpan="2">
                  <a:txBody>
                    <a:bodyPr/>
                    <a:lstStyle/>
                    <a:p>
                      <a:pPr marR="71755" algn="ctr"/>
                      <a:r>
                        <a:rPr lang="en-GB" sz="900" dirty="0">
                          <a:effectLst/>
                        </a:rPr>
                        <a:t>Well Below</a:t>
                      </a:r>
                      <a:endParaRPr lang="en-NZ" sz="900" dirty="0">
                        <a:effectLst/>
                      </a:endParaRPr>
                    </a:p>
                    <a:p>
                      <a:pPr marL="71755" marR="71755" algn="ctr">
                        <a:spcAft>
                          <a:spcPts val="0"/>
                        </a:spcAft>
                      </a:pPr>
                      <a:r>
                        <a:rPr lang="en-GB" sz="900" dirty="0">
                          <a:effectLst/>
                        </a:rPr>
                        <a:t>#</a:t>
                      </a:r>
                      <a:endParaRPr lang="en-NZ" sz="900" dirty="0">
                        <a:effectLst/>
                      </a:endParaRPr>
                    </a:p>
                    <a:p>
                      <a:pPr marL="71755" marR="71755" algn="ctr">
                        <a:spcAft>
                          <a:spcPts val="0"/>
                        </a:spcAft>
                      </a:pPr>
                      <a:endParaRPr lang="en-GB" sz="900" dirty="0">
                        <a:effectLst/>
                      </a:endParaRPr>
                    </a:p>
                    <a:p>
                      <a:pPr marL="71755" marR="71755" algn="ctr">
                        <a:spcAft>
                          <a:spcPts val="0"/>
                        </a:spcAft>
                      </a:pPr>
                      <a:endParaRPr lang="en-GB" sz="900" dirty="0">
                        <a:effectLst/>
                      </a:endParaRPr>
                    </a:p>
                    <a:p>
                      <a:pPr marL="71755" marR="71755" algn="ctr">
                        <a:spcAft>
                          <a:spcPts val="0"/>
                        </a:spcAft>
                      </a:pPr>
                      <a:r>
                        <a:rPr lang="en-GB" sz="900" dirty="0">
                          <a:effectLst/>
                        </a:rPr>
                        <a:t>%</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tc>
                <a:tc>
                  <a:txBody>
                    <a:bodyPr/>
                    <a:lstStyle/>
                    <a:p>
                      <a:pPr algn="ctr"/>
                      <a:r>
                        <a:rPr lang="en-GB" sz="900">
                          <a:effectLst/>
                        </a:rPr>
                        <a:t>n/a</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900">
                          <a:effectLst/>
                        </a:rPr>
                        <a:t>n/a</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dirty="0">
                          <a:effectLst/>
                        </a:rPr>
                        <a:t>2</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extLst>
                  <a:ext uri="{0D108BD9-81ED-4DB2-BD59-A6C34878D82A}">
                    <a16:rowId xmlns:a16="http://schemas.microsoft.com/office/drawing/2014/main" val="3462712697"/>
                  </a:ext>
                </a:extLst>
              </a:tr>
              <a:tr h="584514">
                <a:tc vMerge="1">
                  <a:txBody>
                    <a:bodyPr/>
                    <a:lstStyle/>
                    <a:p>
                      <a:endParaRPr lang="en-US"/>
                    </a:p>
                  </a:txBody>
                  <a:tcPr/>
                </a:tc>
                <a:tc>
                  <a:txBody>
                    <a:bodyPr/>
                    <a:lstStyle/>
                    <a:p>
                      <a:pPr algn="ctr"/>
                      <a:r>
                        <a:rPr lang="en-GB" sz="900">
                          <a:effectLst/>
                        </a:rPr>
                        <a:t> </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900">
                          <a:effectLst/>
                        </a:rPr>
                        <a:t> </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dirty="0">
                          <a:effectLst/>
                        </a:rPr>
                        <a:t>0</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dirty="0">
                          <a:effectLst/>
                        </a:rPr>
                        <a:t>0</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5</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5</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extLst>
                  <a:ext uri="{0D108BD9-81ED-4DB2-BD59-A6C34878D82A}">
                    <a16:rowId xmlns:a16="http://schemas.microsoft.com/office/drawing/2014/main" val="206551313"/>
                  </a:ext>
                </a:extLst>
              </a:tr>
              <a:tr h="322204">
                <a:tc rowSpan="2">
                  <a:txBody>
                    <a:bodyPr/>
                    <a:lstStyle/>
                    <a:p>
                      <a:pPr marR="71755" algn="ctr"/>
                      <a:r>
                        <a:rPr lang="en-GB" sz="900" dirty="0">
                          <a:effectLst/>
                        </a:rPr>
                        <a:t>Below</a:t>
                      </a:r>
                      <a:endParaRPr lang="en-NZ" sz="900" dirty="0">
                        <a:effectLst/>
                      </a:endParaRPr>
                    </a:p>
                    <a:p>
                      <a:pPr marL="71755" marR="71755" algn="ctr">
                        <a:spcAft>
                          <a:spcPts val="0"/>
                        </a:spcAft>
                      </a:pPr>
                      <a:r>
                        <a:rPr lang="en-GB" sz="900" dirty="0">
                          <a:effectLst/>
                        </a:rPr>
                        <a:t>#</a:t>
                      </a:r>
                      <a:endParaRPr lang="en-NZ" sz="900" dirty="0">
                        <a:effectLst/>
                      </a:endParaRPr>
                    </a:p>
                    <a:p>
                      <a:pPr marL="71755" marR="71755" algn="ctr">
                        <a:spcAft>
                          <a:spcPts val="0"/>
                        </a:spcAft>
                      </a:pPr>
                      <a:endParaRPr lang="en-GB" sz="900" dirty="0">
                        <a:effectLst/>
                      </a:endParaRPr>
                    </a:p>
                    <a:p>
                      <a:pPr marL="71755" marR="71755" algn="ctr">
                        <a:spcAft>
                          <a:spcPts val="0"/>
                        </a:spcAft>
                      </a:pPr>
                      <a:endParaRPr lang="en-GB" sz="900" dirty="0">
                        <a:effectLst/>
                      </a:endParaRPr>
                    </a:p>
                    <a:p>
                      <a:pPr marL="71755" marR="71755" algn="ctr">
                        <a:spcAft>
                          <a:spcPts val="0"/>
                        </a:spcAft>
                      </a:pPr>
                      <a:r>
                        <a:rPr lang="en-GB" sz="900" dirty="0">
                          <a:effectLst/>
                        </a:rPr>
                        <a:t>%</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tc>
                <a:tc>
                  <a:txBody>
                    <a:bodyPr/>
                    <a:lstStyle/>
                    <a:p>
                      <a:pPr algn="ctr"/>
                      <a:r>
                        <a:rPr lang="en-GB" sz="900">
                          <a:effectLst/>
                        </a:rPr>
                        <a:t>n/a</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900">
                          <a:effectLst/>
                        </a:rPr>
                        <a:t>n/a</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8</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5</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28</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extLst>
                  <a:ext uri="{0D108BD9-81ED-4DB2-BD59-A6C34878D82A}">
                    <a16:rowId xmlns:a16="http://schemas.microsoft.com/office/drawing/2014/main" val="2725587650"/>
                  </a:ext>
                </a:extLst>
              </a:tr>
              <a:tr h="500390">
                <a:tc vMerge="1">
                  <a:txBody>
                    <a:bodyPr/>
                    <a:lstStyle/>
                    <a:p>
                      <a:endParaRPr lang="en-US"/>
                    </a:p>
                  </a:txBody>
                  <a:tcPr/>
                </a:tc>
                <a:tc>
                  <a:txBody>
                    <a:bodyPr/>
                    <a:lstStyle/>
                    <a:p>
                      <a:pPr algn="ctr"/>
                      <a:r>
                        <a:rPr lang="en-GB" sz="900">
                          <a:effectLst/>
                        </a:rPr>
                        <a:t> </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900">
                          <a:effectLst/>
                        </a:rPr>
                        <a:t> </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18</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dirty="0">
                          <a:effectLst/>
                        </a:rPr>
                        <a:t>21</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dirty="0">
                          <a:effectLst/>
                        </a:rPr>
                        <a:t>0</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9</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dirty="0">
                          <a:effectLst/>
                        </a:rPr>
                        <a:t>13</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9</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15</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dirty="0">
                          <a:effectLst/>
                        </a:rPr>
                        <a:t>0</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9</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15</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9</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extLst>
                  <a:ext uri="{0D108BD9-81ED-4DB2-BD59-A6C34878D82A}">
                    <a16:rowId xmlns:a16="http://schemas.microsoft.com/office/drawing/2014/main" val="2678808121"/>
                  </a:ext>
                </a:extLst>
              </a:tr>
              <a:tr h="322204">
                <a:tc rowSpan="2">
                  <a:txBody>
                    <a:bodyPr/>
                    <a:lstStyle/>
                    <a:p>
                      <a:pPr marR="71755" algn="ctr"/>
                      <a:r>
                        <a:rPr lang="en-GB" sz="900" dirty="0">
                          <a:effectLst/>
                        </a:rPr>
                        <a:t>At</a:t>
                      </a:r>
                      <a:endParaRPr lang="en-NZ" sz="900" dirty="0">
                        <a:effectLst/>
                      </a:endParaRPr>
                    </a:p>
                    <a:p>
                      <a:pPr marL="71755" marR="71755" algn="ctr">
                        <a:spcAft>
                          <a:spcPts val="0"/>
                        </a:spcAft>
                      </a:pPr>
                      <a:r>
                        <a:rPr lang="en-GB" sz="900" dirty="0">
                          <a:effectLst/>
                        </a:rPr>
                        <a:t>#</a:t>
                      </a:r>
                      <a:endParaRPr lang="en-NZ" sz="900" dirty="0">
                        <a:effectLst/>
                      </a:endParaRPr>
                    </a:p>
                    <a:p>
                      <a:pPr marL="71755" marR="71755" algn="ctr">
                        <a:spcAft>
                          <a:spcPts val="0"/>
                        </a:spcAft>
                      </a:pPr>
                      <a:endParaRPr lang="en-GB" sz="900" dirty="0">
                        <a:effectLst/>
                      </a:endParaRPr>
                    </a:p>
                    <a:p>
                      <a:pPr marL="71755" marR="71755" algn="ctr">
                        <a:spcAft>
                          <a:spcPts val="0"/>
                        </a:spcAft>
                      </a:pPr>
                      <a:r>
                        <a:rPr lang="en-GB" sz="900" dirty="0">
                          <a:effectLst/>
                        </a:rPr>
                        <a:t>%</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tc>
                <a:tc>
                  <a:txBody>
                    <a:bodyPr/>
                    <a:lstStyle/>
                    <a:p>
                      <a:pPr algn="ctr"/>
                      <a:r>
                        <a:rPr lang="en-GB" sz="900">
                          <a:effectLst/>
                        </a:rPr>
                        <a:t>n/a</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900">
                          <a:effectLst/>
                        </a:rPr>
                        <a:t>n/a</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15</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28</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23</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5</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154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extLst>
                  <a:ext uri="{0D108BD9-81ED-4DB2-BD59-A6C34878D82A}">
                    <a16:rowId xmlns:a16="http://schemas.microsoft.com/office/drawing/2014/main" val="206544344"/>
                  </a:ext>
                </a:extLst>
              </a:tr>
              <a:tr h="322204">
                <a:tc vMerge="1">
                  <a:txBody>
                    <a:bodyPr/>
                    <a:lstStyle/>
                    <a:p>
                      <a:endParaRPr lang="en-US"/>
                    </a:p>
                  </a:txBody>
                  <a:tcPr/>
                </a:tc>
                <a:tc>
                  <a:txBody>
                    <a:bodyPr/>
                    <a:lstStyle/>
                    <a:p>
                      <a:pPr algn="ctr"/>
                      <a:r>
                        <a:rPr lang="en-GB" sz="900">
                          <a:effectLst/>
                        </a:rPr>
                        <a:t> </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900">
                          <a:effectLst/>
                        </a:rPr>
                        <a:t> </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69</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52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62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54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52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54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72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50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58</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60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45</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25</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49</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extLst>
                  <a:ext uri="{0D108BD9-81ED-4DB2-BD59-A6C34878D82A}">
                    <a16:rowId xmlns:a16="http://schemas.microsoft.com/office/drawing/2014/main" val="2441285665"/>
                  </a:ext>
                </a:extLst>
              </a:tr>
              <a:tr h="322204">
                <a:tc rowSpan="2">
                  <a:txBody>
                    <a:bodyPr/>
                    <a:lstStyle/>
                    <a:p>
                      <a:pPr marR="71755" algn="ctr"/>
                      <a:r>
                        <a:rPr lang="en-GB" sz="900" dirty="0">
                          <a:effectLst/>
                        </a:rPr>
                        <a:t>Above</a:t>
                      </a:r>
                      <a:endParaRPr lang="en-NZ" sz="900" dirty="0">
                        <a:effectLst/>
                      </a:endParaRPr>
                    </a:p>
                    <a:p>
                      <a:pPr marL="71755" marR="71755" algn="ctr">
                        <a:spcAft>
                          <a:spcPts val="0"/>
                        </a:spcAft>
                      </a:pPr>
                      <a:r>
                        <a:rPr lang="en-GB" sz="900" dirty="0">
                          <a:effectLst/>
                        </a:rPr>
                        <a:t>#</a:t>
                      </a:r>
                      <a:endParaRPr lang="en-NZ" sz="900" dirty="0">
                        <a:effectLst/>
                      </a:endParaRPr>
                    </a:p>
                    <a:p>
                      <a:pPr marL="71755" marR="71755" algn="ctr">
                        <a:spcAft>
                          <a:spcPts val="0"/>
                        </a:spcAft>
                      </a:pPr>
                      <a:endParaRPr lang="en-GB" sz="900" dirty="0">
                        <a:effectLst/>
                      </a:endParaRPr>
                    </a:p>
                    <a:p>
                      <a:pPr marL="71755" marR="71755" algn="ctr">
                        <a:spcAft>
                          <a:spcPts val="0"/>
                        </a:spcAft>
                      </a:pPr>
                      <a:r>
                        <a:rPr lang="en-GB" sz="900" dirty="0">
                          <a:effectLst/>
                        </a:rPr>
                        <a:t>%</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tc>
                <a:tc>
                  <a:txBody>
                    <a:bodyPr/>
                    <a:lstStyle/>
                    <a:p>
                      <a:pPr algn="ctr"/>
                      <a:r>
                        <a:rPr lang="en-GB" sz="900">
                          <a:effectLst/>
                        </a:rPr>
                        <a:t>n/a</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900">
                          <a:effectLst/>
                        </a:rPr>
                        <a:t>n/a</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9</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19</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dirty="0">
                          <a:effectLst/>
                        </a:rPr>
                        <a:t>11</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dirty="0">
                          <a:effectLst/>
                        </a:rPr>
                        <a:t>14</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dirty="0">
                          <a:effectLst/>
                        </a:rPr>
                        <a:t>10</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15</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9</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13</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127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extLst>
                  <a:ext uri="{0D108BD9-81ED-4DB2-BD59-A6C34878D82A}">
                    <a16:rowId xmlns:a16="http://schemas.microsoft.com/office/drawing/2014/main" val="2582811618"/>
                  </a:ext>
                </a:extLst>
              </a:tr>
              <a:tr h="500390">
                <a:tc vMerge="1">
                  <a:txBody>
                    <a:bodyPr/>
                    <a:lstStyle/>
                    <a:p>
                      <a:endParaRPr lang="en-US"/>
                    </a:p>
                  </a:txBody>
                  <a:tcPr/>
                </a:tc>
                <a:tc>
                  <a:txBody>
                    <a:bodyPr/>
                    <a:lstStyle/>
                    <a:p>
                      <a:pPr algn="ctr"/>
                      <a:r>
                        <a:rPr lang="en-GB" sz="900">
                          <a:effectLst/>
                        </a:rPr>
                        <a:t> </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900">
                          <a:effectLst/>
                        </a:rPr>
                        <a:t> </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13</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63</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dirty="0">
                          <a:effectLst/>
                        </a:rPr>
                        <a:t>33</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dirty="0">
                          <a:effectLst/>
                        </a:rPr>
                        <a:t>39</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dirty="0">
                          <a:effectLst/>
                        </a:rPr>
                        <a:t>19</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dirty="0">
                          <a:effectLst/>
                        </a:rPr>
                        <a:t>25</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77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70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extLst>
                  <a:ext uri="{0D108BD9-81ED-4DB2-BD59-A6C34878D82A}">
                    <a16:rowId xmlns:a16="http://schemas.microsoft.com/office/drawing/2014/main" val="3254647003"/>
                  </a:ext>
                </a:extLst>
              </a:tr>
              <a:tr h="322204">
                <a:tc rowSpan="2">
                  <a:txBody>
                    <a:bodyPr/>
                    <a:lstStyle/>
                    <a:p>
                      <a:pPr algn="ctr"/>
                      <a:r>
                        <a:rPr lang="en-GB" sz="900" dirty="0">
                          <a:effectLst/>
                        </a:rPr>
                        <a:t>Total</a:t>
                      </a:r>
                      <a:endParaRPr lang="en-NZ" sz="900" dirty="0">
                        <a:effectLst/>
                      </a:endParaRPr>
                    </a:p>
                    <a:p>
                      <a:pPr marL="71755" marR="71755" algn="ctr">
                        <a:spcAft>
                          <a:spcPts val="0"/>
                        </a:spcAft>
                      </a:pPr>
                      <a:r>
                        <a:rPr lang="en-GB" sz="900" dirty="0">
                          <a:effectLst/>
                        </a:rPr>
                        <a:t>#</a:t>
                      </a:r>
                      <a:endParaRPr lang="en-NZ" sz="900" dirty="0">
                        <a:effectLst/>
                      </a:endParaRPr>
                    </a:p>
                    <a:p>
                      <a:pPr marL="71755" marR="71755" algn="ctr">
                        <a:spcAft>
                          <a:spcPts val="0"/>
                        </a:spcAft>
                      </a:pPr>
                      <a:endParaRPr lang="en-GB" sz="900" dirty="0">
                        <a:effectLst/>
                      </a:endParaRPr>
                    </a:p>
                    <a:p>
                      <a:pPr marL="71755" marR="71755" algn="ctr">
                        <a:spcAft>
                          <a:spcPts val="0"/>
                        </a:spcAft>
                      </a:pPr>
                      <a:endParaRPr lang="en-GB" sz="900" dirty="0">
                        <a:effectLst/>
                      </a:endParaRPr>
                    </a:p>
                    <a:p>
                      <a:pPr marL="71755" marR="71755" algn="ctr">
                        <a:spcAft>
                          <a:spcPts val="0"/>
                        </a:spcAft>
                      </a:pPr>
                      <a:r>
                        <a:rPr lang="en-GB" sz="900" dirty="0">
                          <a:effectLst/>
                        </a:rPr>
                        <a:t>%</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tc>
                <a:tc>
                  <a:txBody>
                    <a:bodyPr/>
                    <a:lstStyle/>
                    <a:p>
                      <a:pPr algn="ctr"/>
                      <a:r>
                        <a:rPr lang="en-GB" sz="900">
                          <a:effectLst/>
                        </a:rPr>
                        <a:t>n/a</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900">
                          <a:effectLst/>
                        </a:rPr>
                        <a:t>n/a</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45</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33</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45</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45</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39</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44</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39</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35</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22</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31</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27</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20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316</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extLst>
                  <a:ext uri="{0D108BD9-81ED-4DB2-BD59-A6C34878D82A}">
                    <a16:rowId xmlns:a16="http://schemas.microsoft.com/office/drawing/2014/main" val="2884868975"/>
                  </a:ext>
                </a:extLst>
              </a:tr>
              <a:tr h="548396">
                <a:tc vMerge="1">
                  <a:txBody>
                    <a:bodyPr/>
                    <a:lstStyle/>
                    <a:p>
                      <a:endParaRPr lang="en-US"/>
                    </a:p>
                  </a:txBody>
                  <a:tcPr/>
                </a:tc>
                <a:tc>
                  <a:txBody>
                    <a:bodyPr/>
                    <a:lstStyle/>
                    <a:p>
                      <a:pPr algn="ctr"/>
                      <a:r>
                        <a:rPr lang="en-GB" sz="900">
                          <a:effectLst/>
                        </a:rPr>
                        <a:t> </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900">
                          <a:effectLst/>
                        </a:rPr>
                        <a:t> </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a:effectLst/>
                        </a:rPr>
                        <a:t>100</a:t>
                      </a:r>
                      <a:endParaRPr lang="en-NZ"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tc>
                  <a:txBody>
                    <a:bodyPr/>
                    <a:lstStyle/>
                    <a:p>
                      <a:pPr algn="ctr"/>
                      <a:r>
                        <a:rPr lang="en-GB" sz="1200" dirty="0">
                          <a:effectLst/>
                        </a:rPr>
                        <a:t>100</a:t>
                      </a:r>
                      <a:endParaRPr lang="en-NZ"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590" marR="57590" marT="0" marB="0" anchor="ctr"/>
                </a:tc>
                <a:extLst>
                  <a:ext uri="{0D108BD9-81ED-4DB2-BD59-A6C34878D82A}">
                    <a16:rowId xmlns:a16="http://schemas.microsoft.com/office/drawing/2014/main" val="2881937788"/>
                  </a:ext>
                </a:extLst>
              </a:tr>
            </a:tbl>
          </a:graphicData>
        </a:graphic>
      </p:graphicFrame>
      <p:sp>
        <p:nvSpPr>
          <p:cNvPr id="2" name="Title 1">
            <a:extLst>
              <a:ext uri="{FF2B5EF4-FFF2-40B4-BE49-F238E27FC236}">
                <a16:creationId xmlns:a16="http://schemas.microsoft.com/office/drawing/2014/main" id="{96E192DA-03A3-104B-92B0-463212F98C71}"/>
              </a:ext>
            </a:extLst>
          </p:cNvPr>
          <p:cNvSpPr>
            <a:spLocks noGrp="1"/>
          </p:cNvSpPr>
          <p:nvPr>
            <p:ph type="title"/>
          </p:nvPr>
        </p:nvSpPr>
        <p:spPr/>
        <p:txBody>
          <a:bodyPr/>
          <a:lstStyle/>
          <a:p>
            <a:r>
              <a:rPr lang="en-US" dirty="0"/>
              <a:t>2022 Overall Reading</a:t>
            </a:r>
          </a:p>
        </p:txBody>
      </p:sp>
      <p:cxnSp>
        <p:nvCxnSpPr>
          <p:cNvPr id="31" name="Straight Arrow Connector 30">
            <a:extLst>
              <a:ext uri="{FF2B5EF4-FFF2-40B4-BE49-F238E27FC236}">
                <a16:creationId xmlns:a16="http://schemas.microsoft.com/office/drawing/2014/main" id="{6BD3F55A-B333-084A-8AC3-E73E077CB901}"/>
              </a:ext>
            </a:extLst>
          </p:cNvPr>
          <p:cNvCxnSpPr>
            <a:cxnSpLocks/>
          </p:cNvCxnSpPr>
          <p:nvPr/>
        </p:nvCxnSpPr>
        <p:spPr>
          <a:xfrm>
            <a:off x="3125874" y="3739943"/>
            <a:ext cx="10303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067FFC3-F7F9-5447-82F8-3B0B67A61ECE}"/>
              </a:ext>
            </a:extLst>
          </p:cNvPr>
          <p:cNvCxnSpPr>
            <a:cxnSpLocks/>
          </p:cNvCxnSpPr>
          <p:nvPr/>
        </p:nvCxnSpPr>
        <p:spPr>
          <a:xfrm>
            <a:off x="4611608" y="2916411"/>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8E37B21-E717-EA40-9298-E17CE5560880}"/>
              </a:ext>
            </a:extLst>
          </p:cNvPr>
          <p:cNvCxnSpPr>
            <a:cxnSpLocks/>
          </p:cNvCxnSpPr>
          <p:nvPr/>
        </p:nvCxnSpPr>
        <p:spPr>
          <a:xfrm>
            <a:off x="1733654" y="3717280"/>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B5D587D-FC35-F04E-91CA-4F5F582321DE}"/>
              </a:ext>
            </a:extLst>
          </p:cNvPr>
          <p:cNvCxnSpPr>
            <a:cxnSpLocks/>
          </p:cNvCxnSpPr>
          <p:nvPr/>
        </p:nvCxnSpPr>
        <p:spPr>
          <a:xfrm>
            <a:off x="3806441" y="3817202"/>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6544E3-8B99-3845-986A-FF268A38E32E}"/>
              </a:ext>
            </a:extLst>
          </p:cNvPr>
          <p:cNvCxnSpPr>
            <a:cxnSpLocks/>
          </p:cNvCxnSpPr>
          <p:nvPr/>
        </p:nvCxnSpPr>
        <p:spPr>
          <a:xfrm>
            <a:off x="2839700" y="2930059"/>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E13A0C0-AEA8-3447-A0BF-6458B0EE9969}"/>
              </a:ext>
            </a:extLst>
          </p:cNvPr>
          <p:cNvCxnSpPr>
            <a:cxnSpLocks/>
          </p:cNvCxnSpPr>
          <p:nvPr/>
        </p:nvCxnSpPr>
        <p:spPr>
          <a:xfrm flipV="1">
            <a:off x="2839699" y="2588821"/>
            <a:ext cx="966742" cy="327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6E721A6-C5BB-F04D-88FF-489AFC5BAED1}"/>
              </a:ext>
            </a:extLst>
          </p:cNvPr>
          <p:cNvCxnSpPr>
            <a:cxnSpLocks/>
          </p:cNvCxnSpPr>
          <p:nvPr/>
        </p:nvCxnSpPr>
        <p:spPr>
          <a:xfrm>
            <a:off x="6057907" y="2916411"/>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9931CDD-E3DD-2048-88FE-6CF73A42EFB6}"/>
              </a:ext>
            </a:extLst>
          </p:cNvPr>
          <p:cNvCxnSpPr>
            <a:cxnSpLocks/>
          </p:cNvCxnSpPr>
          <p:nvPr/>
        </p:nvCxnSpPr>
        <p:spPr>
          <a:xfrm>
            <a:off x="4611609" y="3723933"/>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3A43ACC-77AF-464E-BBBB-6753C13A0681}"/>
              </a:ext>
            </a:extLst>
          </p:cNvPr>
          <p:cNvCxnSpPr>
            <a:cxnSpLocks/>
          </p:cNvCxnSpPr>
          <p:nvPr/>
        </p:nvCxnSpPr>
        <p:spPr>
          <a:xfrm>
            <a:off x="6889180" y="3753494"/>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80A3BE2-CC29-AE44-8B24-D6892651B582}"/>
              </a:ext>
            </a:extLst>
          </p:cNvPr>
          <p:cNvCxnSpPr>
            <a:cxnSpLocks/>
          </p:cNvCxnSpPr>
          <p:nvPr/>
        </p:nvCxnSpPr>
        <p:spPr>
          <a:xfrm>
            <a:off x="2464373" y="5494924"/>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935EEFA-11D7-D142-87D4-331E1F67284B}"/>
              </a:ext>
            </a:extLst>
          </p:cNvPr>
          <p:cNvCxnSpPr>
            <a:cxnSpLocks/>
          </p:cNvCxnSpPr>
          <p:nvPr/>
        </p:nvCxnSpPr>
        <p:spPr>
          <a:xfrm>
            <a:off x="1593723" y="5247539"/>
            <a:ext cx="1246604" cy="8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61C4AF3-64E5-E10A-20C2-5AF945B05CB5}"/>
              </a:ext>
            </a:extLst>
          </p:cNvPr>
          <p:cNvCxnSpPr>
            <a:cxnSpLocks/>
          </p:cNvCxnSpPr>
          <p:nvPr/>
        </p:nvCxnSpPr>
        <p:spPr>
          <a:xfrm>
            <a:off x="2464372" y="4519167"/>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3FAE792-0013-06B8-CD17-70D78755DE67}"/>
              </a:ext>
            </a:extLst>
          </p:cNvPr>
          <p:cNvCxnSpPr>
            <a:cxnSpLocks/>
          </p:cNvCxnSpPr>
          <p:nvPr/>
        </p:nvCxnSpPr>
        <p:spPr>
          <a:xfrm flipV="1">
            <a:off x="3533992" y="4667003"/>
            <a:ext cx="0" cy="739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47CBF10-2533-F0E2-871D-A77960DE685E}"/>
              </a:ext>
            </a:extLst>
          </p:cNvPr>
          <p:cNvCxnSpPr>
            <a:cxnSpLocks/>
          </p:cNvCxnSpPr>
          <p:nvPr/>
        </p:nvCxnSpPr>
        <p:spPr>
          <a:xfrm>
            <a:off x="3157677" y="5255850"/>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0BBA171-2B9E-B87D-34E5-C7A2D3539FB4}"/>
              </a:ext>
            </a:extLst>
          </p:cNvPr>
          <p:cNvCxnSpPr>
            <a:cxnSpLocks/>
          </p:cNvCxnSpPr>
          <p:nvPr/>
        </p:nvCxnSpPr>
        <p:spPr>
          <a:xfrm>
            <a:off x="3958684" y="5160436"/>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74286C3-2B75-4463-84B9-229FA923CB32}"/>
              </a:ext>
            </a:extLst>
          </p:cNvPr>
          <p:cNvCxnSpPr>
            <a:cxnSpLocks/>
          </p:cNvCxnSpPr>
          <p:nvPr/>
        </p:nvCxnSpPr>
        <p:spPr>
          <a:xfrm>
            <a:off x="5348098" y="5242208"/>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784C6F1-39E6-8A45-3F66-BC85144FFB53}"/>
              </a:ext>
            </a:extLst>
          </p:cNvPr>
          <p:cNvCxnSpPr>
            <a:cxnSpLocks/>
          </p:cNvCxnSpPr>
          <p:nvPr/>
        </p:nvCxnSpPr>
        <p:spPr>
          <a:xfrm>
            <a:off x="6057907" y="5166981"/>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Doughnut 11">
            <a:extLst>
              <a:ext uri="{FF2B5EF4-FFF2-40B4-BE49-F238E27FC236}">
                <a16:creationId xmlns:a16="http://schemas.microsoft.com/office/drawing/2014/main" id="{6FD681E7-9B13-96B6-5C53-A4E01A2CE173}"/>
              </a:ext>
            </a:extLst>
          </p:cNvPr>
          <p:cNvSpPr/>
          <p:nvPr/>
        </p:nvSpPr>
        <p:spPr>
          <a:xfrm>
            <a:off x="1798316" y="3717280"/>
            <a:ext cx="483370" cy="378712"/>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54369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3474-A843-3644-A59D-44CC8C565579}"/>
              </a:ext>
            </a:extLst>
          </p:cNvPr>
          <p:cNvSpPr>
            <a:spLocks noGrp="1"/>
          </p:cNvSpPr>
          <p:nvPr>
            <p:ph type="title"/>
          </p:nvPr>
        </p:nvSpPr>
        <p:spPr/>
        <p:txBody>
          <a:bodyPr/>
          <a:lstStyle/>
          <a:p>
            <a:r>
              <a:rPr lang="en-US" dirty="0"/>
              <a:t>2022 Reading Recovery </a:t>
            </a:r>
          </a:p>
        </p:txBody>
      </p:sp>
      <p:sp>
        <p:nvSpPr>
          <p:cNvPr id="10" name="TextBox 9">
            <a:extLst>
              <a:ext uri="{FF2B5EF4-FFF2-40B4-BE49-F238E27FC236}">
                <a16:creationId xmlns:a16="http://schemas.microsoft.com/office/drawing/2014/main" id="{064C4075-9228-A143-A47D-669122B2FFE6}"/>
              </a:ext>
            </a:extLst>
          </p:cNvPr>
          <p:cNvSpPr txBox="1"/>
          <p:nvPr/>
        </p:nvSpPr>
        <p:spPr>
          <a:xfrm>
            <a:off x="5380383" y="2598877"/>
            <a:ext cx="3507654" cy="646331"/>
          </a:xfrm>
          <a:prstGeom prst="rect">
            <a:avLst/>
          </a:prstGeom>
          <a:noFill/>
        </p:spPr>
        <p:txBody>
          <a:bodyPr wrap="square" rtlCol="0">
            <a:spAutoFit/>
          </a:bodyPr>
          <a:lstStyle/>
          <a:p>
            <a:r>
              <a:rPr lang="en-NZ" dirty="0">
                <a:latin typeface="Cambria" panose="02040503050406030204" pitchFamily="18" charset="0"/>
              </a:rPr>
              <a:t>7 children in 2022</a:t>
            </a:r>
          </a:p>
          <a:p>
            <a:r>
              <a:rPr lang="en-NZ" dirty="0">
                <a:latin typeface="Cambria" panose="02040503050406030204" pitchFamily="18" charset="0"/>
              </a:rPr>
              <a:t>Good movement for all children</a:t>
            </a:r>
          </a:p>
        </p:txBody>
      </p:sp>
      <p:pic>
        <p:nvPicPr>
          <p:cNvPr id="4" name="Picture 3">
            <a:extLst>
              <a:ext uri="{FF2B5EF4-FFF2-40B4-BE49-F238E27FC236}">
                <a16:creationId xmlns:a16="http://schemas.microsoft.com/office/drawing/2014/main" id="{4C0055BC-246C-3FA2-2030-C4E97CF24E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015" y="3336966"/>
            <a:ext cx="6819463" cy="3165187"/>
          </a:xfrm>
          <a:prstGeom prst="rect">
            <a:avLst/>
          </a:prstGeom>
          <a:noFill/>
        </p:spPr>
      </p:pic>
      <p:sp>
        <p:nvSpPr>
          <p:cNvPr id="3" name="Doughnut 2">
            <a:extLst>
              <a:ext uri="{FF2B5EF4-FFF2-40B4-BE49-F238E27FC236}">
                <a16:creationId xmlns:a16="http://schemas.microsoft.com/office/drawing/2014/main" id="{06EF6239-CC7C-484C-8F8F-59499D20E137}"/>
              </a:ext>
            </a:extLst>
          </p:cNvPr>
          <p:cNvSpPr/>
          <p:nvPr/>
        </p:nvSpPr>
        <p:spPr>
          <a:xfrm>
            <a:off x="2097089" y="5564139"/>
            <a:ext cx="3283294" cy="394572"/>
          </a:xfrm>
          <a:prstGeom prst="donut">
            <a:avLst>
              <a:gd name="adj" fmla="val 2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08E05B1C-3017-DB45-B41E-BE9668DE6A2D}"/>
              </a:ext>
            </a:extLst>
          </p:cNvPr>
          <p:cNvCxnSpPr>
            <a:cxnSpLocks/>
          </p:cNvCxnSpPr>
          <p:nvPr/>
        </p:nvCxnSpPr>
        <p:spPr>
          <a:xfrm flipH="1">
            <a:off x="5380383" y="5615373"/>
            <a:ext cx="2182927" cy="14605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9EED20A-8E67-6FE8-7B20-5FBD1E0BA039}"/>
              </a:ext>
            </a:extLst>
          </p:cNvPr>
          <p:cNvSpPr txBox="1"/>
          <p:nvPr/>
        </p:nvSpPr>
        <p:spPr>
          <a:xfrm>
            <a:off x="178130" y="1773439"/>
            <a:ext cx="8740239" cy="646331"/>
          </a:xfrm>
          <a:prstGeom prst="rect">
            <a:avLst/>
          </a:prstGeom>
          <a:noFill/>
        </p:spPr>
        <p:txBody>
          <a:bodyPr wrap="square">
            <a:spAutoFit/>
          </a:bodyPr>
          <a:lstStyle/>
          <a:p>
            <a:r>
              <a:rPr lang="en-NZ" sz="1800" dirty="0">
                <a:effectLst/>
                <a:latin typeface="Cambria" panose="02040503050406030204" pitchFamily="18" charset="0"/>
                <a:ea typeface="Calibri" panose="020F0502020204030204" pitchFamily="34" charset="0"/>
                <a:cs typeface="Times New Roman" panose="02020603050405020304" pitchFamily="18" charset="0"/>
              </a:rPr>
              <a:t>Reading Recovery provides daily one to one teaching with a specially trained teacher for children making the slowest progress in literacy after one year at school.</a:t>
            </a:r>
            <a:r>
              <a:rPr lang="en-NZ" dirty="0">
                <a:effectLst/>
                <a:latin typeface="Cambria" panose="02040503050406030204" pitchFamily="18" charset="0"/>
              </a:rPr>
              <a:t> </a:t>
            </a:r>
            <a:endParaRPr lang="en-US" dirty="0">
              <a:latin typeface="Cambria" panose="02040503050406030204" pitchFamily="18" charset="0"/>
            </a:endParaRPr>
          </a:p>
        </p:txBody>
      </p:sp>
      <p:sp>
        <p:nvSpPr>
          <p:cNvPr id="13" name="TextBox 12">
            <a:extLst>
              <a:ext uri="{FF2B5EF4-FFF2-40B4-BE49-F238E27FC236}">
                <a16:creationId xmlns:a16="http://schemas.microsoft.com/office/drawing/2014/main" id="{F6AE5201-BFF9-1100-8FF3-3303274B8419}"/>
              </a:ext>
            </a:extLst>
          </p:cNvPr>
          <p:cNvSpPr txBox="1"/>
          <p:nvPr/>
        </p:nvSpPr>
        <p:spPr>
          <a:xfrm>
            <a:off x="7646504" y="4963974"/>
            <a:ext cx="1029481" cy="1200329"/>
          </a:xfrm>
          <a:prstGeom prst="rect">
            <a:avLst/>
          </a:prstGeom>
          <a:noFill/>
        </p:spPr>
        <p:txBody>
          <a:bodyPr wrap="square" rtlCol="0">
            <a:spAutoFit/>
          </a:bodyPr>
          <a:lstStyle/>
          <a:p>
            <a:r>
              <a:rPr lang="en-US" dirty="0">
                <a:latin typeface="Cambria" panose="02040503050406030204" pitchFamily="18" charset="0"/>
              </a:rPr>
              <a:t>Covid isolation of RR teacher</a:t>
            </a:r>
          </a:p>
        </p:txBody>
      </p:sp>
    </p:spTree>
    <p:extLst>
      <p:ext uri="{BB962C8B-B14F-4D97-AF65-F5344CB8AC3E}">
        <p14:creationId xmlns:p14="http://schemas.microsoft.com/office/powerpoint/2010/main" val="2446149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D3505-91F8-B542-8180-21A846B3AB5B}"/>
              </a:ext>
            </a:extLst>
          </p:cNvPr>
          <p:cNvSpPr>
            <a:spLocks noGrp="1"/>
          </p:cNvSpPr>
          <p:nvPr>
            <p:ph type="title"/>
          </p:nvPr>
        </p:nvSpPr>
        <p:spPr/>
        <p:txBody>
          <a:bodyPr/>
          <a:lstStyle/>
          <a:p>
            <a:r>
              <a:rPr lang="en-US" dirty="0"/>
              <a:t>Monitoring over 3 Years</a:t>
            </a:r>
          </a:p>
        </p:txBody>
      </p:sp>
      <p:sp>
        <p:nvSpPr>
          <p:cNvPr id="5" name="TextBox 4">
            <a:extLst>
              <a:ext uri="{FF2B5EF4-FFF2-40B4-BE49-F238E27FC236}">
                <a16:creationId xmlns:a16="http://schemas.microsoft.com/office/drawing/2014/main" id="{006A0C6D-72AD-5556-3B10-6C756BFE508F}"/>
              </a:ext>
            </a:extLst>
          </p:cNvPr>
          <p:cNvSpPr txBox="1"/>
          <p:nvPr/>
        </p:nvSpPr>
        <p:spPr>
          <a:xfrm>
            <a:off x="178904" y="1803394"/>
            <a:ext cx="8786191" cy="4648132"/>
          </a:xfrm>
          <a:prstGeom prst="rect">
            <a:avLst/>
          </a:prstGeom>
          <a:noFill/>
        </p:spPr>
        <p:txBody>
          <a:bodyPr wrap="square">
            <a:spAutoFit/>
          </a:bodyPr>
          <a:lstStyle/>
          <a:p>
            <a:pPr algn="just">
              <a:lnSpc>
                <a:spcPct val="115000"/>
              </a:lnSpc>
              <a:spcAft>
                <a:spcPts val="1000"/>
              </a:spcAft>
            </a:pPr>
            <a:r>
              <a:rPr lang="en-NZ" sz="2400" dirty="0">
                <a:effectLst/>
                <a:latin typeface="Cambria" panose="02040503050406030204" pitchFamily="18" charset="0"/>
                <a:ea typeface="Calibri" panose="020F0502020204030204" pitchFamily="34" charset="0"/>
                <a:cs typeface="Times New Roman" panose="02020603050405020304" pitchFamily="18" charset="0"/>
              </a:rPr>
              <a:t>We monitor the progress of children who have completed the Reading Recovery programme in the last three years. </a:t>
            </a:r>
          </a:p>
          <a:p>
            <a:pPr algn="just">
              <a:lnSpc>
                <a:spcPct val="115000"/>
              </a:lnSpc>
              <a:spcAft>
                <a:spcPts val="1000"/>
              </a:spcAft>
            </a:pPr>
            <a:endParaRPr lang="en-NZ" sz="2400" dirty="0">
              <a:effectLst/>
              <a:latin typeface="Cambria" panose="02040503050406030204" pitchFamily="18" charset="0"/>
              <a:ea typeface="Calibri" panose="020F0502020204030204" pitchFamily="34" charset="0"/>
              <a:cs typeface="Times New Roman" panose="02020603050405020304" pitchFamily="18" charset="0"/>
            </a:endParaRPr>
          </a:p>
          <a:p>
            <a:pPr marL="1257300" lvl="2" indent="-342900" algn="just">
              <a:lnSpc>
                <a:spcPct val="115000"/>
              </a:lnSpc>
              <a:spcAft>
                <a:spcPts val="1000"/>
              </a:spcAft>
              <a:buFont typeface="Arial" panose="020B0604020202020204" pitchFamily="34" charset="0"/>
              <a:buChar char="•"/>
            </a:pPr>
            <a:r>
              <a:rPr lang="en-NZ" sz="2400" dirty="0">
                <a:latin typeface="Cambria" panose="02040503050406030204" pitchFamily="18" charset="0"/>
                <a:ea typeface="Calibri" panose="020F0502020204030204" pitchFamily="34" charset="0"/>
                <a:cs typeface="Times New Roman" panose="02020603050405020304" pitchFamily="18" charset="0"/>
              </a:rPr>
              <a:t>16 </a:t>
            </a:r>
            <a:r>
              <a:rPr lang="en-NZ" sz="2400" dirty="0">
                <a:effectLst/>
                <a:latin typeface="Cambria" panose="02040503050406030204" pitchFamily="18" charset="0"/>
                <a:ea typeface="Calibri" panose="020F0502020204030204" pitchFamily="34" charset="0"/>
                <a:cs typeface="Times New Roman" panose="02020603050405020304" pitchFamily="18" charset="0"/>
              </a:rPr>
              <a:t>currently monitored</a:t>
            </a:r>
          </a:p>
          <a:p>
            <a:pPr marL="1257300" lvl="2" indent="-342900" algn="just">
              <a:lnSpc>
                <a:spcPct val="115000"/>
              </a:lnSpc>
              <a:spcAft>
                <a:spcPts val="1000"/>
              </a:spcAft>
              <a:buFont typeface="Arial" panose="020B0604020202020204" pitchFamily="34" charset="0"/>
              <a:buChar char="•"/>
            </a:pPr>
            <a:r>
              <a:rPr lang="en-NZ" sz="2400" dirty="0">
                <a:latin typeface="Cambria" panose="02040503050406030204" pitchFamily="18" charset="0"/>
                <a:ea typeface="Calibri" panose="020F0502020204030204" pitchFamily="34" charset="0"/>
                <a:cs typeface="Times New Roman" panose="02020603050405020304" pitchFamily="18" charset="0"/>
              </a:rPr>
              <a:t>9 </a:t>
            </a:r>
            <a:r>
              <a:rPr lang="en-NZ" sz="2400" dirty="0">
                <a:effectLst/>
                <a:latin typeface="Cambria" panose="02040503050406030204" pitchFamily="18" charset="0"/>
                <a:ea typeface="Calibri" panose="020F0502020204030204" pitchFamily="34" charset="0"/>
                <a:cs typeface="Times New Roman" panose="02020603050405020304" pitchFamily="18" charset="0"/>
              </a:rPr>
              <a:t>are reading AT expectation </a:t>
            </a:r>
          </a:p>
          <a:p>
            <a:pPr marL="1257300" lvl="2" indent="-342900" algn="just">
              <a:lnSpc>
                <a:spcPct val="115000"/>
              </a:lnSpc>
              <a:spcAft>
                <a:spcPts val="1000"/>
              </a:spcAft>
              <a:buFont typeface="Arial" panose="020B0604020202020204" pitchFamily="34" charset="0"/>
              <a:buChar char="•"/>
            </a:pPr>
            <a:r>
              <a:rPr lang="en-NZ" sz="2400" dirty="0">
                <a:effectLst/>
                <a:latin typeface="Cambria" panose="02040503050406030204" pitchFamily="18" charset="0"/>
                <a:ea typeface="Calibri" panose="020F0502020204030204" pitchFamily="34" charset="0"/>
                <a:cs typeface="Times New Roman" panose="02020603050405020304" pitchFamily="18" charset="0"/>
              </a:rPr>
              <a:t>1 child is reading SLIGHTLY BELOW expectation </a:t>
            </a:r>
          </a:p>
          <a:p>
            <a:pPr marL="1257300" lvl="2" indent="-342900" algn="just">
              <a:lnSpc>
                <a:spcPct val="115000"/>
              </a:lnSpc>
              <a:spcAft>
                <a:spcPts val="1000"/>
              </a:spcAft>
              <a:buFont typeface="Arial" panose="020B0604020202020204" pitchFamily="34" charset="0"/>
              <a:buChar char="•"/>
            </a:pPr>
            <a:r>
              <a:rPr lang="en-NZ" sz="2400" dirty="0">
                <a:effectLst/>
                <a:latin typeface="Cambria" panose="02040503050406030204" pitchFamily="18" charset="0"/>
                <a:ea typeface="Calibri" panose="020F0502020204030204" pitchFamily="34" charset="0"/>
                <a:cs typeface="Times New Roman" panose="02020603050405020304" pitchFamily="18" charset="0"/>
              </a:rPr>
              <a:t>1 is reading BELOW expectation</a:t>
            </a:r>
          </a:p>
          <a:p>
            <a:pPr marL="1257300" lvl="2" indent="-342900" algn="just">
              <a:lnSpc>
                <a:spcPct val="115000"/>
              </a:lnSpc>
              <a:spcAft>
                <a:spcPts val="1000"/>
              </a:spcAft>
              <a:buFont typeface="Arial" panose="020B0604020202020204" pitchFamily="34" charset="0"/>
              <a:buChar char="•"/>
            </a:pPr>
            <a:r>
              <a:rPr lang="en-NZ" sz="2400" dirty="0">
                <a:effectLst/>
                <a:latin typeface="Cambria" panose="02040503050406030204" pitchFamily="18" charset="0"/>
                <a:ea typeface="Calibri" panose="020F0502020204030204" pitchFamily="34" charset="0"/>
                <a:cs typeface="Times New Roman" panose="02020603050405020304" pitchFamily="18" charset="0"/>
              </a:rPr>
              <a:t>5 reading WELL BELOW expectation. All 5 are receiving intensive extra support</a:t>
            </a:r>
          </a:p>
        </p:txBody>
      </p:sp>
    </p:spTree>
    <p:extLst>
      <p:ext uri="{BB962C8B-B14F-4D97-AF65-F5344CB8AC3E}">
        <p14:creationId xmlns:p14="http://schemas.microsoft.com/office/powerpoint/2010/main" val="261574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NZ" dirty="0"/>
            </a:br>
            <a:r>
              <a:rPr lang="en-NZ" dirty="0"/>
              <a:t>2022 Analysis of Variance</a:t>
            </a:r>
            <a:br>
              <a:rPr lang="en-NZ" dirty="0"/>
            </a:br>
            <a:endParaRPr lang="en-US" dirty="0"/>
          </a:p>
        </p:txBody>
      </p:sp>
      <p:sp>
        <p:nvSpPr>
          <p:cNvPr id="2" name="TextBox 1">
            <a:extLst>
              <a:ext uri="{FF2B5EF4-FFF2-40B4-BE49-F238E27FC236}">
                <a16:creationId xmlns:a16="http://schemas.microsoft.com/office/drawing/2014/main" id="{ABB6231F-D8CB-3E48-8FEA-8CA0D0C15A06}"/>
              </a:ext>
            </a:extLst>
          </p:cNvPr>
          <p:cNvSpPr txBox="1"/>
          <p:nvPr/>
        </p:nvSpPr>
        <p:spPr>
          <a:xfrm>
            <a:off x="307571" y="1670858"/>
            <a:ext cx="8611985" cy="3785652"/>
          </a:xfrm>
          <a:prstGeom prst="rect">
            <a:avLst/>
          </a:prstGeom>
          <a:noFill/>
        </p:spPr>
        <p:txBody>
          <a:bodyPr wrap="square" rtlCol="0">
            <a:spAutoFit/>
          </a:bodyPr>
          <a:lstStyle/>
          <a:p>
            <a:pPr algn="ctr"/>
            <a:r>
              <a:rPr lang="en-AU" sz="2400" b="1" dirty="0">
                <a:latin typeface="Cambria" panose="02040503050406030204" pitchFamily="18" charset="0"/>
                <a:cs typeface="Calibri" panose="020F0502020204030204" pitchFamily="34" charset="0"/>
              </a:rPr>
              <a:t>Mission (Our purpose)</a:t>
            </a:r>
            <a:endParaRPr lang="en-NZ" sz="2400" dirty="0">
              <a:latin typeface="Cambria" panose="02040503050406030204" pitchFamily="18" charset="0"/>
              <a:cs typeface="Calibri" panose="020F0502020204030204" pitchFamily="34" charset="0"/>
            </a:endParaRPr>
          </a:p>
          <a:p>
            <a:pPr algn="ctr"/>
            <a:endParaRPr lang="en-AU" sz="2400" dirty="0">
              <a:latin typeface="Cambria" panose="02040503050406030204" pitchFamily="18" charset="0"/>
              <a:cs typeface="Calibri" panose="020F0502020204030204" pitchFamily="34" charset="0"/>
            </a:endParaRPr>
          </a:p>
          <a:p>
            <a:pPr algn="ctr"/>
            <a:r>
              <a:rPr lang="en-AU" sz="2400" dirty="0">
                <a:latin typeface="Cambria" panose="02040503050406030204" pitchFamily="18" charset="0"/>
                <a:cs typeface="Calibri" panose="020F0502020204030204" pitchFamily="34" charset="0"/>
              </a:rPr>
              <a:t>To provide quality education based on a biblical Christian worldview enabling each child to fulfil their God-given destiny. </a:t>
            </a:r>
          </a:p>
          <a:p>
            <a:pPr algn="ctr"/>
            <a:endParaRPr lang="en-AU" sz="2400" dirty="0">
              <a:latin typeface="Cambria" panose="02040503050406030204" pitchFamily="18" charset="0"/>
              <a:cs typeface="Calibri" panose="020F0502020204030204" pitchFamily="34" charset="0"/>
            </a:endParaRPr>
          </a:p>
          <a:p>
            <a:pPr algn="ctr"/>
            <a:endParaRPr lang="en-AU" sz="2400" dirty="0">
              <a:latin typeface="Cambria" panose="02040503050406030204" pitchFamily="18" charset="0"/>
              <a:cs typeface="Calibri" panose="020F0502020204030204" pitchFamily="34" charset="0"/>
            </a:endParaRPr>
          </a:p>
          <a:p>
            <a:pPr algn="ctr"/>
            <a:r>
              <a:rPr lang="en-AU" sz="2400" b="1" dirty="0">
                <a:latin typeface="Cambria" panose="02040503050406030204" pitchFamily="18" charset="0"/>
                <a:cs typeface="Calibri" panose="020F0502020204030204" pitchFamily="34" charset="0"/>
              </a:rPr>
              <a:t>Vision (Our direction)</a:t>
            </a:r>
          </a:p>
          <a:p>
            <a:pPr algn="ctr"/>
            <a:endParaRPr lang="en-NZ" sz="2400" dirty="0">
              <a:latin typeface="Cambria" panose="02040503050406030204" pitchFamily="18" charset="0"/>
              <a:cs typeface="Calibri" panose="020F0502020204030204" pitchFamily="34" charset="0"/>
            </a:endParaRPr>
          </a:p>
          <a:p>
            <a:pPr algn="ctr"/>
            <a:r>
              <a:rPr lang="en-AU" sz="2400" dirty="0">
                <a:latin typeface="Cambria" panose="02040503050406030204" pitchFamily="18" charset="0"/>
                <a:cs typeface="Calibri" panose="020F0502020204030204" pitchFamily="34" charset="0"/>
              </a:rPr>
              <a:t>Quality education based on a biblical Christian worldview</a:t>
            </a:r>
            <a:endParaRPr lang="en-NZ" sz="2400" dirty="0">
              <a:latin typeface="Cambria" panose="02040503050406030204" pitchFamily="18" charset="0"/>
              <a:cs typeface="Calibri" panose="020F0502020204030204" pitchFamily="34" charset="0"/>
            </a:endParaRPr>
          </a:p>
          <a:p>
            <a:pPr algn="ctr"/>
            <a:r>
              <a:rPr lang="en-AU" sz="2400" dirty="0">
                <a:latin typeface="Cambria" panose="02040503050406030204" pitchFamily="18" charset="0"/>
                <a:cs typeface="Calibri" panose="020F0502020204030204" pitchFamily="34" charset="0"/>
              </a:rPr>
              <a:t>Biblical - Relational – Transformative</a:t>
            </a:r>
            <a:endParaRPr lang="en-NZ" sz="2400" dirty="0">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23822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34CD2-215B-4D4A-AAD6-A27FA04196AA}"/>
              </a:ext>
            </a:extLst>
          </p:cNvPr>
          <p:cNvSpPr>
            <a:spLocks noGrp="1"/>
          </p:cNvSpPr>
          <p:nvPr>
            <p:ph type="title"/>
          </p:nvPr>
        </p:nvSpPr>
        <p:spPr/>
        <p:txBody>
          <a:bodyPr/>
          <a:lstStyle/>
          <a:p>
            <a:r>
              <a:rPr lang="en-AU" b="1" dirty="0"/>
              <a:t>Trending Male / Female  </a:t>
            </a:r>
            <a:r>
              <a:rPr lang="en-AU" b="1" dirty="0">
                <a:latin typeface="Cambria" panose="02040503050406030204" pitchFamily="18" charset="0"/>
                <a:ea typeface="Times New Roman" panose="02020603050405020304" pitchFamily="18" charset="0"/>
                <a:cs typeface="Calibri" panose="020F0502020204030204" pitchFamily="34" charset="0"/>
              </a:rPr>
              <a:t>2022</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endParaRPr lang="en-US" dirty="0"/>
          </a:p>
        </p:txBody>
      </p:sp>
      <p:sp>
        <p:nvSpPr>
          <p:cNvPr id="3" name="Rectangle 2">
            <a:extLst>
              <a:ext uri="{FF2B5EF4-FFF2-40B4-BE49-F238E27FC236}">
                <a16:creationId xmlns:a16="http://schemas.microsoft.com/office/drawing/2014/main" id="{D85C6107-9945-D644-8D99-F6A00F17CEAF}"/>
              </a:ext>
            </a:extLst>
          </p:cNvPr>
          <p:cNvSpPr/>
          <p:nvPr/>
        </p:nvSpPr>
        <p:spPr>
          <a:xfrm>
            <a:off x="173422" y="1551300"/>
            <a:ext cx="8797155" cy="5238806"/>
          </a:xfrm>
          <a:prstGeom prst="rect">
            <a:avLst/>
          </a:prstGeom>
        </p:spPr>
        <p:txBody>
          <a:bodyPr wrap="square">
            <a:spAutoFit/>
          </a:bodyPr>
          <a:lstStyle/>
          <a:p>
            <a:pPr marL="228600">
              <a:lnSpc>
                <a:spcPct val="115000"/>
              </a:lnSpc>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Female pupils </a:t>
            </a:r>
          </a:p>
          <a:p>
            <a:pPr marL="228600" algn="ctr">
              <a:lnSpc>
                <a:spcPct val="115000"/>
              </a:lnSpc>
            </a:pP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2022 = 141/156 (90%) females At or Above curriculum level for their year level</a:t>
            </a:r>
          </a:p>
          <a:p>
            <a:pPr marL="228600" algn="ctr">
              <a:lnSpc>
                <a:spcPct val="115000"/>
              </a:lnSpc>
            </a:pPr>
            <a:endParaRPr lang="en-AU" sz="900"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228600" algn="ctr">
              <a:lnSpc>
                <a:spcPct val="115000"/>
              </a:lnSpc>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2021 = 137/154 (88%) females At or Above curriculum level for their year level</a:t>
            </a:r>
          </a:p>
          <a:p>
            <a:pPr marL="228600" algn="ctr">
              <a:lnSpc>
                <a:spcPct val="115000"/>
              </a:lnSpc>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 123/141 (87%) females At or Above curriculum level for their year level</a:t>
            </a:r>
          </a:p>
          <a:p>
            <a:pPr marL="228600" algn="ctr">
              <a:lnSpc>
                <a:spcPct val="115000"/>
              </a:lnSpc>
              <a:spcAft>
                <a:spcPts val="0"/>
              </a:spcAft>
            </a:pPr>
            <a:r>
              <a:rPr lang="en-NZ" dirty="0">
                <a:latin typeface="Cambria" panose="02040503050406030204" pitchFamily="18" charset="0"/>
                <a:ea typeface="Calibri" panose="020F0502020204030204" pitchFamily="34" charset="0"/>
                <a:cs typeface="Calibri" panose="020F0502020204030204" pitchFamily="34" charset="0"/>
              </a:rPr>
              <a:t>	</a:t>
            </a:r>
            <a:r>
              <a:rPr lang="en-NZ" sz="1400" dirty="0">
                <a:latin typeface="Cambria" panose="02040503050406030204" pitchFamily="18" charset="0"/>
                <a:ea typeface="Calibri" panose="020F0502020204030204" pitchFamily="34" charset="0"/>
                <a:cs typeface="Calibri" panose="020F0502020204030204" pitchFamily="34" charset="0"/>
              </a:rPr>
              <a:t>2019</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female pupils 95/136 (69%) At or Above </a:t>
            </a:r>
            <a:r>
              <a:rPr lang="en-NZ"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NZ" sz="900"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Male pupils </a:t>
            </a:r>
          </a:p>
          <a:p>
            <a:pPr marL="228600" algn="ctr">
              <a:lnSpc>
                <a:spcPct val="115000"/>
              </a:lnSpc>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2022</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 140/160 (87%) males At or Above curriculum level for their year level</a:t>
            </a:r>
          </a:p>
          <a:p>
            <a:pPr marL="228600" algn="ctr">
              <a:lnSpc>
                <a:spcPct val="115000"/>
              </a:lnSpc>
            </a:pPr>
            <a:endParaRPr lang="en-AU" sz="900"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228600" algn="ctr">
              <a:lnSpc>
                <a:spcPct val="115000"/>
              </a:lnSpc>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2021 = 84/173 (84%) males At or Above curriculum level for their year level</a:t>
            </a:r>
          </a:p>
          <a:p>
            <a:pPr marL="228600" algn="ctr">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 134/162 (82%) pupil At or Above curriculum level for their year level</a:t>
            </a:r>
          </a:p>
          <a:p>
            <a:pPr marL="228600" algn="ctr">
              <a:lnSpc>
                <a:spcPct val="115000"/>
              </a:lnSpc>
              <a:spcAft>
                <a:spcPts val="0"/>
              </a:spcAft>
            </a:pPr>
            <a:r>
              <a:rPr lang="en-NZ" sz="1400" dirty="0">
                <a:latin typeface="Cambria" panose="02040503050406030204" pitchFamily="18" charset="0"/>
                <a:ea typeface="Calibri" panose="020F0502020204030204" pitchFamily="34" charset="0"/>
                <a:cs typeface="Calibri" panose="020F0502020204030204" pitchFamily="34" charset="0"/>
              </a:rPr>
              <a:t>2019</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male pupils 109/138 (78%) At or Above curriculum </a:t>
            </a:r>
            <a:endParaRPr lang="en-NZ" sz="1400" dirty="0">
              <a:latin typeface="Cambria" panose="02040503050406030204" pitchFamily="18" charset="0"/>
              <a:ea typeface="Calibri" panose="020F0502020204030204" pitchFamily="34" charset="0"/>
              <a:cs typeface="Calibri" panose="020F0502020204030204" pitchFamily="34" charset="0"/>
            </a:endParaRPr>
          </a:p>
          <a:p>
            <a:pPr marL="228600">
              <a:lnSpc>
                <a:spcPct val="115000"/>
              </a:lnSpc>
              <a:spcAft>
                <a:spcPts val="0"/>
              </a:spcAft>
            </a:pPr>
            <a:endParaRPr lang="en-NZ" sz="900" dirty="0">
              <a:latin typeface="Cambria" panose="02040503050406030204" pitchFamily="18" charset="0"/>
              <a:ea typeface="Calibri" panose="020F0502020204030204" pitchFamily="34" charset="0"/>
              <a:cs typeface="Calibri" panose="020F0502020204030204" pitchFamily="34"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Well below category for age based curriculum level</a:t>
            </a:r>
          </a:p>
          <a:p>
            <a:pPr marL="228600" algn="ctr">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2022</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 4/160 (2%) males and 3/156 (1%) females</a:t>
            </a:r>
          </a:p>
          <a:p>
            <a:pPr marL="228600" algn="ctr">
              <a:lnSpc>
                <a:spcPct val="115000"/>
              </a:lnSpc>
              <a:spcAft>
                <a:spcPts val="0"/>
              </a:spcAft>
            </a:pPr>
            <a:endParaRPr lang="en-AU" sz="900"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228600" algn="ctr">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2021 = 9/173 (5%) males and 3/154 (1%) females</a:t>
            </a:r>
            <a:endParaRPr lang="en-AU" sz="1400" b="1"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228600" algn="ctr">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a:t>
            </a:r>
            <a:r>
              <a:rPr lang="en-AU" sz="14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10/162 (6%) males and 2/141 (1%) females </a:t>
            </a:r>
          </a:p>
          <a:p>
            <a:pPr marL="228600" algn="ctr">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2019 = 11/138 (7%) males and 14/136 (10%) females</a:t>
            </a:r>
          </a:p>
        </p:txBody>
      </p:sp>
      <p:cxnSp>
        <p:nvCxnSpPr>
          <p:cNvPr id="5" name="Straight Arrow Connector 4">
            <a:extLst>
              <a:ext uri="{FF2B5EF4-FFF2-40B4-BE49-F238E27FC236}">
                <a16:creationId xmlns:a16="http://schemas.microsoft.com/office/drawing/2014/main" id="{1D145F05-FB1D-E24A-85FB-82BBF8463166}"/>
              </a:ext>
            </a:extLst>
          </p:cNvPr>
          <p:cNvCxnSpPr>
            <a:cxnSpLocks/>
          </p:cNvCxnSpPr>
          <p:nvPr/>
        </p:nvCxnSpPr>
        <p:spPr>
          <a:xfrm>
            <a:off x="653063" y="5741864"/>
            <a:ext cx="7837870" cy="153754"/>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39EA931-8E2D-B245-9AFA-7B896C2E5226}"/>
              </a:ext>
            </a:extLst>
          </p:cNvPr>
          <p:cNvCxnSpPr>
            <a:cxnSpLocks/>
          </p:cNvCxnSpPr>
          <p:nvPr/>
        </p:nvCxnSpPr>
        <p:spPr>
          <a:xfrm flipV="1">
            <a:off x="627795" y="2331338"/>
            <a:ext cx="7888406" cy="316066"/>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3ED8ABD-4737-4B41-BAEC-ACCEB0B43F2A}"/>
              </a:ext>
            </a:extLst>
          </p:cNvPr>
          <p:cNvCxnSpPr>
            <a:cxnSpLocks/>
          </p:cNvCxnSpPr>
          <p:nvPr/>
        </p:nvCxnSpPr>
        <p:spPr>
          <a:xfrm flipV="1">
            <a:off x="653063" y="4170703"/>
            <a:ext cx="7974102" cy="231869"/>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785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AEDF-A14D-EA41-8E2D-1FA69749B3CF}"/>
              </a:ext>
            </a:extLst>
          </p:cNvPr>
          <p:cNvSpPr>
            <a:spLocks noGrp="1"/>
          </p:cNvSpPr>
          <p:nvPr>
            <p:ph type="title"/>
          </p:nvPr>
        </p:nvSpPr>
        <p:spPr/>
        <p:txBody>
          <a:bodyPr/>
          <a:lstStyle/>
          <a:p>
            <a:r>
              <a:rPr lang="en-US" dirty="0"/>
              <a:t>Male and female difference</a:t>
            </a:r>
          </a:p>
        </p:txBody>
      </p:sp>
      <p:sp>
        <p:nvSpPr>
          <p:cNvPr id="3" name="Rectangle 2">
            <a:extLst>
              <a:ext uri="{FF2B5EF4-FFF2-40B4-BE49-F238E27FC236}">
                <a16:creationId xmlns:a16="http://schemas.microsoft.com/office/drawing/2014/main" id="{CAD11E89-E488-C14B-95F5-EC3C15620CAB}"/>
              </a:ext>
            </a:extLst>
          </p:cNvPr>
          <p:cNvSpPr/>
          <p:nvPr/>
        </p:nvSpPr>
        <p:spPr>
          <a:xfrm>
            <a:off x="350216" y="1807335"/>
            <a:ext cx="8412044" cy="4462760"/>
          </a:xfrm>
          <a:prstGeom prst="rect">
            <a:avLst/>
          </a:prstGeom>
        </p:spPr>
        <p:txBody>
          <a:bodyPr wrap="square">
            <a:spAutoFit/>
          </a:bodyPr>
          <a:lstStyle/>
          <a:p>
            <a:pPr>
              <a:spcAft>
                <a:spcPts val="0"/>
              </a:spcAft>
            </a:pPr>
            <a:r>
              <a:rPr lang="en-GB" b="1" dirty="0">
                <a:latin typeface="Cambria" panose="02040503050406030204" pitchFamily="18" charset="0"/>
                <a:ea typeface="Palatino Linotype" panose="02040502050505030304" pitchFamily="18" charset="0"/>
                <a:cs typeface="Palatino Linotype" panose="02040502050505030304" pitchFamily="18" charset="0"/>
              </a:rPr>
              <a:t>In 2022 year levels with noticeable difference</a:t>
            </a:r>
            <a:endParaRPr lang="en-NZ" dirty="0">
              <a:latin typeface="Cambria" panose="02040503050406030204" pitchFamily="18" charset="0"/>
              <a:ea typeface="Times New Roman" panose="02020603050405020304" pitchFamily="18" charset="0"/>
            </a:endParaRPr>
          </a:p>
          <a:p>
            <a:pPr>
              <a:spcAft>
                <a:spcPts val="0"/>
              </a:spcAft>
            </a:pPr>
            <a:r>
              <a:rPr lang="en-GB" sz="1600" dirty="0">
                <a:latin typeface="Cambria" panose="02040503050406030204" pitchFamily="18" charset="0"/>
                <a:ea typeface="Times New Roman" panose="02020603050405020304" pitchFamily="18" charset="0"/>
                <a:cs typeface="Times New Roman" panose="02020603050405020304" pitchFamily="18" charset="0"/>
              </a:rPr>
              <a:t> </a:t>
            </a:r>
          </a:p>
          <a:p>
            <a:pPr>
              <a:spcAft>
                <a:spcPts val="0"/>
              </a:spcAft>
            </a:pPr>
            <a:endParaRPr lang="en-NZ" sz="1600" dirty="0">
              <a:latin typeface="Cambria" panose="02040503050406030204" pitchFamily="18" charset="0"/>
              <a:ea typeface="Times New Roman" panose="02020603050405020304" pitchFamily="18" charset="0"/>
            </a:endParaRPr>
          </a:p>
          <a:p>
            <a:r>
              <a:rPr lang="en-GB" sz="1800" dirty="0">
                <a:effectLst/>
                <a:latin typeface="Cambria" panose="02040503050406030204" pitchFamily="18" charset="0"/>
                <a:ea typeface="Times New Roman" panose="02020603050405020304" pitchFamily="18" charset="0"/>
              </a:rPr>
              <a:t>Year 2: 	8% of boys compared to 30% of girls are achieving below curriculum 	expectations – girls are the concern</a:t>
            </a:r>
            <a:endParaRPr lang="en-GB" b="1" dirty="0">
              <a:latin typeface="Cambria" panose="02040503050406030204" pitchFamily="18" charset="0"/>
            </a:endParaRPr>
          </a:p>
          <a:p>
            <a:r>
              <a:rPr lang="en-GB" sz="1800" dirty="0">
                <a:effectLst/>
                <a:latin typeface="Cambria" panose="02040503050406030204" pitchFamily="18" charset="0"/>
                <a:ea typeface="Times New Roman" panose="02020603050405020304" pitchFamily="18" charset="0"/>
              </a:rPr>
              <a:t>Year 5: 	17% of boys compared to 0% of girls are achieving below curriculum 	expectations - boys are the concern</a:t>
            </a:r>
          </a:p>
          <a:p>
            <a:r>
              <a:rPr lang="en-GB" sz="1800" dirty="0">
                <a:effectLst/>
                <a:latin typeface="Cambria" panose="02040503050406030204" pitchFamily="18" charset="0"/>
                <a:ea typeface="Times New Roman" panose="02020603050405020304" pitchFamily="18" charset="0"/>
              </a:rPr>
              <a:t>Year 9: 	21% of boys compared to 0% of girls are achieving below curriculum 	expectations – boys are the concern</a:t>
            </a:r>
            <a:endParaRPr lang="en-GB" b="1" dirty="0">
              <a:latin typeface="Cambria" panose="02040503050406030204" pitchFamily="18" charset="0"/>
            </a:endParaRPr>
          </a:p>
          <a:p>
            <a:endParaRPr lang="en-GB" b="1" dirty="0">
              <a:solidFill>
                <a:srgbClr val="1F497D"/>
              </a:solidFill>
              <a:latin typeface="Calibri" panose="020F0502020204030204" pitchFamily="34" charset="0"/>
            </a:endParaRPr>
          </a:p>
          <a:p>
            <a:endParaRPr lang="en-GB" b="1" dirty="0">
              <a:solidFill>
                <a:srgbClr val="1F497D"/>
              </a:solidFill>
              <a:latin typeface="Calibri" panose="020F0502020204030204" pitchFamily="34" charset="0"/>
            </a:endParaRPr>
          </a:p>
          <a:p>
            <a:endParaRPr lang="en-GB" b="1" dirty="0">
              <a:solidFill>
                <a:srgbClr val="1F497D"/>
              </a:solidFill>
              <a:latin typeface="Calibri" panose="020F0502020204030204" pitchFamily="34" charset="0"/>
            </a:endParaRPr>
          </a:p>
          <a:p>
            <a:endParaRPr lang="en-GB" b="1" dirty="0">
              <a:solidFill>
                <a:srgbClr val="1F497D"/>
              </a:solidFill>
              <a:latin typeface="Calibri" panose="020F0502020204030204" pitchFamily="34" charset="0"/>
            </a:endParaRPr>
          </a:p>
          <a:p>
            <a:r>
              <a:rPr lang="en-GB" b="1" dirty="0">
                <a:latin typeface="Cambria" panose="02040503050406030204" pitchFamily="18" charset="0"/>
              </a:rPr>
              <a:t>Overall</a:t>
            </a:r>
          </a:p>
          <a:p>
            <a:pPr marL="285750" indent="-285750">
              <a:buFont typeface="Arial" panose="020B0604020202020204" pitchFamily="34" charset="0"/>
              <a:buChar char="•"/>
            </a:pPr>
            <a:r>
              <a:rPr lang="en-GB" dirty="0">
                <a:latin typeface="Cambria" panose="02040503050406030204" pitchFamily="18" charset="0"/>
              </a:rPr>
              <a:t>In Year 3, 4, 6, 7, 8, 10 little difference between the boys and girls </a:t>
            </a:r>
          </a:p>
          <a:p>
            <a:endParaRPr lang="en-GB" dirty="0">
              <a:latin typeface="Cambria" panose="02040503050406030204" pitchFamily="18" charset="0"/>
            </a:endParaRPr>
          </a:p>
        </p:txBody>
      </p:sp>
      <p:pic>
        <p:nvPicPr>
          <p:cNvPr id="2050" name="Picture 2" descr="151 Idea Under Magnifying Glass Stock Photos, Pictures &amp;amp; Royalty-Free  Images - iStock">
            <a:extLst>
              <a:ext uri="{FF2B5EF4-FFF2-40B4-BE49-F238E27FC236}">
                <a16:creationId xmlns:a16="http://schemas.microsoft.com/office/drawing/2014/main" id="{B2587965-5D7E-7348-8192-D4DBF39C2769}"/>
              </a:ext>
            </a:extLst>
          </p:cNvPr>
          <p:cNvPicPr>
            <a:picLocks noChangeAspect="1" noChangeArrowheads="1"/>
          </p:cNvPicPr>
          <p:nvPr/>
        </p:nvPicPr>
        <p:blipFill>
          <a:blip r:embed="rId3">
            <a:alphaModFix amt="76000"/>
            <a:extLst>
              <a:ext uri="{28A0092B-C50C-407E-A947-70E740481C1C}">
                <a14:useLocalDpi xmlns:a14="http://schemas.microsoft.com/office/drawing/2010/main" val="0"/>
              </a:ext>
            </a:extLst>
          </a:blip>
          <a:srcRect/>
          <a:stretch>
            <a:fillRect/>
          </a:stretch>
        </p:blipFill>
        <p:spPr bwMode="auto">
          <a:xfrm flipH="1">
            <a:off x="6884277" y="4291710"/>
            <a:ext cx="2154619" cy="2560145"/>
          </a:xfrm>
          <a:prstGeom prst="rect">
            <a:avLst/>
          </a:prstGeom>
          <a:noFill/>
          <a:effectLst>
            <a:softEdge rad="69205"/>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797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9549-C188-724D-AFD4-3A00A0EAAEAC}"/>
              </a:ext>
            </a:extLst>
          </p:cNvPr>
          <p:cNvSpPr>
            <a:spLocks noGrp="1"/>
          </p:cNvSpPr>
          <p:nvPr>
            <p:ph type="title"/>
          </p:nvPr>
        </p:nvSpPr>
        <p:spPr/>
        <p:txBody>
          <a:bodyPr/>
          <a:lstStyle/>
          <a:p>
            <a:r>
              <a:rPr lang="en-AU" b="1" dirty="0"/>
              <a:t>Trending Ethnicity 2022</a:t>
            </a:r>
            <a:endParaRPr lang="en-US" dirty="0"/>
          </a:p>
        </p:txBody>
      </p:sp>
      <p:sp>
        <p:nvSpPr>
          <p:cNvPr id="3" name="Rectangle 2">
            <a:extLst>
              <a:ext uri="{FF2B5EF4-FFF2-40B4-BE49-F238E27FC236}">
                <a16:creationId xmlns:a16="http://schemas.microsoft.com/office/drawing/2014/main" id="{CD543C13-B48C-5F40-8925-0238092F5B8C}"/>
              </a:ext>
            </a:extLst>
          </p:cNvPr>
          <p:cNvSpPr/>
          <p:nvPr/>
        </p:nvSpPr>
        <p:spPr>
          <a:xfrm>
            <a:off x="211613" y="1999359"/>
            <a:ext cx="8720773" cy="4447500"/>
          </a:xfrm>
          <a:prstGeom prst="rect">
            <a:avLst/>
          </a:prstGeom>
        </p:spPr>
        <p:txBody>
          <a:bodyPr wrap="square">
            <a:spAutoFit/>
          </a:bodyPr>
          <a:lstStyle/>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Maori</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pupils 14/16 pupils achieving At or Above expectation (87%), </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2021	13/15 pupils achieving At or Above expectation (86%), </a:t>
            </a:r>
          </a:p>
          <a:p>
            <a:pPr marL="685800" lvl="1">
              <a:lnSpc>
                <a:spcPct val="115000"/>
              </a:lnSpc>
            </a:pPr>
            <a:r>
              <a:rPr lang="en-NZ" sz="1400" dirty="0">
                <a:latin typeface="Cambria" panose="02040503050406030204" pitchFamily="18" charset="0"/>
                <a:ea typeface="Calibri" panose="020F0502020204030204" pitchFamily="34" charset="0"/>
                <a:cs typeface="Times New Roman" panose="02020603050405020304" pitchFamily="18" charset="0"/>
              </a:rPr>
              <a:t>	2019:   	</a:t>
            </a: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7/9 pupils achieving At or Above curriculum expectation (78%) </a:t>
            </a:r>
            <a:endParaRPr lang="en-NZ" sz="1400" dirty="0">
              <a:latin typeface="Cambria" panose="02040503050406030204" pitchFamily="18" charset="0"/>
              <a:ea typeface="Calibri" panose="020F0502020204030204" pitchFamily="34" charset="0"/>
              <a:cs typeface="Times New Roman" panose="02020603050405020304" pitchFamily="18" charset="0"/>
            </a:endParaRPr>
          </a:p>
          <a:p>
            <a:pPr marL="1485900" lvl="2" indent="-342900">
              <a:lnSpc>
                <a:spcPct val="115000"/>
              </a:lnSpc>
              <a:buAutoNum type="arabicPlain" startAt="2020"/>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10/12 pupils achieving At or Above curriculum expectation (83%), </a:t>
            </a:r>
          </a:p>
          <a:p>
            <a:pPr marL="228600">
              <a:lnSpc>
                <a:spcPct val="115000"/>
              </a:lnSpc>
              <a:spcAft>
                <a:spcPts val="0"/>
              </a:spcAft>
            </a:pPr>
            <a:endParaRPr lang="en-AU" sz="9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Pasifika</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pupils = 9/10 pupils achieving At or Above expectation (90%), </a:t>
            </a:r>
          </a:p>
          <a:p>
            <a:pPr marL="228600">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2021: 	11/13 pupils achieving At or Above expectation (84%), </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2020: 	11/13 pupils achieving At or Above expectation (84%), </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2019:  	5 / 7 pupils achieving At or Above curriculum expectation (71%)</a:t>
            </a:r>
          </a:p>
          <a:p>
            <a:pPr marL="228600">
              <a:lnSpc>
                <a:spcPct val="115000"/>
              </a:lnSpc>
              <a:spcAft>
                <a:spcPts val="0"/>
              </a:spcAft>
            </a:pPr>
            <a:endParaRPr lang="en-AU" sz="9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Asian</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pupils = 113/126 pupils achieving At or Above expectation (89%)</a:t>
            </a:r>
          </a:p>
          <a:p>
            <a:pPr marL="228600">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2021:	116/137 pupils achieving At or Above expectation (84%)</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2020:	95/114 pupils achieving At or Above curriculum expectation (83%)</a:t>
            </a:r>
          </a:p>
          <a:p>
            <a:pPr marL="228600">
              <a:lnSpc>
                <a:spcPct val="115000"/>
              </a:lnSpc>
              <a:spcAft>
                <a:spcPts val="0"/>
              </a:spcAft>
            </a:pPr>
            <a:endParaRPr lang="en-AU" sz="9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NZ Pākehā</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 136/150 pupils achieving At or Above expectation (90%)</a:t>
            </a:r>
          </a:p>
          <a:p>
            <a:pPr marL="228600">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2021:	121/135 pupils achieving At or Above expectation (89%)</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2020:	118/137 pupils achieving At or Above curriculum expectation (86%)</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63EE6C16-8C8B-B34D-B789-25ED00D2BC06}"/>
              </a:ext>
            </a:extLst>
          </p:cNvPr>
          <p:cNvCxnSpPr>
            <a:cxnSpLocks/>
          </p:cNvCxnSpPr>
          <p:nvPr/>
        </p:nvCxnSpPr>
        <p:spPr>
          <a:xfrm flipV="1">
            <a:off x="519728" y="1999359"/>
            <a:ext cx="7888406" cy="152167"/>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8CFACC1-D6B7-9C45-A384-E46D91BC66A8}"/>
              </a:ext>
            </a:extLst>
          </p:cNvPr>
          <p:cNvCxnSpPr>
            <a:cxnSpLocks/>
          </p:cNvCxnSpPr>
          <p:nvPr/>
        </p:nvCxnSpPr>
        <p:spPr>
          <a:xfrm flipV="1">
            <a:off x="519728" y="3429000"/>
            <a:ext cx="7888407" cy="179675"/>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D8B4D9C-69BA-2647-B47D-D92F234917D1}"/>
              </a:ext>
            </a:extLst>
          </p:cNvPr>
          <p:cNvCxnSpPr>
            <a:cxnSpLocks/>
          </p:cNvCxnSpPr>
          <p:nvPr/>
        </p:nvCxnSpPr>
        <p:spPr>
          <a:xfrm flipV="1">
            <a:off x="519728" y="4781287"/>
            <a:ext cx="7888407" cy="104862"/>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8473F3A-7DCD-5949-91C7-B5977BCE6087}"/>
              </a:ext>
            </a:extLst>
          </p:cNvPr>
          <p:cNvCxnSpPr>
            <a:cxnSpLocks/>
          </p:cNvCxnSpPr>
          <p:nvPr/>
        </p:nvCxnSpPr>
        <p:spPr>
          <a:xfrm flipV="1">
            <a:off x="519728" y="5670464"/>
            <a:ext cx="7888406" cy="173745"/>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25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5C7F9-87B7-3349-B0A9-40E2A15FED0B}"/>
              </a:ext>
            </a:extLst>
          </p:cNvPr>
          <p:cNvSpPr>
            <a:spLocks noGrp="1"/>
          </p:cNvSpPr>
          <p:nvPr>
            <p:ph type="title"/>
          </p:nvPr>
        </p:nvSpPr>
        <p:spPr/>
        <p:txBody>
          <a:bodyPr/>
          <a:lstStyle/>
          <a:p>
            <a:r>
              <a:rPr lang="en-US" dirty="0"/>
              <a:t>Monitoring English Language Learners - Reading</a:t>
            </a:r>
          </a:p>
        </p:txBody>
      </p:sp>
      <p:sp>
        <p:nvSpPr>
          <p:cNvPr id="3" name="Rectangle 2">
            <a:extLst>
              <a:ext uri="{FF2B5EF4-FFF2-40B4-BE49-F238E27FC236}">
                <a16:creationId xmlns:a16="http://schemas.microsoft.com/office/drawing/2014/main" id="{1324E363-B09B-DA42-BE8E-B903280D027C}"/>
              </a:ext>
            </a:extLst>
          </p:cNvPr>
          <p:cNvSpPr/>
          <p:nvPr/>
        </p:nvSpPr>
        <p:spPr>
          <a:xfrm>
            <a:off x="522980" y="1890837"/>
            <a:ext cx="8239280" cy="1477328"/>
          </a:xfrm>
          <a:prstGeom prst="rect">
            <a:avLst/>
          </a:prstGeom>
        </p:spPr>
        <p:txBody>
          <a:bodyPr wrap="square">
            <a:spAutoFit/>
          </a:bodyPr>
          <a:lstStyle/>
          <a:p>
            <a:r>
              <a:rPr lang="en-NZ" b="1" dirty="0">
                <a:solidFill>
                  <a:srgbClr val="000000"/>
                </a:solidFill>
                <a:latin typeface="Cambria" panose="02040503050406030204" pitchFamily="18" charset="0"/>
                <a:ea typeface="Times New Roman" panose="02020603050405020304" pitchFamily="18" charset="0"/>
              </a:rPr>
              <a:t>ACS Aim: </a:t>
            </a:r>
          </a:p>
          <a:p>
            <a:endParaRPr lang="en-NZ" b="1" dirty="0">
              <a:solidFill>
                <a:srgbClr val="000000"/>
              </a:solidFill>
              <a:latin typeface="Cambria" panose="02040503050406030204" pitchFamily="18" charset="0"/>
              <a:ea typeface="Times New Roman" panose="02020603050405020304" pitchFamily="18" charset="0"/>
            </a:endParaRPr>
          </a:p>
          <a:p>
            <a:r>
              <a:rPr lang="en-NZ" dirty="0">
                <a:solidFill>
                  <a:srgbClr val="000000"/>
                </a:solidFill>
                <a:latin typeface="Cambria" panose="02040503050406030204" pitchFamily="18" charset="0"/>
                <a:ea typeface="Times New Roman" panose="02020603050405020304" pitchFamily="18" charset="0"/>
              </a:rPr>
              <a:t>All English Language Learners will show shift within the ELLPs over a 2 year period.   </a:t>
            </a:r>
            <a:r>
              <a:rPr lang="en-US" dirty="0">
                <a:latin typeface="Cambria" panose="02040503050406030204" pitchFamily="18" charset="0"/>
                <a:ea typeface="Calibri" panose="020F0502020204030204" pitchFamily="34" charset="0"/>
                <a:cs typeface="Times New Roman" panose="02020603050405020304" pitchFamily="18" charset="0"/>
              </a:rPr>
              <a:t>The research suggests that it can take 5-7 years to learn academic language </a:t>
            </a:r>
            <a:r>
              <a:rPr lang="en-US" sz="1200" dirty="0">
                <a:latin typeface="Cambria" panose="02040503050406030204" pitchFamily="18" charset="0"/>
                <a:ea typeface="Calibri" panose="020F0502020204030204" pitchFamily="34" charset="0"/>
                <a:cs typeface="Times New Roman" panose="02020603050405020304" pitchFamily="18" charset="0"/>
              </a:rPr>
              <a:t>(Ministry of Education, 2008), </a:t>
            </a:r>
            <a:r>
              <a:rPr lang="en-US" dirty="0">
                <a:latin typeface="Cambria" panose="02040503050406030204" pitchFamily="18" charset="0"/>
                <a:ea typeface="Calibri" panose="020F0502020204030204" pitchFamily="34" charset="0"/>
                <a:cs typeface="Times New Roman" panose="02020603050405020304" pitchFamily="18" charset="0"/>
              </a:rPr>
              <a:t>so this is significant progress in only two years.</a:t>
            </a:r>
            <a:endParaRPr lang="en-NZ" dirty="0">
              <a:effectLst/>
              <a:latin typeface="Cambria" panose="020405030504060302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AA76FE8-D419-5646-9A19-FF328F40DF27}"/>
              </a:ext>
            </a:extLst>
          </p:cNvPr>
          <p:cNvSpPr txBox="1"/>
          <p:nvPr/>
        </p:nvSpPr>
        <p:spPr>
          <a:xfrm>
            <a:off x="436417" y="4193771"/>
            <a:ext cx="8271165" cy="1200329"/>
          </a:xfrm>
          <a:prstGeom prst="rect">
            <a:avLst/>
          </a:prstGeom>
          <a:noFill/>
        </p:spPr>
        <p:txBody>
          <a:bodyPr wrap="square" rtlCol="0">
            <a:spAutoFit/>
          </a:bodyPr>
          <a:lstStyle/>
          <a:p>
            <a:pPr lvl="0" algn="ctr"/>
            <a:r>
              <a:rPr lang="en-US" dirty="0">
                <a:latin typeface="Cambria" panose="02040503050406030204" pitchFamily="18" charset="0"/>
                <a:ea typeface="Calibri" panose="020F0502020204030204" pitchFamily="34" charset="0"/>
                <a:cs typeface="Times New Roman" panose="02020603050405020304" pitchFamily="18" charset="0"/>
              </a:rPr>
              <a:t>Of the 57 identified ELL students (Year 2 and above) </a:t>
            </a:r>
            <a:r>
              <a:rPr lang="en-US" u="sng" dirty="0">
                <a:latin typeface="Cambria" panose="02040503050406030204" pitchFamily="18" charset="0"/>
                <a:ea typeface="Calibri" panose="020F0502020204030204" pitchFamily="34" charset="0"/>
                <a:cs typeface="Times New Roman" panose="02020603050405020304" pitchFamily="18" charset="0"/>
              </a:rPr>
              <a:t>at ACS in 2020</a:t>
            </a:r>
            <a:r>
              <a:rPr lang="en-US" dirty="0">
                <a:latin typeface="Cambria" panose="02040503050406030204" pitchFamily="18" charset="0"/>
                <a:ea typeface="Calibri" panose="020F0502020204030204" pitchFamily="34" charset="0"/>
                <a:cs typeface="Times New Roman" panose="02020603050405020304" pitchFamily="18" charset="0"/>
              </a:rPr>
              <a:t>,</a:t>
            </a:r>
          </a:p>
          <a:p>
            <a:pPr lvl="0" algn="ctr"/>
            <a:endParaRPr lang="en-US" dirty="0">
              <a:latin typeface="Cambria" panose="02040503050406030204" pitchFamily="18" charset="0"/>
              <a:ea typeface="Calibri" panose="020F0502020204030204" pitchFamily="34" charset="0"/>
              <a:cs typeface="Times New Roman" panose="02020603050405020304" pitchFamily="18" charset="0"/>
            </a:endParaRPr>
          </a:p>
          <a:p>
            <a:pPr lvl="0" algn="ctr"/>
            <a:r>
              <a:rPr lang="en-US" dirty="0">
                <a:latin typeface="Cambria" panose="02040503050406030204" pitchFamily="18" charset="0"/>
                <a:ea typeface="Calibri" panose="020F0502020204030204" pitchFamily="34" charset="0"/>
                <a:cs typeface="Times New Roman" panose="02020603050405020304" pitchFamily="18" charset="0"/>
              </a:rPr>
              <a:t> </a:t>
            </a:r>
            <a:r>
              <a:rPr lang="en-US" b="1" dirty="0">
                <a:latin typeface="Cambria" panose="02040503050406030204" pitchFamily="18" charset="0"/>
                <a:ea typeface="Calibri" panose="020F0502020204030204" pitchFamily="34" charset="0"/>
                <a:cs typeface="Times New Roman" panose="02020603050405020304" pitchFamily="18" charset="0"/>
              </a:rPr>
              <a:t>79%</a:t>
            </a:r>
            <a:r>
              <a:rPr lang="en-US" dirty="0">
                <a:latin typeface="Cambria" panose="02040503050406030204" pitchFamily="18" charset="0"/>
                <a:ea typeface="Calibri" panose="020F0502020204030204" pitchFamily="34" charset="0"/>
                <a:cs typeface="Times New Roman" panose="02020603050405020304" pitchFamily="18" charset="0"/>
              </a:rPr>
              <a:t> (45/57) are </a:t>
            </a:r>
            <a:r>
              <a:rPr lang="en-US" b="1" dirty="0">
                <a:latin typeface="Cambria" panose="02040503050406030204" pitchFamily="18" charset="0"/>
                <a:ea typeface="Calibri" panose="020F0502020204030204" pitchFamily="34" charset="0"/>
                <a:cs typeface="Times New Roman" panose="02020603050405020304" pitchFamily="18" charset="0"/>
              </a:rPr>
              <a:t>at or above</a:t>
            </a:r>
            <a:r>
              <a:rPr lang="en-US" dirty="0">
                <a:latin typeface="Cambria" panose="02040503050406030204" pitchFamily="18" charset="0"/>
                <a:ea typeface="Calibri" panose="020F0502020204030204" pitchFamily="34" charset="0"/>
                <a:cs typeface="Times New Roman" panose="02020603050405020304" pitchFamily="18" charset="0"/>
              </a:rPr>
              <a:t> curriculum level in reading in 2022 </a:t>
            </a:r>
          </a:p>
          <a:p>
            <a:pPr lvl="0"/>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Hands giving thumbs up - Stock Photo - Dissolve">
            <a:extLst>
              <a:ext uri="{FF2B5EF4-FFF2-40B4-BE49-F238E27FC236}">
                <a16:creationId xmlns:a16="http://schemas.microsoft.com/office/drawing/2014/main" id="{09318115-7ADA-AC4E-A2EE-296BCA124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922" y="5184926"/>
            <a:ext cx="2618509" cy="150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64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9A1C-FF66-2540-B439-405841D4E649}"/>
              </a:ext>
            </a:extLst>
          </p:cNvPr>
          <p:cNvSpPr>
            <a:spLocks noGrp="1"/>
          </p:cNvSpPr>
          <p:nvPr>
            <p:ph type="title"/>
          </p:nvPr>
        </p:nvSpPr>
        <p:spPr/>
        <p:txBody>
          <a:bodyPr/>
          <a:lstStyle/>
          <a:p>
            <a:r>
              <a:rPr lang="en-GB" b="1" dirty="0">
                <a:latin typeface="Palatino Linotype" panose="02040502050505030304" pitchFamily="18" charset="0"/>
                <a:ea typeface="Palatino Linotype" panose="02040502050505030304" pitchFamily="18" charset="0"/>
                <a:cs typeface="Palatino Linotype" panose="02040502050505030304" pitchFamily="18" charset="0"/>
              </a:rPr>
              <a:t>2022 Target One </a:t>
            </a:r>
            <a:endParaRPr lang="en-US" dirty="0"/>
          </a:p>
        </p:txBody>
      </p:sp>
      <p:sp>
        <p:nvSpPr>
          <p:cNvPr id="3" name="Rectangle 2">
            <a:extLst>
              <a:ext uri="{FF2B5EF4-FFF2-40B4-BE49-F238E27FC236}">
                <a16:creationId xmlns:a16="http://schemas.microsoft.com/office/drawing/2014/main" id="{75544319-63E7-E847-B9D0-8E04E2F59C1A}"/>
              </a:ext>
            </a:extLst>
          </p:cNvPr>
          <p:cNvSpPr/>
          <p:nvPr/>
        </p:nvSpPr>
        <p:spPr>
          <a:xfrm>
            <a:off x="324196" y="1657987"/>
            <a:ext cx="3228817" cy="369332"/>
          </a:xfrm>
          <a:prstGeom prst="rect">
            <a:avLst/>
          </a:prstGeom>
        </p:spPr>
        <p:txBody>
          <a:bodyPr wrap="square">
            <a:spAutoFit/>
          </a:bodyPr>
          <a:lstStyle/>
          <a:p>
            <a:pPr marL="457200">
              <a:spcAft>
                <a:spcPts val="0"/>
              </a:spcAft>
            </a:pPr>
            <a:r>
              <a:rPr lang="en-GB" dirty="0">
                <a:solidFill>
                  <a:srgbClr val="FF0000"/>
                </a:solidFill>
                <a:latin typeface="Palatino Linotype" panose="02040502050505030304" pitchFamily="18" charset="0"/>
                <a:ea typeface="Palatino Linotype" panose="02040502050505030304" pitchFamily="18" charset="0"/>
                <a:cs typeface="Palatino Linotype" panose="02040502050505030304" pitchFamily="18" charset="0"/>
              </a:rPr>
              <a:t> </a:t>
            </a:r>
            <a:endParaRPr lang="en-NZ" sz="2800" dirty="0">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9D271DA-EFBC-B945-A379-9B44074DA777}"/>
              </a:ext>
            </a:extLst>
          </p:cNvPr>
          <p:cNvSpPr txBox="1"/>
          <p:nvPr/>
        </p:nvSpPr>
        <p:spPr>
          <a:xfrm>
            <a:off x="4663108" y="1709218"/>
            <a:ext cx="4106487" cy="338554"/>
          </a:xfrm>
          <a:prstGeom prst="rect">
            <a:avLst/>
          </a:prstGeom>
          <a:noFill/>
        </p:spPr>
        <p:txBody>
          <a:bodyPr wrap="square" rtlCol="0">
            <a:spAutoFit/>
          </a:bodyPr>
          <a:lstStyle/>
          <a:p>
            <a:r>
              <a:rPr lang="en-GB" sz="1600" dirty="0">
                <a:latin typeface="Cambria" panose="02040503050406030204" pitchFamily="18" charset="0"/>
              </a:rPr>
              <a:t>.</a:t>
            </a:r>
            <a:endParaRPr lang="en-NZ" sz="1600" dirty="0">
              <a:latin typeface="Cambria" panose="02040503050406030204" pitchFamily="18" charset="0"/>
            </a:endParaRPr>
          </a:p>
        </p:txBody>
      </p:sp>
      <p:sp>
        <p:nvSpPr>
          <p:cNvPr id="5" name="Rectangle 4">
            <a:extLst>
              <a:ext uri="{FF2B5EF4-FFF2-40B4-BE49-F238E27FC236}">
                <a16:creationId xmlns:a16="http://schemas.microsoft.com/office/drawing/2014/main" id="{65E89FF4-4E5A-7745-ABEB-EE1D0ACA9A87}"/>
              </a:ext>
            </a:extLst>
          </p:cNvPr>
          <p:cNvSpPr/>
          <p:nvPr/>
        </p:nvSpPr>
        <p:spPr>
          <a:xfrm>
            <a:off x="173620" y="1594442"/>
            <a:ext cx="8796760" cy="1200329"/>
          </a:xfrm>
          <a:prstGeom prst="rect">
            <a:avLst/>
          </a:prstGeom>
        </p:spPr>
        <p:txBody>
          <a:bodyPr wrap="square">
            <a:spAutoFit/>
          </a:bodyPr>
          <a:lstStyle/>
          <a:p>
            <a:pPr marL="285750" indent="-285750">
              <a:buFont typeface="Arial" panose="020B0604020202020204" pitchFamily="34" charset="0"/>
              <a:buChar char="•"/>
            </a:pPr>
            <a:r>
              <a:rPr lang="en-GB" sz="1800" dirty="0">
                <a:effectLst/>
                <a:latin typeface="Cambria" panose="02040503050406030204" pitchFamily="18" charset="0"/>
                <a:ea typeface="Times New Roman" panose="02020603050405020304" pitchFamily="18" charset="0"/>
                <a:cs typeface="Calibri" panose="020F0502020204030204" pitchFamily="34" charset="0"/>
              </a:rPr>
              <a:t>Review the Six-year old ‘Observational’ Data in order to stop the increase of ‘below’ readers at 6 years old. </a:t>
            </a:r>
            <a:endParaRPr lang="en-NZ"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mbria" panose="02040503050406030204" pitchFamily="18" charset="0"/>
                <a:ea typeface="Times New Roman" panose="02020603050405020304" pitchFamily="18" charset="0"/>
                <a:cs typeface="Calibri" panose="020F0502020204030204" pitchFamily="34" charset="0"/>
              </a:rPr>
              <a:t>Review how this assessment fits with the Better Start (BSLA) programme being implemented more fully next year. </a:t>
            </a:r>
            <a:endParaRPr lang="en-NZ"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19F447C5-A6A0-BA90-481D-EC1696EECECA}"/>
              </a:ext>
            </a:extLst>
          </p:cNvPr>
          <p:cNvGraphicFramePr>
            <a:graphicFrameLocks noGrp="1"/>
          </p:cNvGraphicFramePr>
          <p:nvPr>
            <p:extLst>
              <p:ext uri="{D42A27DB-BD31-4B8C-83A1-F6EECF244321}">
                <p14:modId xmlns:p14="http://schemas.microsoft.com/office/powerpoint/2010/main" val="3218876389"/>
              </p:ext>
            </p:extLst>
          </p:nvPr>
        </p:nvGraphicFramePr>
        <p:xfrm>
          <a:off x="1273267" y="2978972"/>
          <a:ext cx="6597465" cy="1558280"/>
        </p:xfrm>
        <a:graphic>
          <a:graphicData uri="http://schemas.openxmlformats.org/drawingml/2006/table">
            <a:tbl>
              <a:tblPr>
                <a:tableStyleId>{5C22544A-7EE6-4342-B048-85BDC9FD1C3A}</a:tableStyleId>
              </a:tblPr>
              <a:tblGrid>
                <a:gridCol w="4703185">
                  <a:extLst>
                    <a:ext uri="{9D8B030D-6E8A-4147-A177-3AD203B41FA5}">
                      <a16:colId xmlns:a16="http://schemas.microsoft.com/office/drawing/2014/main" val="529725037"/>
                    </a:ext>
                  </a:extLst>
                </a:gridCol>
                <a:gridCol w="473224">
                  <a:extLst>
                    <a:ext uri="{9D8B030D-6E8A-4147-A177-3AD203B41FA5}">
                      <a16:colId xmlns:a16="http://schemas.microsoft.com/office/drawing/2014/main" val="782987666"/>
                    </a:ext>
                  </a:extLst>
                </a:gridCol>
                <a:gridCol w="473224">
                  <a:extLst>
                    <a:ext uri="{9D8B030D-6E8A-4147-A177-3AD203B41FA5}">
                      <a16:colId xmlns:a16="http://schemas.microsoft.com/office/drawing/2014/main" val="2584141209"/>
                    </a:ext>
                  </a:extLst>
                </a:gridCol>
                <a:gridCol w="473916">
                  <a:extLst>
                    <a:ext uri="{9D8B030D-6E8A-4147-A177-3AD203B41FA5}">
                      <a16:colId xmlns:a16="http://schemas.microsoft.com/office/drawing/2014/main" val="293885218"/>
                    </a:ext>
                  </a:extLst>
                </a:gridCol>
                <a:gridCol w="473916">
                  <a:extLst>
                    <a:ext uri="{9D8B030D-6E8A-4147-A177-3AD203B41FA5}">
                      <a16:colId xmlns:a16="http://schemas.microsoft.com/office/drawing/2014/main" val="4006356147"/>
                    </a:ext>
                  </a:extLst>
                </a:gridCol>
              </a:tblGrid>
              <a:tr h="194785">
                <a:tc>
                  <a:txBody>
                    <a:bodyPr/>
                    <a:lstStyle/>
                    <a:p>
                      <a:r>
                        <a:rPr lang="en-GB" sz="1100" dirty="0">
                          <a:effectLst/>
                        </a:rPr>
                        <a:t>Total number of pupils eligible for the six year net survey in 2021</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4">
                  <a:txBody>
                    <a:bodyPr/>
                    <a:lstStyle/>
                    <a:p>
                      <a:r>
                        <a:rPr lang="en-GB" sz="1100">
                          <a:effectLst/>
                        </a:rPr>
                        <a:t>Number = 42</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0541829"/>
                  </a:ext>
                </a:extLst>
              </a:tr>
              <a:tr h="194785">
                <a:tc>
                  <a:txBody>
                    <a:bodyPr/>
                    <a:lstStyle/>
                    <a:p>
                      <a:r>
                        <a:rPr lang="en-GB" sz="1100">
                          <a:effectLst/>
                        </a:rPr>
                        <a:t>Total number of pupils eligible for the six year net survey in 2022</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4">
                  <a:txBody>
                    <a:bodyPr/>
                    <a:lstStyle/>
                    <a:p>
                      <a:r>
                        <a:rPr lang="en-GB" sz="1100">
                          <a:effectLst/>
                        </a:rPr>
                        <a:t>Number = 35</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0296415"/>
                  </a:ext>
                </a:extLst>
              </a:tr>
              <a:tr h="194785">
                <a:tc rowSpan="2">
                  <a:txBody>
                    <a:bodyPr/>
                    <a:lstStyle/>
                    <a:p>
                      <a:r>
                        <a:rPr lang="en-GB" sz="1100" dirty="0">
                          <a:effectLst/>
                        </a:rPr>
                        <a:t>Total number of readers in the ‘</a:t>
                      </a:r>
                      <a:r>
                        <a:rPr lang="en-GB" sz="1100" b="1" dirty="0">
                          <a:effectLst/>
                        </a:rPr>
                        <a:t>Below</a:t>
                      </a:r>
                      <a:r>
                        <a:rPr lang="en-GB" sz="1100" dirty="0">
                          <a:effectLst/>
                        </a:rPr>
                        <a:t>’ category</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gridSpan="2">
                  <a:txBody>
                    <a:bodyPr/>
                    <a:lstStyle/>
                    <a:p>
                      <a:r>
                        <a:rPr lang="en-GB" sz="1100">
                          <a:effectLst/>
                        </a:rPr>
                        <a:t> 2021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r>
                        <a:rPr lang="en-GB" sz="1100">
                          <a:effectLst/>
                        </a:rPr>
                        <a:t>2022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555470869"/>
                  </a:ext>
                </a:extLst>
              </a:tr>
              <a:tr h="194785">
                <a:tc vMerge="1">
                  <a:txBody>
                    <a:bodyPr/>
                    <a:lstStyle/>
                    <a:p>
                      <a:endParaRPr lang="en-US"/>
                    </a:p>
                  </a:txBody>
                  <a:tcPr/>
                </a:tc>
                <a:tc>
                  <a:txBody>
                    <a:bodyPr/>
                    <a:lstStyle/>
                    <a:p>
                      <a:r>
                        <a:rPr lang="en-GB" sz="1100">
                          <a:effectLst/>
                        </a:rPr>
                        <a:t>#</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4391901"/>
                  </a:ext>
                </a:extLst>
              </a:tr>
              <a:tr h="194785">
                <a:tc>
                  <a:txBody>
                    <a:bodyPr/>
                    <a:lstStyle/>
                    <a:p>
                      <a:pPr algn="r"/>
                      <a:r>
                        <a:rPr lang="en-GB" sz="1100">
                          <a:effectLst/>
                        </a:rPr>
                        <a:t>Letter Identification</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100">
                          <a:effectLst/>
                        </a:rPr>
                        <a:t>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5</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5</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14</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9794753"/>
                  </a:ext>
                </a:extLst>
              </a:tr>
              <a:tr h="194785">
                <a:tc>
                  <a:txBody>
                    <a:bodyPr/>
                    <a:lstStyle/>
                    <a:p>
                      <a:pPr algn="r"/>
                      <a:r>
                        <a:rPr lang="en-GB" sz="1100" dirty="0">
                          <a:effectLst/>
                        </a:rPr>
                        <a:t>Concepts About Print</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100">
                          <a:effectLst/>
                        </a:rPr>
                        <a:t>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24</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dirty="0">
                          <a:effectLst/>
                        </a:rPr>
                        <a:t>8</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23</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9600474"/>
                  </a:ext>
                </a:extLst>
              </a:tr>
              <a:tr h="194785">
                <a:tc>
                  <a:txBody>
                    <a:bodyPr/>
                    <a:lstStyle/>
                    <a:p>
                      <a:pPr algn="r"/>
                      <a:r>
                        <a:rPr lang="en-GB" sz="1100">
                          <a:effectLst/>
                        </a:rPr>
                        <a:t>Clay Word Test</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100">
                          <a:effectLst/>
                        </a:rPr>
                        <a:t>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19</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5</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14</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3262128"/>
                  </a:ext>
                </a:extLst>
              </a:tr>
              <a:tr h="194785">
                <a:tc>
                  <a:txBody>
                    <a:bodyPr/>
                    <a:lstStyle/>
                    <a:p>
                      <a:pPr algn="r"/>
                      <a:r>
                        <a:rPr lang="en-GB" sz="1100">
                          <a:effectLst/>
                        </a:rPr>
                        <a:t>Reading Level (Running Record)</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100" dirty="0">
                          <a:effectLst/>
                        </a:rPr>
                        <a:t> </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67</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16</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dirty="0">
                          <a:effectLst/>
                        </a:rPr>
                        <a:t>46</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93647313"/>
                  </a:ext>
                </a:extLst>
              </a:tr>
            </a:tbl>
          </a:graphicData>
        </a:graphic>
      </p:graphicFrame>
      <p:sp>
        <p:nvSpPr>
          <p:cNvPr id="11" name="TextBox 10">
            <a:extLst>
              <a:ext uri="{FF2B5EF4-FFF2-40B4-BE49-F238E27FC236}">
                <a16:creationId xmlns:a16="http://schemas.microsoft.com/office/drawing/2014/main" id="{C7568829-8C87-0AAF-9092-47F36F5E2B0D}"/>
              </a:ext>
            </a:extLst>
          </p:cNvPr>
          <p:cNvSpPr txBox="1"/>
          <p:nvPr/>
        </p:nvSpPr>
        <p:spPr>
          <a:xfrm>
            <a:off x="324196" y="4708905"/>
            <a:ext cx="8542012" cy="1754326"/>
          </a:xfrm>
          <a:prstGeom prst="rect">
            <a:avLst/>
          </a:prstGeom>
          <a:noFill/>
        </p:spPr>
        <p:txBody>
          <a:bodyPr wrap="square">
            <a:spAutoFit/>
          </a:bodyPr>
          <a:lstStyle/>
          <a:p>
            <a:r>
              <a:rPr lang="en-GB" sz="1800" dirty="0">
                <a:effectLst/>
                <a:latin typeface="Cambria" panose="02040503050406030204" pitchFamily="18" charset="0"/>
                <a:ea typeface="Times New Roman" panose="02020603050405020304" pitchFamily="18" charset="0"/>
              </a:rPr>
              <a:t>From 2022 data, it would appear that: </a:t>
            </a:r>
          </a:p>
          <a:p>
            <a:pPr marL="285750" indent="-285750">
              <a:buFont typeface="Arial" panose="020B0604020202020204" pitchFamily="34" charset="0"/>
              <a:buChar char="•"/>
            </a:pPr>
            <a:r>
              <a:rPr lang="en-GB" sz="1800" dirty="0">
                <a:effectLst/>
                <a:latin typeface="Cambria" panose="02040503050406030204" pitchFamily="18" charset="0"/>
                <a:ea typeface="Times New Roman" panose="02020603050405020304" pitchFamily="18" charset="0"/>
              </a:rPr>
              <a:t>something that is being done in the New Entrant classrooms is having a positive effect on the </a:t>
            </a:r>
            <a:r>
              <a:rPr lang="en-GB" sz="1800" u="sng" dirty="0">
                <a:effectLst/>
                <a:latin typeface="Cambria" panose="02040503050406030204" pitchFamily="18" charset="0"/>
                <a:ea typeface="Times New Roman" panose="02020603050405020304" pitchFamily="18" charset="0"/>
              </a:rPr>
              <a:t>Reading</a:t>
            </a:r>
            <a:r>
              <a:rPr lang="en-GB" sz="1800" dirty="0">
                <a:effectLst/>
                <a:latin typeface="Cambria" panose="02040503050406030204" pitchFamily="18" charset="0"/>
                <a:ea typeface="Times New Roman" panose="02020603050405020304" pitchFamily="18" charset="0"/>
              </a:rPr>
              <a:t> data</a:t>
            </a:r>
            <a:r>
              <a:rPr lang="en-GB" dirty="0">
                <a:latin typeface="Cambria" panose="02040503050406030204" pitchFamily="18" charset="0"/>
                <a:ea typeface="Times New Roman" panose="02020603050405020304" pitchFamily="18" charset="0"/>
              </a:rPr>
              <a:t>. This may or may not be attributable to BSLA, - only the latter results in the sample represent children under the BSLA system. </a:t>
            </a:r>
            <a:endParaRPr lang="en-GB" sz="1800" dirty="0">
              <a:effectLst/>
              <a:latin typeface="Cambria" panose="02040503050406030204" pitchFamily="18" charset="0"/>
              <a:ea typeface="Times New Roman" panose="02020603050405020304" pitchFamily="18" charset="0"/>
            </a:endParaRPr>
          </a:p>
          <a:p>
            <a:pPr marL="285750" indent="-285750">
              <a:buFont typeface="Arial" panose="020B0604020202020204" pitchFamily="34" charset="0"/>
              <a:buChar char="•"/>
            </a:pPr>
            <a:r>
              <a:rPr lang="en-GB" sz="1800" dirty="0">
                <a:effectLst/>
                <a:latin typeface="Cambria" panose="02040503050406030204" pitchFamily="18" charset="0"/>
                <a:ea typeface="Times New Roman" panose="02020603050405020304" pitchFamily="18" charset="0"/>
              </a:rPr>
              <a:t>results in the other three categories are less conclusive. </a:t>
            </a:r>
          </a:p>
          <a:p>
            <a:pPr marL="285750" indent="-285750">
              <a:buFont typeface="Arial" panose="020B0604020202020204" pitchFamily="34" charset="0"/>
              <a:buChar char="•"/>
            </a:pPr>
            <a:r>
              <a:rPr lang="en-GB" sz="1800" dirty="0">
                <a:effectLst/>
                <a:latin typeface="Cambria" panose="02040503050406030204" pitchFamily="18" charset="0"/>
                <a:ea typeface="Times New Roman" panose="02020603050405020304" pitchFamily="18" charset="0"/>
              </a:rPr>
              <a:t>Continuing to monitor this over time will establish any accurate pattern</a:t>
            </a:r>
            <a:r>
              <a:rPr lang="en-NZ" sz="1800" dirty="0">
                <a:latin typeface="Cambria" panose="02040503050406030204" pitchFamily="18" charset="0"/>
                <a:ea typeface="Times New Roman" panose="02020603050405020304" pitchFamily="18" charset="0"/>
              </a:rPr>
              <a:t>.</a:t>
            </a:r>
            <a:endParaRPr lang="en-US" dirty="0">
              <a:latin typeface="Cambria" panose="02040503050406030204" pitchFamily="18" charset="0"/>
            </a:endParaRPr>
          </a:p>
        </p:txBody>
      </p:sp>
      <p:sp>
        <p:nvSpPr>
          <p:cNvPr id="14" name="Doughnut 13">
            <a:extLst>
              <a:ext uri="{FF2B5EF4-FFF2-40B4-BE49-F238E27FC236}">
                <a16:creationId xmlns:a16="http://schemas.microsoft.com/office/drawing/2014/main" id="{25FD22EE-9F7F-4D77-3DEA-21694B8C23F3}"/>
              </a:ext>
            </a:extLst>
          </p:cNvPr>
          <p:cNvSpPr/>
          <p:nvPr/>
        </p:nvSpPr>
        <p:spPr>
          <a:xfrm>
            <a:off x="6360571" y="4247861"/>
            <a:ext cx="393539" cy="370390"/>
          </a:xfrm>
          <a:prstGeom prst="donut">
            <a:avLst>
              <a:gd name="adj" fmla="val 30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ughnut 14">
            <a:extLst>
              <a:ext uri="{FF2B5EF4-FFF2-40B4-BE49-F238E27FC236}">
                <a16:creationId xmlns:a16="http://schemas.microsoft.com/office/drawing/2014/main" id="{4BC2DA7E-2764-B700-896C-A1739904DD39}"/>
              </a:ext>
            </a:extLst>
          </p:cNvPr>
          <p:cNvSpPr/>
          <p:nvPr/>
        </p:nvSpPr>
        <p:spPr>
          <a:xfrm>
            <a:off x="7351854" y="4245917"/>
            <a:ext cx="393539" cy="370390"/>
          </a:xfrm>
          <a:prstGeom prst="donut">
            <a:avLst>
              <a:gd name="adj" fmla="val 30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55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3C49-1DA7-294E-8045-18F1D1AA29B3}"/>
              </a:ext>
            </a:extLst>
          </p:cNvPr>
          <p:cNvSpPr>
            <a:spLocks noGrp="1"/>
          </p:cNvSpPr>
          <p:nvPr>
            <p:ph type="title"/>
          </p:nvPr>
        </p:nvSpPr>
        <p:spPr/>
        <p:txBody>
          <a:bodyPr/>
          <a:lstStyle/>
          <a:p>
            <a:r>
              <a:rPr lang="en-US" dirty="0"/>
              <a:t>2022 Target Two</a:t>
            </a:r>
          </a:p>
        </p:txBody>
      </p:sp>
      <p:sp>
        <p:nvSpPr>
          <p:cNvPr id="8" name="TextBox 7">
            <a:extLst>
              <a:ext uri="{FF2B5EF4-FFF2-40B4-BE49-F238E27FC236}">
                <a16:creationId xmlns:a16="http://schemas.microsoft.com/office/drawing/2014/main" id="{EF8369B5-112F-A4EA-434C-B33B0951EE2D}"/>
              </a:ext>
            </a:extLst>
          </p:cNvPr>
          <p:cNvSpPr txBox="1"/>
          <p:nvPr/>
        </p:nvSpPr>
        <p:spPr>
          <a:xfrm>
            <a:off x="341983" y="2227995"/>
            <a:ext cx="1796150" cy="4278094"/>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cs typeface="Calibri" panose="020F0502020204030204" pitchFamily="34" charset="0"/>
              </a:rPr>
              <a:t>For 2022 </a:t>
            </a:r>
          </a:p>
          <a:p>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GB" sz="2800" b="1" dirty="0">
                <a:effectLst/>
                <a:latin typeface="Calibri" panose="020F0502020204030204" pitchFamily="34" charset="0"/>
                <a:ea typeface="Times New Roman" panose="02020603050405020304" pitchFamily="18" charset="0"/>
                <a:cs typeface="Calibri" panose="020F0502020204030204" pitchFamily="34" charset="0"/>
              </a:rPr>
              <a:t>Year 3, </a:t>
            </a:r>
          </a:p>
          <a:p>
            <a:pPr marL="285750" indent="-285750">
              <a:buFont typeface="Arial" panose="020B0604020202020204" pitchFamily="34" charset="0"/>
              <a:buChar char="•"/>
            </a:pPr>
            <a:r>
              <a:rPr lang="en-GB" sz="2800" b="1" dirty="0">
                <a:effectLst/>
                <a:latin typeface="Calibri" panose="020F0502020204030204" pitchFamily="34" charset="0"/>
                <a:ea typeface="Times New Roman" panose="02020603050405020304" pitchFamily="18" charset="0"/>
                <a:cs typeface="Calibri" panose="020F0502020204030204" pitchFamily="34" charset="0"/>
              </a:rPr>
              <a:t>Year 6</a:t>
            </a: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Year 7, </a:t>
            </a: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Year 9</a:t>
            </a:r>
          </a:p>
          <a:p>
            <a:pPr marL="285750" indent="-285750">
              <a:buFont typeface="Arial" panose="020B0604020202020204" pitchFamily="34" charset="0"/>
              <a:buChar char="•"/>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r>
              <a:rPr lang="en-GB" dirty="0">
                <a:latin typeface="Calibri" panose="020F0502020204030204" pitchFamily="34" charset="0"/>
                <a:ea typeface="Times New Roman" panose="02020603050405020304" pitchFamily="18" charset="0"/>
                <a:cs typeface="Calibri" panose="020F0502020204030204" pitchFamily="34" charset="0"/>
              </a:rPr>
              <a:t>I</a:t>
            </a:r>
            <a:r>
              <a:rPr lang="en-GB" sz="1800" dirty="0">
                <a:effectLst/>
                <a:latin typeface="Calibri" panose="020F0502020204030204" pitchFamily="34" charset="0"/>
                <a:ea typeface="Times New Roman" panose="02020603050405020304" pitchFamily="18" charset="0"/>
                <a:cs typeface="Calibri" panose="020F0502020204030204" pitchFamily="34" charset="0"/>
              </a:rPr>
              <a:t>ncrease the percentage of students above </a:t>
            </a:r>
          </a:p>
          <a:p>
            <a:r>
              <a:rPr lang="en-GB" sz="1800" dirty="0">
                <a:effectLst/>
                <a:latin typeface="Calibri" panose="020F0502020204030204" pitchFamily="34" charset="0"/>
                <a:ea typeface="Times New Roman" panose="02020603050405020304" pitchFamily="18" charset="0"/>
                <a:cs typeface="Calibri" panose="020F0502020204030204" pitchFamily="34" charset="0"/>
              </a:rPr>
              <a:t>and decrease the percentage below expectations</a:t>
            </a:r>
            <a:endParaRPr lang="en-NZ"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C46E5F37-6BB4-F6D7-BE27-5027C27EC23C}"/>
              </a:ext>
            </a:extLst>
          </p:cNvPr>
          <p:cNvGraphicFramePr>
            <a:graphicFrameLocks noGrp="1"/>
          </p:cNvGraphicFramePr>
          <p:nvPr>
            <p:extLst>
              <p:ext uri="{D42A27DB-BD31-4B8C-83A1-F6EECF244321}">
                <p14:modId xmlns:p14="http://schemas.microsoft.com/office/powerpoint/2010/main" val="2849022549"/>
              </p:ext>
            </p:extLst>
          </p:nvPr>
        </p:nvGraphicFramePr>
        <p:xfrm>
          <a:off x="3369197" y="1969375"/>
          <a:ext cx="5544273" cy="1610173"/>
        </p:xfrm>
        <a:graphic>
          <a:graphicData uri="http://schemas.openxmlformats.org/drawingml/2006/table">
            <a:tbl>
              <a:tblPr>
                <a:tableStyleId>{5C22544A-7EE6-4342-B048-85BDC9FD1C3A}</a:tableStyleId>
              </a:tblPr>
              <a:tblGrid>
                <a:gridCol w="4361255">
                  <a:extLst>
                    <a:ext uri="{9D8B030D-6E8A-4147-A177-3AD203B41FA5}">
                      <a16:colId xmlns:a16="http://schemas.microsoft.com/office/drawing/2014/main" val="3788336867"/>
                    </a:ext>
                  </a:extLst>
                </a:gridCol>
                <a:gridCol w="546601">
                  <a:extLst>
                    <a:ext uri="{9D8B030D-6E8A-4147-A177-3AD203B41FA5}">
                      <a16:colId xmlns:a16="http://schemas.microsoft.com/office/drawing/2014/main" val="1650576864"/>
                    </a:ext>
                  </a:extLst>
                </a:gridCol>
                <a:gridCol w="636417">
                  <a:extLst>
                    <a:ext uri="{9D8B030D-6E8A-4147-A177-3AD203B41FA5}">
                      <a16:colId xmlns:a16="http://schemas.microsoft.com/office/drawing/2014/main" val="2367102593"/>
                    </a:ext>
                  </a:extLst>
                </a:gridCol>
              </a:tblGrid>
              <a:tr h="170964">
                <a:tc>
                  <a:txBody>
                    <a:bodyPr/>
                    <a:lstStyle/>
                    <a:p>
                      <a:r>
                        <a:rPr lang="en-GB" sz="1200" dirty="0">
                          <a:effectLst/>
                        </a:rPr>
                        <a:t>Total number of pupils in the Year 3 cohort in 2022</a:t>
                      </a:r>
                    </a:p>
                    <a:p>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r>
                        <a:rPr lang="en-GB" sz="1100" dirty="0">
                          <a:effectLst/>
                        </a:rPr>
                        <a:t>Number = 45</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328390722"/>
                  </a:ext>
                </a:extLst>
              </a:tr>
              <a:tr h="341929">
                <a:tc>
                  <a:txBody>
                    <a:bodyPr/>
                    <a:lstStyle/>
                    <a:p>
                      <a:r>
                        <a:rPr lang="en-GB" sz="1200" dirty="0">
                          <a:effectLst/>
                        </a:rPr>
                        <a:t>Total percentage of pupils, who were </a:t>
                      </a:r>
                      <a:r>
                        <a:rPr lang="en-GB" sz="1200" b="1" dirty="0">
                          <a:effectLst/>
                        </a:rPr>
                        <a:t>above</a:t>
                      </a:r>
                      <a:r>
                        <a:rPr lang="en-GB" sz="1200" dirty="0">
                          <a:effectLst/>
                        </a:rPr>
                        <a:t> expectation in the end of year OTJ 2022.</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100" dirty="0">
                          <a:effectLst/>
                        </a:rPr>
                        <a:t>2021</a:t>
                      </a:r>
                      <a:endParaRPr lang="en-NZ" sz="1100" dirty="0">
                        <a:effectLst/>
                      </a:endParaRPr>
                    </a:p>
                    <a:p>
                      <a:pPr algn="ctr"/>
                      <a:r>
                        <a:rPr lang="en-GB" sz="1100" dirty="0">
                          <a:effectLst/>
                        </a:rPr>
                        <a:t>13%</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100" dirty="0">
                          <a:effectLst/>
                        </a:rPr>
                        <a:t>2022</a:t>
                      </a:r>
                      <a:endParaRPr lang="en-NZ" sz="1100" dirty="0">
                        <a:effectLst/>
                      </a:endParaRPr>
                    </a:p>
                    <a:p>
                      <a:pPr algn="ctr"/>
                      <a:r>
                        <a:rPr lang="en-GB" sz="1100" dirty="0">
                          <a:effectLst/>
                        </a:rPr>
                        <a:t>42%</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0709856"/>
                  </a:ext>
                </a:extLst>
              </a:tr>
              <a:tr h="341929">
                <a:tc>
                  <a:txBody>
                    <a:bodyPr/>
                    <a:lstStyle/>
                    <a:p>
                      <a:r>
                        <a:rPr lang="en-GB" sz="1200" dirty="0">
                          <a:effectLst/>
                        </a:rPr>
                        <a:t>Total percentage of who were </a:t>
                      </a:r>
                      <a:r>
                        <a:rPr lang="en-GB" sz="1200" b="1" dirty="0">
                          <a:effectLst/>
                        </a:rPr>
                        <a:t>below</a:t>
                      </a:r>
                      <a:r>
                        <a:rPr lang="en-GB" sz="1200" dirty="0">
                          <a:effectLst/>
                        </a:rPr>
                        <a:t> expectation in the end of year OTJ 2022.</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100">
                          <a:effectLst/>
                        </a:rPr>
                        <a:t>2021</a:t>
                      </a:r>
                      <a:endParaRPr lang="en-NZ" sz="1100">
                        <a:effectLst/>
                      </a:endParaRPr>
                    </a:p>
                    <a:p>
                      <a:pPr algn="ctr"/>
                      <a:r>
                        <a:rPr lang="en-GB" sz="1100">
                          <a:effectLst/>
                        </a:rPr>
                        <a:t>18%</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100" dirty="0">
                          <a:effectLst/>
                        </a:rPr>
                        <a:t>2022</a:t>
                      </a:r>
                      <a:endParaRPr lang="en-NZ" sz="1100" dirty="0">
                        <a:effectLst/>
                      </a:endParaRPr>
                    </a:p>
                    <a:p>
                      <a:pPr algn="ctr"/>
                      <a:r>
                        <a:rPr lang="en-GB" sz="1100" dirty="0">
                          <a:effectLst/>
                        </a:rPr>
                        <a:t>11%</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8519691"/>
                  </a:ext>
                </a:extLst>
              </a:tr>
              <a:tr h="512893">
                <a:tc gridSpan="3">
                  <a:txBody>
                    <a:bodyPr/>
                    <a:lstStyle/>
                    <a:p>
                      <a:endParaRPr lang="en-GB" sz="1200" dirty="0">
                        <a:effectLst/>
                      </a:endParaRPr>
                    </a:p>
                    <a:p>
                      <a:r>
                        <a:rPr lang="en-GB" sz="1200" dirty="0">
                          <a:effectLst/>
                        </a:rPr>
                        <a:t>Comment:  </a:t>
                      </a:r>
                      <a:r>
                        <a:rPr lang="en-GB" sz="1200" dirty="0">
                          <a:effectLst/>
                          <a:highlight>
                            <a:srgbClr val="FFFF00"/>
                          </a:highlight>
                        </a:rPr>
                        <a:t>YES.</a:t>
                      </a:r>
                      <a:r>
                        <a:rPr lang="en-GB" sz="1200" dirty="0">
                          <a:effectLst/>
                        </a:rPr>
                        <a:t> We can celebrate the successful achievement of this goal.</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8087284"/>
                  </a:ext>
                </a:extLst>
              </a:tr>
            </a:tbl>
          </a:graphicData>
        </a:graphic>
      </p:graphicFrame>
      <p:sp>
        <p:nvSpPr>
          <p:cNvPr id="12" name="TextBox 11">
            <a:extLst>
              <a:ext uri="{FF2B5EF4-FFF2-40B4-BE49-F238E27FC236}">
                <a16:creationId xmlns:a16="http://schemas.microsoft.com/office/drawing/2014/main" id="{1738F6CC-DD61-9207-DBB7-36AEB7306F16}"/>
              </a:ext>
            </a:extLst>
          </p:cNvPr>
          <p:cNvSpPr txBox="1"/>
          <p:nvPr/>
        </p:nvSpPr>
        <p:spPr>
          <a:xfrm rot="16200000">
            <a:off x="2085329" y="2420519"/>
            <a:ext cx="1581908" cy="707886"/>
          </a:xfrm>
          <a:prstGeom prst="rect">
            <a:avLst/>
          </a:prstGeom>
          <a:noFill/>
        </p:spPr>
        <p:txBody>
          <a:bodyPr wrap="none" rtlCol="0">
            <a:spAutoFit/>
          </a:bodyPr>
          <a:lstStyle/>
          <a:p>
            <a:r>
              <a:rPr lang="en-US" sz="4000" dirty="0"/>
              <a:t>Year 3</a:t>
            </a:r>
          </a:p>
        </p:txBody>
      </p:sp>
      <p:graphicFrame>
        <p:nvGraphicFramePr>
          <p:cNvPr id="13" name="Table 12">
            <a:extLst>
              <a:ext uri="{FF2B5EF4-FFF2-40B4-BE49-F238E27FC236}">
                <a16:creationId xmlns:a16="http://schemas.microsoft.com/office/drawing/2014/main" id="{F3825B73-B905-216E-4907-66DC85601F3F}"/>
              </a:ext>
            </a:extLst>
          </p:cNvPr>
          <p:cNvGraphicFramePr>
            <a:graphicFrameLocks noGrp="1"/>
          </p:cNvGraphicFramePr>
          <p:nvPr>
            <p:extLst>
              <p:ext uri="{D42A27DB-BD31-4B8C-83A1-F6EECF244321}">
                <p14:modId xmlns:p14="http://schemas.microsoft.com/office/powerpoint/2010/main" val="1532145995"/>
              </p:ext>
            </p:extLst>
          </p:nvPr>
        </p:nvGraphicFramePr>
        <p:xfrm>
          <a:off x="3331820" y="4595883"/>
          <a:ext cx="5581650" cy="1645920"/>
        </p:xfrm>
        <a:graphic>
          <a:graphicData uri="http://schemas.openxmlformats.org/drawingml/2006/table">
            <a:tbl>
              <a:tblPr>
                <a:tableStyleId>{5C22544A-7EE6-4342-B048-85BDC9FD1C3A}</a:tableStyleId>
              </a:tblPr>
              <a:tblGrid>
                <a:gridCol w="4319679">
                  <a:extLst>
                    <a:ext uri="{9D8B030D-6E8A-4147-A177-3AD203B41FA5}">
                      <a16:colId xmlns:a16="http://schemas.microsoft.com/office/drawing/2014/main" val="410267233"/>
                    </a:ext>
                  </a:extLst>
                </a:gridCol>
                <a:gridCol w="631621">
                  <a:extLst>
                    <a:ext uri="{9D8B030D-6E8A-4147-A177-3AD203B41FA5}">
                      <a16:colId xmlns:a16="http://schemas.microsoft.com/office/drawing/2014/main" val="95826752"/>
                    </a:ext>
                  </a:extLst>
                </a:gridCol>
                <a:gridCol w="630350">
                  <a:extLst>
                    <a:ext uri="{9D8B030D-6E8A-4147-A177-3AD203B41FA5}">
                      <a16:colId xmlns:a16="http://schemas.microsoft.com/office/drawing/2014/main" val="3549676554"/>
                    </a:ext>
                  </a:extLst>
                </a:gridCol>
              </a:tblGrid>
              <a:tr h="120015">
                <a:tc>
                  <a:txBody>
                    <a:bodyPr/>
                    <a:lstStyle/>
                    <a:p>
                      <a:pPr algn="l"/>
                      <a:r>
                        <a:rPr lang="en-GB" sz="1200" dirty="0">
                          <a:effectLst/>
                        </a:rPr>
                        <a:t>Total number of pupils in the Year 6 cohort in 2022</a:t>
                      </a:r>
                    </a:p>
                    <a:p>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r>
                        <a:rPr lang="en-GB" sz="1100" dirty="0">
                          <a:effectLst/>
                        </a:rPr>
                        <a:t>Number = 37</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932842007"/>
                  </a:ext>
                </a:extLst>
              </a:tr>
              <a:tr h="217805">
                <a:tc>
                  <a:txBody>
                    <a:bodyPr/>
                    <a:lstStyle/>
                    <a:p>
                      <a:r>
                        <a:rPr lang="en-GB" sz="1200" dirty="0">
                          <a:effectLst/>
                        </a:rPr>
                        <a:t>Total percentage of pupils who were </a:t>
                      </a:r>
                      <a:r>
                        <a:rPr lang="en-GB" sz="1200" b="1" dirty="0">
                          <a:effectLst/>
                        </a:rPr>
                        <a:t>above</a:t>
                      </a:r>
                      <a:r>
                        <a:rPr lang="en-GB" sz="1200" dirty="0">
                          <a:effectLst/>
                        </a:rPr>
                        <a:t> expectation in the end of year OTJ 2022.</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100" dirty="0">
                          <a:effectLst/>
                        </a:rPr>
                        <a:t>2021</a:t>
                      </a:r>
                      <a:endParaRPr lang="en-NZ" sz="1100" dirty="0">
                        <a:effectLst/>
                      </a:endParaRPr>
                    </a:p>
                    <a:p>
                      <a:pPr algn="ctr"/>
                      <a:r>
                        <a:rPr lang="en-GB" sz="1100" dirty="0">
                          <a:effectLst/>
                        </a:rPr>
                        <a:t>33%</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2022</a:t>
                      </a:r>
                      <a:endParaRPr lang="en-NZ" sz="1100">
                        <a:effectLst/>
                      </a:endParaRPr>
                    </a:p>
                    <a:p>
                      <a:r>
                        <a:rPr lang="en-GB" sz="1100">
                          <a:effectLst/>
                        </a:rPr>
                        <a:t>41%</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3818628"/>
                  </a:ext>
                </a:extLst>
              </a:tr>
              <a:tr h="80010">
                <a:tc>
                  <a:txBody>
                    <a:bodyPr/>
                    <a:lstStyle/>
                    <a:p>
                      <a:r>
                        <a:rPr lang="en-GB" sz="1200" dirty="0">
                          <a:effectLst/>
                        </a:rPr>
                        <a:t>Total percentage of pupils who were </a:t>
                      </a:r>
                      <a:r>
                        <a:rPr lang="en-GB" sz="1200" b="1" dirty="0">
                          <a:effectLst/>
                        </a:rPr>
                        <a:t>below</a:t>
                      </a:r>
                      <a:r>
                        <a:rPr lang="en-GB" sz="1200" dirty="0">
                          <a:effectLst/>
                        </a:rPr>
                        <a:t> expectation in the end of year OTJ 2022.</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100" dirty="0">
                          <a:effectLst/>
                        </a:rPr>
                        <a:t>2021</a:t>
                      </a:r>
                      <a:endParaRPr lang="en-NZ" sz="1100" dirty="0">
                        <a:effectLst/>
                      </a:endParaRPr>
                    </a:p>
                    <a:p>
                      <a:pPr algn="ctr"/>
                      <a:r>
                        <a:rPr lang="en-GB" sz="1100" dirty="0">
                          <a:effectLst/>
                        </a:rPr>
                        <a:t>19%</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dirty="0">
                          <a:effectLst/>
                        </a:rPr>
                        <a:t>2022</a:t>
                      </a:r>
                      <a:endParaRPr lang="en-NZ" sz="1100" dirty="0">
                        <a:effectLst/>
                      </a:endParaRPr>
                    </a:p>
                    <a:p>
                      <a:r>
                        <a:rPr lang="en-GB" sz="1100" dirty="0">
                          <a:effectLst/>
                        </a:rPr>
                        <a:t>14%</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05646869"/>
                  </a:ext>
                </a:extLst>
              </a:tr>
              <a:tr h="269875">
                <a:tc gridSpan="3">
                  <a:txBody>
                    <a:bodyPr/>
                    <a:lstStyle/>
                    <a:p>
                      <a:endParaRPr lang="en-GB" sz="1200" dirty="0">
                        <a:effectLst/>
                      </a:endParaRPr>
                    </a:p>
                    <a:p>
                      <a:r>
                        <a:rPr lang="en-GB" sz="1200" dirty="0">
                          <a:effectLst/>
                        </a:rPr>
                        <a:t>Comment:  </a:t>
                      </a:r>
                      <a:r>
                        <a:rPr lang="en-GB" sz="1200" dirty="0">
                          <a:effectLst/>
                          <a:highlight>
                            <a:srgbClr val="FFFF00"/>
                          </a:highlight>
                        </a:rPr>
                        <a:t>YES</a:t>
                      </a:r>
                      <a:r>
                        <a:rPr lang="en-GB" sz="1200" dirty="0">
                          <a:effectLst/>
                        </a:rPr>
                        <a:t>. We can celebrate the successful achievement of this goal.</a:t>
                      </a:r>
                    </a:p>
                    <a:p>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7941518"/>
                  </a:ext>
                </a:extLst>
              </a:tr>
            </a:tbl>
          </a:graphicData>
        </a:graphic>
      </p:graphicFrame>
      <p:sp>
        <p:nvSpPr>
          <p:cNvPr id="14" name="TextBox 13">
            <a:extLst>
              <a:ext uri="{FF2B5EF4-FFF2-40B4-BE49-F238E27FC236}">
                <a16:creationId xmlns:a16="http://schemas.microsoft.com/office/drawing/2014/main" id="{8C08F525-568E-F38A-973E-3E699E648EE2}"/>
              </a:ext>
            </a:extLst>
          </p:cNvPr>
          <p:cNvSpPr txBox="1"/>
          <p:nvPr/>
        </p:nvSpPr>
        <p:spPr>
          <a:xfrm rot="16200000">
            <a:off x="2085329" y="5064900"/>
            <a:ext cx="1581908" cy="707886"/>
          </a:xfrm>
          <a:prstGeom prst="rect">
            <a:avLst/>
          </a:prstGeom>
          <a:noFill/>
        </p:spPr>
        <p:txBody>
          <a:bodyPr wrap="none" rtlCol="0">
            <a:spAutoFit/>
          </a:bodyPr>
          <a:lstStyle/>
          <a:p>
            <a:r>
              <a:rPr lang="en-US" sz="4000" dirty="0"/>
              <a:t>Year 6</a:t>
            </a:r>
          </a:p>
        </p:txBody>
      </p:sp>
      <p:pic>
        <p:nvPicPr>
          <p:cNvPr id="15" name="Picture 2" descr="Achieving goals and targets Stock Photo by ©nasirkhan 10056156">
            <a:extLst>
              <a:ext uri="{FF2B5EF4-FFF2-40B4-BE49-F238E27FC236}">
                <a16:creationId xmlns:a16="http://schemas.microsoft.com/office/drawing/2014/main" id="{C1E81FC7-5D02-203D-C67A-DBDFB5342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27971">
            <a:off x="1379108" y="1293457"/>
            <a:ext cx="1643270" cy="1027044"/>
          </a:xfrm>
          <a:prstGeom prst="rect">
            <a:avLst/>
          </a:prstGeom>
          <a:noFill/>
          <a:effectLst>
            <a:softEdge rad="77016"/>
          </a:effectLst>
          <a:extLst>
            <a:ext uri="{909E8E84-426E-40DD-AFC4-6F175D3DCCD1}">
              <a14:hiddenFill xmlns:a14="http://schemas.microsoft.com/office/drawing/2010/main">
                <a:solidFill>
                  <a:srgbClr val="FFFFFF"/>
                </a:solidFill>
              </a14:hiddenFill>
            </a:ext>
          </a:extLst>
        </p:spPr>
      </p:pic>
      <p:pic>
        <p:nvPicPr>
          <p:cNvPr id="16" name="Picture 2" descr="Achieving goals and targets Stock Photo by ©nasirkhan 10056156">
            <a:extLst>
              <a:ext uri="{FF2B5EF4-FFF2-40B4-BE49-F238E27FC236}">
                <a16:creationId xmlns:a16="http://schemas.microsoft.com/office/drawing/2014/main" id="{2692544B-E14A-7891-9FC4-E811C45B9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27971">
            <a:off x="1700705" y="3883779"/>
            <a:ext cx="1643270" cy="1027044"/>
          </a:xfrm>
          <a:prstGeom prst="rect">
            <a:avLst/>
          </a:prstGeom>
          <a:noFill/>
          <a:effectLst>
            <a:softEdge rad="77016"/>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56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3C49-1DA7-294E-8045-18F1D1AA29B3}"/>
              </a:ext>
            </a:extLst>
          </p:cNvPr>
          <p:cNvSpPr>
            <a:spLocks noGrp="1"/>
          </p:cNvSpPr>
          <p:nvPr>
            <p:ph type="title"/>
          </p:nvPr>
        </p:nvSpPr>
        <p:spPr/>
        <p:txBody>
          <a:bodyPr/>
          <a:lstStyle/>
          <a:p>
            <a:r>
              <a:rPr lang="en-US" dirty="0"/>
              <a:t>2022 Target Two</a:t>
            </a:r>
          </a:p>
        </p:txBody>
      </p:sp>
      <p:sp>
        <p:nvSpPr>
          <p:cNvPr id="8" name="TextBox 7">
            <a:extLst>
              <a:ext uri="{FF2B5EF4-FFF2-40B4-BE49-F238E27FC236}">
                <a16:creationId xmlns:a16="http://schemas.microsoft.com/office/drawing/2014/main" id="{EF8369B5-112F-A4EA-434C-B33B0951EE2D}"/>
              </a:ext>
            </a:extLst>
          </p:cNvPr>
          <p:cNvSpPr txBox="1"/>
          <p:nvPr/>
        </p:nvSpPr>
        <p:spPr>
          <a:xfrm>
            <a:off x="341983" y="2227995"/>
            <a:ext cx="1796150" cy="4154984"/>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cs typeface="Calibri" panose="020F0502020204030204" pitchFamily="34" charset="0"/>
              </a:rPr>
              <a:t>For 2022 </a:t>
            </a:r>
          </a:p>
          <a:p>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Year 3, </a:t>
            </a: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Year 6</a:t>
            </a:r>
          </a:p>
          <a:p>
            <a:pPr marL="285750" indent="-285750">
              <a:buFont typeface="Arial" panose="020B0604020202020204" pitchFamily="34" charset="0"/>
              <a:buChar char="•"/>
            </a:pPr>
            <a:r>
              <a:rPr lang="en-GB" sz="2400" b="1" dirty="0">
                <a:effectLst/>
                <a:latin typeface="Calibri" panose="020F0502020204030204" pitchFamily="34" charset="0"/>
                <a:ea typeface="Times New Roman" panose="02020603050405020304" pitchFamily="18" charset="0"/>
                <a:cs typeface="Calibri" panose="020F0502020204030204" pitchFamily="34" charset="0"/>
              </a:rPr>
              <a:t>Year 7, </a:t>
            </a:r>
          </a:p>
          <a:p>
            <a:pPr marL="285750" indent="-285750">
              <a:buFont typeface="Arial" panose="020B0604020202020204" pitchFamily="34" charset="0"/>
              <a:buChar char="•"/>
            </a:pPr>
            <a:r>
              <a:rPr lang="en-GB" sz="2400" b="1" dirty="0">
                <a:effectLst/>
                <a:latin typeface="Calibri" panose="020F0502020204030204" pitchFamily="34" charset="0"/>
                <a:ea typeface="Times New Roman" panose="02020603050405020304" pitchFamily="18" charset="0"/>
                <a:cs typeface="Calibri" panose="020F0502020204030204" pitchFamily="34" charset="0"/>
              </a:rPr>
              <a:t>Year 9</a:t>
            </a:r>
          </a:p>
          <a:p>
            <a:pPr marL="285750" indent="-285750">
              <a:buFont typeface="Arial" panose="020B0604020202020204" pitchFamily="34" charset="0"/>
              <a:buChar char="•"/>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r>
              <a:rPr lang="en-GB" dirty="0">
                <a:latin typeface="Calibri" panose="020F0502020204030204" pitchFamily="34" charset="0"/>
                <a:ea typeface="Times New Roman" panose="02020603050405020304" pitchFamily="18" charset="0"/>
                <a:cs typeface="Calibri" panose="020F0502020204030204" pitchFamily="34" charset="0"/>
              </a:rPr>
              <a:t>I</a:t>
            </a:r>
            <a:r>
              <a:rPr lang="en-GB" sz="1800" dirty="0">
                <a:effectLst/>
                <a:latin typeface="Calibri" panose="020F0502020204030204" pitchFamily="34" charset="0"/>
                <a:ea typeface="Times New Roman" panose="02020603050405020304" pitchFamily="18" charset="0"/>
                <a:cs typeface="Calibri" panose="020F0502020204030204" pitchFamily="34" charset="0"/>
              </a:rPr>
              <a:t>ncrease the percentage of students above </a:t>
            </a:r>
          </a:p>
          <a:p>
            <a:r>
              <a:rPr lang="en-GB" sz="1800" dirty="0">
                <a:effectLst/>
                <a:latin typeface="Calibri" panose="020F0502020204030204" pitchFamily="34" charset="0"/>
                <a:ea typeface="Times New Roman" panose="02020603050405020304" pitchFamily="18" charset="0"/>
                <a:cs typeface="Calibri" panose="020F0502020204030204" pitchFamily="34" charset="0"/>
              </a:rPr>
              <a:t>and decrease the percentage below expectations</a:t>
            </a:r>
            <a:endParaRPr lang="en-NZ"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738F6CC-DD61-9207-DBB7-36AEB7306F16}"/>
              </a:ext>
            </a:extLst>
          </p:cNvPr>
          <p:cNvSpPr txBox="1"/>
          <p:nvPr/>
        </p:nvSpPr>
        <p:spPr>
          <a:xfrm rot="16200000">
            <a:off x="2085329" y="2420519"/>
            <a:ext cx="1581908" cy="707886"/>
          </a:xfrm>
          <a:prstGeom prst="rect">
            <a:avLst/>
          </a:prstGeom>
          <a:noFill/>
        </p:spPr>
        <p:txBody>
          <a:bodyPr wrap="none" rtlCol="0">
            <a:spAutoFit/>
          </a:bodyPr>
          <a:lstStyle/>
          <a:p>
            <a:r>
              <a:rPr lang="en-US" sz="4000" dirty="0"/>
              <a:t>Year 7</a:t>
            </a:r>
          </a:p>
        </p:txBody>
      </p:sp>
      <p:sp>
        <p:nvSpPr>
          <p:cNvPr id="14" name="TextBox 13">
            <a:extLst>
              <a:ext uri="{FF2B5EF4-FFF2-40B4-BE49-F238E27FC236}">
                <a16:creationId xmlns:a16="http://schemas.microsoft.com/office/drawing/2014/main" id="{8C08F525-568E-F38A-973E-3E699E648EE2}"/>
              </a:ext>
            </a:extLst>
          </p:cNvPr>
          <p:cNvSpPr txBox="1"/>
          <p:nvPr/>
        </p:nvSpPr>
        <p:spPr>
          <a:xfrm rot="16200000">
            <a:off x="2085329" y="5064900"/>
            <a:ext cx="1581908" cy="707886"/>
          </a:xfrm>
          <a:prstGeom prst="rect">
            <a:avLst/>
          </a:prstGeom>
          <a:noFill/>
        </p:spPr>
        <p:txBody>
          <a:bodyPr wrap="none" rtlCol="0">
            <a:spAutoFit/>
          </a:bodyPr>
          <a:lstStyle/>
          <a:p>
            <a:r>
              <a:rPr lang="en-US" sz="4000" dirty="0"/>
              <a:t>Year 9</a:t>
            </a:r>
          </a:p>
        </p:txBody>
      </p:sp>
      <p:graphicFrame>
        <p:nvGraphicFramePr>
          <p:cNvPr id="3" name="Table 2">
            <a:extLst>
              <a:ext uri="{FF2B5EF4-FFF2-40B4-BE49-F238E27FC236}">
                <a16:creationId xmlns:a16="http://schemas.microsoft.com/office/drawing/2014/main" id="{C67BD6A1-1238-2EE6-C02F-9470FE28E5DD}"/>
              </a:ext>
            </a:extLst>
          </p:cNvPr>
          <p:cNvGraphicFramePr>
            <a:graphicFrameLocks noGrp="1"/>
          </p:cNvGraphicFramePr>
          <p:nvPr>
            <p:extLst>
              <p:ext uri="{D42A27DB-BD31-4B8C-83A1-F6EECF244321}">
                <p14:modId xmlns:p14="http://schemas.microsoft.com/office/powerpoint/2010/main" val="4084406535"/>
              </p:ext>
            </p:extLst>
          </p:nvPr>
        </p:nvGraphicFramePr>
        <p:xfrm>
          <a:off x="3230226" y="2020081"/>
          <a:ext cx="5577840" cy="1645920"/>
        </p:xfrm>
        <a:graphic>
          <a:graphicData uri="http://schemas.openxmlformats.org/drawingml/2006/table">
            <a:tbl>
              <a:tblPr>
                <a:tableStyleId>{5C22544A-7EE6-4342-B048-85BDC9FD1C3A}</a:tableStyleId>
              </a:tblPr>
              <a:tblGrid>
                <a:gridCol w="4316730">
                  <a:extLst>
                    <a:ext uri="{9D8B030D-6E8A-4147-A177-3AD203B41FA5}">
                      <a16:colId xmlns:a16="http://schemas.microsoft.com/office/drawing/2014/main" val="1804200649"/>
                    </a:ext>
                  </a:extLst>
                </a:gridCol>
                <a:gridCol w="631190">
                  <a:extLst>
                    <a:ext uri="{9D8B030D-6E8A-4147-A177-3AD203B41FA5}">
                      <a16:colId xmlns:a16="http://schemas.microsoft.com/office/drawing/2014/main" val="121369630"/>
                    </a:ext>
                  </a:extLst>
                </a:gridCol>
                <a:gridCol w="629920">
                  <a:extLst>
                    <a:ext uri="{9D8B030D-6E8A-4147-A177-3AD203B41FA5}">
                      <a16:colId xmlns:a16="http://schemas.microsoft.com/office/drawing/2014/main" val="2380964277"/>
                    </a:ext>
                  </a:extLst>
                </a:gridCol>
              </a:tblGrid>
              <a:tr h="37465">
                <a:tc>
                  <a:txBody>
                    <a:bodyPr/>
                    <a:lstStyle/>
                    <a:p>
                      <a:r>
                        <a:rPr lang="en-GB" sz="1200">
                          <a:effectLst/>
                        </a:rPr>
                        <a:t>Total number of pupils in the Year 7 cohort in 2022</a:t>
                      </a:r>
                      <a:endParaRPr lang="en-NZ" sz="1200">
                        <a:effectLst/>
                      </a:endParaRPr>
                    </a:p>
                    <a:p>
                      <a:r>
                        <a:rPr lang="en-GB" sz="1200">
                          <a:effectLst/>
                        </a:rPr>
                        <a:t> </a:t>
                      </a:r>
                      <a:endParaRPr lang="en-NZ"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r>
                        <a:rPr lang="en-GB" sz="1200">
                          <a:effectLst/>
                        </a:rPr>
                        <a:t>Number = 32</a:t>
                      </a:r>
                      <a:endParaRPr lang="en-NZ"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11408383"/>
                  </a:ext>
                </a:extLst>
              </a:tr>
              <a:tr h="99060">
                <a:tc>
                  <a:txBody>
                    <a:bodyPr/>
                    <a:lstStyle/>
                    <a:p>
                      <a:r>
                        <a:rPr lang="en-GB" sz="1200">
                          <a:effectLst/>
                        </a:rPr>
                        <a:t>Total percentage of pupils who were above expectation in the end of year OTJ 2022.</a:t>
                      </a:r>
                      <a:endParaRPr lang="en-NZ"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a:effectLst/>
                        </a:rPr>
                        <a:t>2021</a:t>
                      </a:r>
                      <a:endParaRPr lang="en-NZ" sz="1200">
                        <a:effectLst/>
                      </a:endParaRPr>
                    </a:p>
                    <a:p>
                      <a:pPr algn="ctr"/>
                      <a:r>
                        <a:rPr lang="en-GB" sz="1200">
                          <a:effectLst/>
                        </a:rPr>
                        <a:t>26%</a:t>
                      </a:r>
                      <a:endParaRPr lang="en-NZ"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100">
                          <a:effectLst/>
                        </a:rPr>
                        <a:t>2022</a:t>
                      </a:r>
                      <a:endParaRPr lang="en-NZ" sz="1100">
                        <a:effectLst/>
                      </a:endParaRPr>
                    </a:p>
                    <a:p>
                      <a:pPr algn="ctr"/>
                      <a:r>
                        <a:rPr lang="en-GB" sz="1100">
                          <a:effectLst/>
                        </a:rPr>
                        <a:t>44%</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46258283"/>
                  </a:ext>
                </a:extLst>
              </a:tr>
              <a:tr h="50800">
                <a:tc>
                  <a:txBody>
                    <a:bodyPr/>
                    <a:lstStyle/>
                    <a:p>
                      <a:r>
                        <a:rPr lang="en-GB" sz="1200" dirty="0">
                          <a:effectLst/>
                        </a:rPr>
                        <a:t>Total number and percentage of pupils in Year 6, 2021, who were below expectation in the end of year OTJ 2021.</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a:effectLst/>
                        </a:rPr>
                        <a:t>2021</a:t>
                      </a:r>
                      <a:endParaRPr lang="en-NZ" sz="1200">
                        <a:effectLst/>
                      </a:endParaRPr>
                    </a:p>
                    <a:p>
                      <a:pPr algn="ctr"/>
                      <a:r>
                        <a:rPr lang="en-GB" sz="1200">
                          <a:effectLst/>
                        </a:rPr>
                        <a:t>21%</a:t>
                      </a:r>
                      <a:endParaRPr lang="en-NZ"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100">
                          <a:effectLst/>
                        </a:rPr>
                        <a:t>2022</a:t>
                      </a:r>
                      <a:endParaRPr lang="en-NZ" sz="1100">
                        <a:effectLst/>
                      </a:endParaRPr>
                    </a:p>
                    <a:p>
                      <a:pPr algn="ctr"/>
                      <a:r>
                        <a:rPr lang="en-GB" sz="1100">
                          <a:effectLst/>
                        </a:rPr>
                        <a:t>6%</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7439642"/>
                  </a:ext>
                </a:extLst>
              </a:tr>
              <a:tr h="351155">
                <a:tc gridSpan="3">
                  <a:txBody>
                    <a:bodyPr/>
                    <a:lstStyle/>
                    <a:p>
                      <a:r>
                        <a:rPr lang="en-GB" sz="1200" dirty="0">
                          <a:effectLst/>
                        </a:rPr>
                        <a:t> </a:t>
                      </a:r>
                      <a:endParaRPr lang="en-NZ" sz="1200" dirty="0">
                        <a:effectLst/>
                      </a:endParaRPr>
                    </a:p>
                    <a:p>
                      <a:r>
                        <a:rPr lang="en-GB" sz="1200" dirty="0">
                          <a:effectLst/>
                        </a:rPr>
                        <a:t>Comment:  </a:t>
                      </a:r>
                      <a:r>
                        <a:rPr lang="en-GB" sz="1200" dirty="0">
                          <a:effectLst/>
                          <a:highlight>
                            <a:srgbClr val="FFFF00"/>
                          </a:highlight>
                        </a:rPr>
                        <a:t>YES.</a:t>
                      </a:r>
                      <a:r>
                        <a:rPr lang="en-GB" sz="1200" dirty="0">
                          <a:effectLst/>
                        </a:rPr>
                        <a:t> We can celebrate the successful achievement of this goal.</a:t>
                      </a:r>
                      <a:endParaRPr lang="en-NZ" sz="1200" dirty="0">
                        <a:effectLst/>
                      </a:endParaRPr>
                    </a:p>
                    <a:p>
                      <a:r>
                        <a:rPr lang="en-GB" sz="1200" dirty="0">
                          <a:effectLst/>
                        </a:rPr>
                        <a:t> </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3673598"/>
                  </a:ext>
                </a:extLst>
              </a:tr>
            </a:tbl>
          </a:graphicData>
        </a:graphic>
      </p:graphicFrame>
      <p:graphicFrame>
        <p:nvGraphicFramePr>
          <p:cNvPr id="4" name="Table 3">
            <a:extLst>
              <a:ext uri="{FF2B5EF4-FFF2-40B4-BE49-F238E27FC236}">
                <a16:creationId xmlns:a16="http://schemas.microsoft.com/office/drawing/2014/main" id="{B7B83742-4EE4-1056-A54B-7B5D15C60D86}"/>
              </a:ext>
            </a:extLst>
          </p:cNvPr>
          <p:cNvGraphicFramePr>
            <a:graphicFrameLocks noGrp="1"/>
          </p:cNvGraphicFramePr>
          <p:nvPr>
            <p:extLst>
              <p:ext uri="{D42A27DB-BD31-4B8C-83A1-F6EECF244321}">
                <p14:modId xmlns:p14="http://schemas.microsoft.com/office/powerpoint/2010/main" val="651623640"/>
              </p:ext>
            </p:extLst>
          </p:nvPr>
        </p:nvGraphicFramePr>
        <p:xfrm>
          <a:off x="3230226" y="4627889"/>
          <a:ext cx="5577840" cy="1645920"/>
        </p:xfrm>
        <a:graphic>
          <a:graphicData uri="http://schemas.openxmlformats.org/drawingml/2006/table">
            <a:tbl>
              <a:tblPr>
                <a:tableStyleId>{5C22544A-7EE6-4342-B048-85BDC9FD1C3A}</a:tableStyleId>
              </a:tblPr>
              <a:tblGrid>
                <a:gridCol w="4316730">
                  <a:extLst>
                    <a:ext uri="{9D8B030D-6E8A-4147-A177-3AD203B41FA5}">
                      <a16:colId xmlns:a16="http://schemas.microsoft.com/office/drawing/2014/main" val="1624453342"/>
                    </a:ext>
                  </a:extLst>
                </a:gridCol>
                <a:gridCol w="631190">
                  <a:extLst>
                    <a:ext uri="{9D8B030D-6E8A-4147-A177-3AD203B41FA5}">
                      <a16:colId xmlns:a16="http://schemas.microsoft.com/office/drawing/2014/main" val="527333786"/>
                    </a:ext>
                  </a:extLst>
                </a:gridCol>
                <a:gridCol w="629920">
                  <a:extLst>
                    <a:ext uri="{9D8B030D-6E8A-4147-A177-3AD203B41FA5}">
                      <a16:colId xmlns:a16="http://schemas.microsoft.com/office/drawing/2014/main" val="122596214"/>
                    </a:ext>
                  </a:extLst>
                </a:gridCol>
              </a:tblGrid>
              <a:tr h="62865">
                <a:tc>
                  <a:txBody>
                    <a:bodyPr/>
                    <a:lstStyle/>
                    <a:p>
                      <a:r>
                        <a:rPr lang="en-GB" sz="1200">
                          <a:effectLst/>
                        </a:rPr>
                        <a:t>Total number of pupils in the Year 9 cohort in 2022</a:t>
                      </a:r>
                      <a:endParaRPr lang="en-NZ" sz="1100">
                        <a:effectLst/>
                      </a:endParaRPr>
                    </a:p>
                    <a:p>
                      <a:r>
                        <a:rPr lang="en-GB" sz="1200">
                          <a:effectLst/>
                        </a:rPr>
                        <a:t>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r>
                        <a:rPr lang="en-GB" sz="1100">
                          <a:effectLst/>
                        </a:rPr>
                        <a:t>Number = 31</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071904311"/>
                  </a:ext>
                </a:extLst>
              </a:tr>
              <a:tr h="186055">
                <a:tc>
                  <a:txBody>
                    <a:bodyPr/>
                    <a:lstStyle/>
                    <a:p>
                      <a:r>
                        <a:rPr lang="en-GB" sz="1200">
                          <a:effectLst/>
                        </a:rPr>
                        <a:t>Total percentage of pupils who were above expectation in the end of year OTJ 2022.</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100">
                          <a:effectLst/>
                        </a:rPr>
                        <a:t>2021</a:t>
                      </a:r>
                      <a:endParaRPr lang="en-NZ" sz="1100">
                        <a:effectLst/>
                      </a:endParaRPr>
                    </a:p>
                    <a:p>
                      <a:pPr algn="ctr"/>
                      <a:r>
                        <a:rPr lang="en-GB" sz="1100">
                          <a:effectLst/>
                        </a:rPr>
                        <a:t>25%</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100">
                          <a:effectLst/>
                        </a:rPr>
                        <a:t>2022</a:t>
                      </a:r>
                      <a:endParaRPr lang="en-NZ" sz="1100">
                        <a:effectLst/>
                      </a:endParaRPr>
                    </a:p>
                    <a:p>
                      <a:pPr algn="ctr"/>
                      <a:r>
                        <a:rPr lang="en-GB" sz="1100">
                          <a:effectLst/>
                        </a:rPr>
                        <a:t>42%</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1152225"/>
                  </a:ext>
                </a:extLst>
              </a:tr>
              <a:tr h="128905">
                <a:tc>
                  <a:txBody>
                    <a:bodyPr/>
                    <a:lstStyle/>
                    <a:p>
                      <a:r>
                        <a:rPr lang="en-GB" sz="1200">
                          <a:effectLst/>
                        </a:rPr>
                        <a:t>Total percentage of pupils who were below expectation in the end of year OTJ 2022.</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100">
                          <a:effectLst/>
                        </a:rPr>
                        <a:t>2021</a:t>
                      </a:r>
                      <a:endParaRPr lang="en-NZ" sz="1100">
                        <a:effectLst/>
                      </a:endParaRPr>
                    </a:p>
                    <a:p>
                      <a:pPr algn="ctr"/>
                      <a:r>
                        <a:rPr lang="en-GB" sz="1100">
                          <a:effectLst/>
                        </a:rPr>
                        <a:t>17%</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100">
                          <a:effectLst/>
                        </a:rPr>
                        <a:t>2022</a:t>
                      </a:r>
                      <a:endParaRPr lang="en-NZ" sz="1100">
                        <a:effectLst/>
                      </a:endParaRPr>
                    </a:p>
                    <a:p>
                      <a:pPr algn="ctr"/>
                      <a:r>
                        <a:rPr lang="en-GB" sz="1100">
                          <a:effectLst/>
                        </a:rPr>
                        <a:t>13%</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4252403"/>
                  </a:ext>
                </a:extLst>
              </a:tr>
              <a:tr h="351155">
                <a:tc gridSpan="3">
                  <a:txBody>
                    <a:bodyPr/>
                    <a:lstStyle/>
                    <a:p>
                      <a:r>
                        <a:rPr lang="en-GB" sz="1200" dirty="0">
                          <a:effectLst/>
                        </a:rPr>
                        <a:t> </a:t>
                      </a:r>
                      <a:endParaRPr lang="en-NZ" sz="1100" dirty="0">
                        <a:effectLst/>
                      </a:endParaRPr>
                    </a:p>
                    <a:p>
                      <a:r>
                        <a:rPr lang="en-GB" sz="1200" dirty="0">
                          <a:effectLst/>
                        </a:rPr>
                        <a:t>Comment:  </a:t>
                      </a:r>
                      <a:r>
                        <a:rPr lang="en-GB" sz="1200" dirty="0">
                          <a:effectLst/>
                          <a:highlight>
                            <a:srgbClr val="FFFF00"/>
                          </a:highlight>
                        </a:rPr>
                        <a:t>YES.</a:t>
                      </a:r>
                      <a:r>
                        <a:rPr lang="en-GB" sz="1200" dirty="0">
                          <a:effectLst/>
                        </a:rPr>
                        <a:t> We can celebrate the successful achievement of this goal.</a:t>
                      </a:r>
                      <a:endParaRPr lang="en-NZ" sz="1100" dirty="0">
                        <a:effectLst/>
                      </a:endParaRPr>
                    </a:p>
                    <a:p>
                      <a:r>
                        <a:rPr lang="en-GB" sz="1200" dirty="0">
                          <a:effectLst/>
                        </a:rPr>
                        <a:t> </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2915391"/>
                  </a:ext>
                </a:extLst>
              </a:tr>
            </a:tbl>
          </a:graphicData>
        </a:graphic>
      </p:graphicFrame>
      <p:pic>
        <p:nvPicPr>
          <p:cNvPr id="4098" name="Picture 2" descr="Achieving goals and targets Stock Photo by ©nasirkhan 10056156">
            <a:extLst>
              <a:ext uri="{FF2B5EF4-FFF2-40B4-BE49-F238E27FC236}">
                <a16:creationId xmlns:a16="http://schemas.microsoft.com/office/drawing/2014/main" id="{16B73E80-D6DB-D58B-DEA8-321A70E77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27971">
            <a:off x="1379108" y="1293457"/>
            <a:ext cx="1643270" cy="1027044"/>
          </a:xfrm>
          <a:prstGeom prst="rect">
            <a:avLst/>
          </a:prstGeom>
          <a:noFill/>
          <a:effectLst>
            <a:softEdge rad="77016"/>
          </a:effectLst>
          <a:extLst>
            <a:ext uri="{909E8E84-426E-40DD-AFC4-6F175D3DCCD1}">
              <a14:hiddenFill xmlns:a14="http://schemas.microsoft.com/office/drawing/2010/main">
                <a:solidFill>
                  <a:srgbClr val="FFFFFF"/>
                </a:solidFill>
              </a14:hiddenFill>
            </a:ext>
          </a:extLst>
        </p:spPr>
      </p:pic>
      <p:pic>
        <p:nvPicPr>
          <p:cNvPr id="5" name="Picture 2" descr="Achieving goals and targets Stock Photo by ©nasirkhan 10056156">
            <a:extLst>
              <a:ext uri="{FF2B5EF4-FFF2-40B4-BE49-F238E27FC236}">
                <a16:creationId xmlns:a16="http://schemas.microsoft.com/office/drawing/2014/main" id="{96B4022D-6DB1-2280-C13A-779BA8FA4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27971">
            <a:off x="1700704" y="3916385"/>
            <a:ext cx="1643270" cy="1027044"/>
          </a:xfrm>
          <a:prstGeom prst="rect">
            <a:avLst/>
          </a:prstGeom>
          <a:noFill/>
          <a:effectLst>
            <a:softEdge rad="77016"/>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303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135D-B01B-0244-9BDE-6D47C669587C}"/>
              </a:ext>
            </a:extLst>
          </p:cNvPr>
          <p:cNvSpPr>
            <a:spLocks noGrp="1"/>
          </p:cNvSpPr>
          <p:nvPr>
            <p:ph type="title"/>
          </p:nvPr>
        </p:nvSpPr>
        <p:spPr/>
        <p:txBody>
          <a:bodyPr/>
          <a:lstStyle/>
          <a:p>
            <a:r>
              <a:rPr lang="en-US" dirty="0"/>
              <a:t>2022 Target Three</a:t>
            </a:r>
          </a:p>
        </p:txBody>
      </p:sp>
      <p:sp>
        <p:nvSpPr>
          <p:cNvPr id="6" name="TextBox 5">
            <a:extLst>
              <a:ext uri="{FF2B5EF4-FFF2-40B4-BE49-F238E27FC236}">
                <a16:creationId xmlns:a16="http://schemas.microsoft.com/office/drawing/2014/main" id="{9E515476-F483-AAC7-8536-4D3A6DE04B40}"/>
              </a:ext>
            </a:extLst>
          </p:cNvPr>
          <p:cNvSpPr txBox="1"/>
          <p:nvPr/>
        </p:nvSpPr>
        <p:spPr>
          <a:xfrm>
            <a:off x="231912" y="1764700"/>
            <a:ext cx="8766314" cy="923330"/>
          </a:xfrm>
          <a:prstGeom prst="rect">
            <a:avLst/>
          </a:prstGeom>
          <a:noFill/>
        </p:spPr>
        <p:txBody>
          <a:bodyPr wrap="square">
            <a:spAutoFit/>
          </a:bodyPr>
          <a:lstStyle/>
          <a:p>
            <a:r>
              <a:rPr lang="en-GB" sz="1800" dirty="0">
                <a:effectLst/>
                <a:latin typeface="Cambria" panose="02040503050406030204" pitchFamily="18" charset="0"/>
                <a:ea typeface="Times New Roman" panose="02020603050405020304" pitchFamily="18" charset="0"/>
                <a:cs typeface="Calibri" panose="020F0502020204030204" pitchFamily="34" charset="0"/>
              </a:rPr>
              <a:t>Maintain the increased numbers of boys </a:t>
            </a:r>
            <a:r>
              <a:rPr lang="en-GB" dirty="0">
                <a:latin typeface="Cambria" panose="02040503050406030204" pitchFamily="18" charset="0"/>
                <a:ea typeface="Times New Roman" panose="02020603050405020304" pitchFamily="18" charset="0"/>
                <a:cs typeface="Calibri" panose="020F0502020204030204" pitchFamily="34" charset="0"/>
              </a:rPr>
              <a:t>in years 1 to 10 </a:t>
            </a:r>
            <a:r>
              <a:rPr lang="en-GB" sz="1800" dirty="0">
                <a:effectLst/>
                <a:latin typeface="Cambria" panose="02040503050406030204" pitchFamily="18" charset="0"/>
                <a:ea typeface="Times New Roman" panose="02020603050405020304" pitchFamily="18" charset="0"/>
                <a:cs typeface="Calibri" panose="020F0502020204030204" pitchFamily="34" charset="0"/>
              </a:rPr>
              <a:t>achieving At or Above. </a:t>
            </a:r>
          </a:p>
          <a:p>
            <a:endParaRPr lang="en-GB" dirty="0">
              <a:latin typeface="Cambria" panose="02040503050406030204" pitchFamily="18" charset="0"/>
              <a:ea typeface="Times New Roman" panose="02020603050405020304" pitchFamily="18" charset="0"/>
              <a:cs typeface="Calibri" panose="020F0502020204030204" pitchFamily="34" charset="0"/>
            </a:endParaRPr>
          </a:p>
          <a:p>
            <a:r>
              <a:rPr lang="en-GB" dirty="0">
                <a:latin typeface="Cambria" panose="02040503050406030204" pitchFamily="18" charset="0"/>
                <a:ea typeface="Times New Roman" panose="02020603050405020304" pitchFamily="18" charset="0"/>
                <a:cs typeface="Calibri" panose="020F0502020204030204" pitchFamily="34" charset="0"/>
              </a:rPr>
              <a:t>Maintain or increase the number of girls </a:t>
            </a:r>
            <a:r>
              <a:rPr lang="en-GB" sz="1800" dirty="0">
                <a:effectLst/>
                <a:latin typeface="Cambria" panose="02040503050406030204" pitchFamily="18" charset="0"/>
                <a:ea typeface="Times New Roman" panose="02020603050405020304" pitchFamily="18" charset="0"/>
                <a:cs typeface="Calibri" panose="020F0502020204030204" pitchFamily="34" charset="0"/>
              </a:rPr>
              <a:t>in Year 7</a:t>
            </a:r>
            <a:r>
              <a:rPr lang="en-GB" dirty="0">
                <a:latin typeface="Cambria" panose="02040503050406030204" pitchFamily="18" charset="0"/>
                <a:ea typeface="Times New Roman" panose="02020603050405020304" pitchFamily="18" charset="0"/>
                <a:cs typeface="Calibri" panose="020F0502020204030204" pitchFamily="34" charset="0"/>
              </a:rPr>
              <a:t> achieving At or Above.</a:t>
            </a:r>
            <a:endParaRPr lang="en-NZ"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2C2B27E1-9C83-6244-41D2-674863C06A5B}"/>
              </a:ext>
            </a:extLst>
          </p:cNvPr>
          <p:cNvGraphicFramePr>
            <a:graphicFrameLocks noGrp="1"/>
          </p:cNvGraphicFramePr>
          <p:nvPr>
            <p:extLst>
              <p:ext uri="{D42A27DB-BD31-4B8C-83A1-F6EECF244321}">
                <p14:modId xmlns:p14="http://schemas.microsoft.com/office/powerpoint/2010/main" val="823766583"/>
              </p:ext>
            </p:extLst>
          </p:nvPr>
        </p:nvGraphicFramePr>
        <p:xfrm>
          <a:off x="3143844" y="3023246"/>
          <a:ext cx="5721860" cy="1054394"/>
        </p:xfrm>
        <a:graphic>
          <a:graphicData uri="http://schemas.openxmlformats.org/drawingml/2006/table">
            <a:tbl>
              <a:tblPr>
                <a:tableStyleId>{5C22544A-7EE6-4342-B048-85BDC9FD1C3A}</a:tableStyleId>
              </a:tblPr>
              <a:tblGrid>
                <a:gridCol w="4163404">
                  <a:extLst>
                    <a:ext uri="{9D8B030D-6E8A-4147-A177-3AD203B41FA5}">
                      <a16:colId xmlns:a16="http://schemas.microsoft.com/office/drawing/2014/main" val="994238363"/>
                    </a:ext>
                  </a:extLst>
                </a:gridCol>
                <a:gridCol w="779228">
                  <a:extLst>
                    <a:ext uri="{9D8B030D-6E8A-4147-A177-3AD203B41FA5}">
                      <a16:colId xmlns:a16="http://schemas.microsoft.com/office/drawing/2014/main" val="1490320119"/>
                    </a:ext>
                  </a:extLst>
                </a:gridCol>
                <a:gridCol w="779228">
                  <a:extLst>
                    <a:ext uri="{9D8B030D-6E8A-4147-A177-3AD203B41FA5}">
                      <a16:colId xmlns:a16="http://schemas.microsoft.com/office/drawing/2014/main" val="2733617735"/>
                    </a:ext>
                  </a:extLst>
                </a:gridCol>
              </a:tblGrid>
              <a:tr h="527197">
                <a:tc>
                  <a:txBody>
                    <a:bodyPr/>
                    <a:lstStyle/>
                    <a:p>
                      <a:r>
                        <a:rPr lang="en-GB" sz="1200" dirty="0">
                          <a:effectLst/>
                        </a:rPr>
                        <a:t>Total percentage of boys in years 1 to 10 who achieved AT or ABOVE in reading at years end 2022</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a:effectLst/>
                        </a:rPr>
                        <a:t>2021</a:t>
                      </a:r>
                      <a:endParaRPr lang="en-NZ" sz="1100">
                        <a:effectLst/>
                      </a:endParaRPr>
                    </a:p>
                    <a:p>
                      <a:pPr algn="ctr"/>
                      <a:r>
                        <a:rPr lang="en-GB" sz="1200">
                          <a:effectLst/>
                        </a:rPr>
                        <a:t>84%</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a:effectLst/>
                        </a:rPr>
                        <a:t>2022</a:t>
                      </a:r>
                      <a:endParaRPr lang="en-NZ" sz="1100">
                        <a:effectLst/>
                      </a:endParaRPr>
                    </a:p>
                    <a:p>
                      <a:pPr algn="ctr"/>
                      <a:r>
                        <a:rPr lang="en-GB" sz="1200">
                          <a:effectLst/>
                        </a:rPr>
                        <a:t>88%</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4419989"/>
                  </a:ext>
                </a:extLst>
              </a:tr>
              <a:tr h="527197">
                <a:tc>
                  <a:txBody>
                    <a:bodyPr/>
                    <a:lstStyle/>
                    <a:p>
                      <a:r>
                        <a:rPr lang="en-GB" sz="1200" dirty="0">
                          <a:effectLst/>
                        </a:rPr>
                        <a:t>Have we maintained or increased the total number of boys achieving AT or ABOVE in 2022 compared to 2021?</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r>
                        <a:rPr lang="en-GB" sz="1200" dirty="0">
                          <a:effectLst/>
                          <a:highlight>
                            <a:srgbClr val="FFFF00"/>
                          </a:highlight>
                        </a:rPr>
                        <a:t>YES</a:t>
                      </a:r>
                      <a:endParaRPr lang="en-NZ" sz="1100" dirty="0">
                        <a:effectLst/>
                      </a:endParaRPr>
                    </a:p>
                    <a:p>
                      <a:pPr algn="ctr"/>
                      <a:r>
                        <a:rPr lang="en-GB" sz="1200" dirty="0">
                          <a:effectLst/>
                        </a:rPr>
                        <a:t> </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282150760"/>
                  </a:ext>
                </a:extLst>
              </a:tr>
            </a:tbl>
          </a:graphicData>
        </a:graphic>
      </p:graphicFrame>
      <p:graphicFrame>
        <p:nvGraphicFramePr>
          <p:cNvPr id="10" name="Table 9">
            <a:extLst>
              <a:ext uri="{FF2B5EF4-FFF2-40B4-BE49-F238E27FC236}">
                <a16:creationId xmlns:a16="http://schemas.microsoft.com/office/drawing/2014/main" id="{5B695003-4547-CEAE-E493-F8AC6A7F7347}"/>
              </a:ext>
            </a:extLst>
          </p:cNvPr>
          <p:cNvGraphicFramePr>
            <a:graphicFrameLocks noGrp="1"/>
          </p:cNvGraphicFramePr>
          <p:nvPr>
            <p:extLst>
              <p:ext uri="{D42A27DB-BD31-4B8C-83A1-F6EECF244321}">
                <p14:modId xmlns:p14="http://schemas.microsoft.com/office/powerpoint/2010/main" val="1070521469"/>
              </p:ext>
            </p:extLst>
          </p:nvPr>
        </p:nvGraphicFramePr>
        <p:xfrm>
          <a:off x="3139227" y="4796462"/>
          <a:ext cx="5721860" cy="1054394"/>
        </p:xfrm>
        <a:graphic>
          <a:graphicData uri="http://schemas.openxmlformats.org/drawingml/2006/table">
            <a:tbl>
              <a:tblPr>
                <a:tableStyleId>{5C22544A-7EE6-4342-B048-85BDC9FD1C3A}</a:tableStyleId>
              </a:tblPr>
              <a:tblGrid>
                <a:gridCol w="4163404">
                  <a:extLst>
                    <a:ext uri="{9D8B030D-6E8A-4147-A177-3AD203B41FA5}">
                      <a16:colId xmlns:a16="http://schemas.microsoft.com/office/drawing/2014/main" val="1918155814"/>
                    </a:ext>
                  </a:extLst>
                </a:gridCol>
                <a:gridCol w="779228">
                  <a:extLst>
                    <a:ext uri="{9D8B030D-6E8A-4147-A177-3AD203B41FA5}">
                      <a16:colId xmlns:a16="http://schemas.microsoft.com/office/drawing/2014/main" val="818903652"/>
                    </a:ext>
                  </a:extLst>
                </a:gridCol>
                <a:gridCol w="779228">
                  <a:extLst>
                    <a:ext uri="{9D8B030D-6E8A-4147-A177-3AD203B41FA5}">
                      <a16:colId xmlns:a16="http://schemas.microsoft.com/office/drawing/2014/main" val="2698821460"/>
                    </a:ext>
                  </a:extLst>
                </a:gridCol>
              </a:tblGrid>
              <a:tr h="527197">
                <a:tc>
                  <a:txBody>
                    <a:bodyPr/>
                    <a:lstStyle/>
                    <a:p>
                      <a:r>
                        <a:rPr lang="en-GB" sz="1200" dirty="0">
                          <a:effectLst/>
                        </a:rPr>
                        <a:t>Total percentage of girls in year 7 who achieved AT or ABOVE in reading at years end 2022</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a:effectLst/>
                        </a:rPr>
                        <a:t>2021</a:t>
                      </a:r>
                      <a:endParaRPr lang="en-NZ" sz="1100">
                        <a:effectLst/>
                      </a:endParaRPr>
                    </a:p>
                    <a:p>
                      <a:pPr algn="ctr"/>
                      <a:r>
                        <a:rPr lang="en-GB" sz="1200">
                          <a:effectLst/>
                        </a:rPr>
                        <a:t>90%</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200">
                          <a:effectLst/>
                        </a:rPr>
                        <a:t>2022</a:t>
                      </a:r>
                      <a:endParaRPr lang="en-NZ" sz="1100">
                        <a:effectLst/>
                      </a:endParaRPr>
                    </a:p>
                    <a:p>
                      <a:r>
                        <a:rPr lang="en-GB" sz="1200">
                          <a:effectLst/>
                        </a:rPr>
                        <a:t>94%</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05779568"/>
                  </a:ext>
                </a:extLst>
              </a:tr>
              <a:tr h="527197">
                <a:tc>
                  <a:txBody>
                    <a:bodyPr/>
                    <a:lstStyle/>
                    <a:p>
                      <a:r>
                        <a:rPr lang="en-GB" sz="1200" dirty="0">
                          <a:effectLst/>
                        </a:rPr>
                        <a:t>Have we maintained or increased the total number of girls achieving AT or ABOVE in 2022 compared to 2021?</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r>
                        <a:rPr lang="en-GB" sz="1200" dirty="0">
                          <a:effectLst/>
                          <a:highlight>
                            <a:srgbClr val="FFFF00"/>
                          </a:highlight>
                        </a:rPr>
                        <a:t>YES</a:t>
                      </a:r>
                      <a:endParaRPr lang="en-NZ" sz="1100" dirty="0">
                        <a:effectLst/>
                      </a:endParaRPr>
                    </a:p>
                    <a:p>
                      <a:pPr algn="ctr"/>
                      <a:r>
                        <a:rPr lang="en-GB" sz="1200" dirty="0">
                          <a:effectLst/>
                        </a:rPr>
                        <a:t> </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811144225"/>
                  </a:ext>
                </a:extLst>
              </a:tr>
            </a:tbl>
          </a:graphicData>
        </a:graphic>
      </p:graphicFrame>
      <p:pic>
        <p:nvPicPr>
          <p:cNvPr id="11" name="Picture 2" descr="Achieving goals and targets Stock Photo by ©nasirkhan 10056156">
            <a:extLst>
              <a:ext uri="{FF2B5EF4-FFF2-40B4-BE49-F238E27FC236}">
                <a16:creationId xmlns:a16="http://schemas.microsoft.com/office/drawing/2014/main" id="{2AB75352-BF48-1797-890A-A269FDF43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27971">
            <a:off x="1356908" y="4810137"/>
            <a:ext cx="1643270" cy="1027044"/>
          </a:xfrm>
          <a:prstGeom prst="rect">
            <a:avLst/>
          </a:prstGeom>
          <a:noFill/>
          <a:effectLst>
            <a:softEdge rad="77016"/>
          </a:effectLst>
          <a:extLst>
            <a:ext uri="{909E8E84-426E-40DD-AFC4-6F175D3DCCD1}">
              <a14:hiddenFill xmlns:a14="http://schemas.microsoft.com/office/drawing/2010/main">
                <a:solidFill>
                  <a:srgbClr val="FFFFFF"/>
                </a:solidFill>
              </a14:hiddenFill>
            </a:ext>
          </a:extLst>
        </p:spPr>
      </p:pic>
      <p:pic>
        <p:nvPicPr>
          <p:cNvPr id="12" name="Picture 2" descr="Achieving goals and targets Stock Photo by ©nasirkhan 10056156">
            <a:extLst>
              <a:ext uri="{FF2B5EF4-FFF2-40B4-BE49-F238E27FC236}">
                <a16:creationId xmlns:a16="http://schemas.microsoft.com/office/drawing/2014/main" id="{CE5B5FE4-42F5-5D7B-A13D-428EB3C79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27971">
            <a:off x="1356907" y="3036922"/>
            <a:ext cx="1643270" cy="1027044"/>
          </a:xfrm>
          <a:prstGeom prst="rect">
            <a:avLst/>
          </a:prstGeom>
          <a:noFill/>
          <a:effectLst>
            <a:softEdge rad="77016"/>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120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2940-B6C0-514C-8ABD-3A612B7DED33}"/>
              </a:ext>
            </a:extLst>
          </p:cNvPr>
          <p:cNvSpPr>
            <a:spLocks noGrp="1"/>
          </p:cNvSpPr>
          <p:nvPr>
            <p:ph type="title"/>
          </p:nvPr>
        </p:nvSpPr>
        <p:spPr/>
        <p:txBody>
          <a:bodyPr/>
          <a:lstStyle/>
          <a:p>
            <a:r>
              <a:rPr lang="en-AU" b="1" dirty="0"/>
              <a:t>Annual Goal</a:t>
            </a:r>
            <a:r>
              <a:rPr lang="en-NZ" dirty="0"/>
              <a:t> – Reading</a:t>
            </a:r>
            <a:endParaRPr lang="en-US" dirty="0"/>
          </a:p>
        </p:txBody>
      </p:sp>
      <p:sp>
        <p:nvSpPr>
          <p:cNvPr id="3" name="Rectangle 2">
            <a:extLst>
              <a:ext uri="{FF2B5EF4-FFF2-40B4-BE49-F238E27FC236}">
                <a16:creationId xmlns:a16="http://schemas.microsoft.com/office/drawing/2014/main" id="{806CCAA4-F8E2-7849-88FB-83DF2017D78E}"/>
              </a:ext>
            </a:extLst>
          </p:cNvPr>
          <p:cNvSpPr/>
          <p:nvPr/>
        </p:nvSpPr>
        <p:spPr>
          <a:xfrm>
            <a:off x="288234" y="1819456"/>
            <a:ext cx="8567531" cy="1200329"/>
          </a:xfrm>
          <a:prstGeom prst="rect">
            <a:avLst/>
          </a:prstGeom>
        </p:spPr>
        <p:txBody>
          <a:bodyPr wrap="square">
            <a:spAutoFit/>
          </a:bodyPr>
          <a:lstStyle/>
          <a:p>
            <a:r>
              <a:rPr lang="en-GB" dirty="0">
                <a:latin typeface="Cambria" panose="02040503050406030204" pitchFamily="18" charset="0"/>
              </a:rPr>
              <a:t>Quality education means all pupils in years 1 to 10 will have every opportunity to achieve to their expected level (as a minimum) against the National Curriculum by the end of the year in Reading and its associated competencies</a:t>
            </a:r>
            <a:r>
              <a:rPr lang="en-NZ" dirty="0">
                <a:latin typeface="Cambria" panose="02040503050406030204" pitchFamily="18" charset="0"/>
              </a:rPr>
              <a:t>.  </a:t>
            </a:r>
            <a:r>
              <a:rPr lang="en-GB" dirty="0">
                <a:latin typeface="Cambria" panose="02040503050406030204" pitchFamily="18" charset="0"/>
                <a:cs typeface="Calibri" panose="020F0502020204030204" pitchFamily="34" charset="0"/>
              </a:rPr>
              <a:t>Although we did not meet our target, there are things to celebrate as we offered every opportunity to succeed!     </a:t>
            </a:r>
          </a:p>
        </p:txBody>
      </p:sp>
      <p:sp>
        <p:nvSpPr>
          <p:cNvPr id="5" name="Rectangle 4">
            <a:extLst>
              <a:ext uri="{FF2B5EF4-FFF2-40B4-BE49-F238E27FC236}">
                <a16:creationId xmlns:a16="http://schemas.microsoft.com/office/drawing/2014/main" id="{FB96C089-4C2C-BB45-A68E-939BC29DF85C}"/>
              </a:ext>
            </a:extLst>
          </p:cNvPr>
          <p:cNvSpPr/>
          <p:nvPr/>
        </p:nvSpPr>
        <p:spPr>
          <a:xfrm>
            <a:off x="346582" y="3198168"/>
            <a:ext cx="8450835" cy="2308324"/>
          </a:xfrm>
          <a:prstGeom prst="rect">
            <a:avLst/>
          </a:prstGeom>
        </p:spPr>
        <p:txBody>
          <a:bodyPr wrap="square">
            <a:spAutoFit/>
          </a:bodyPr>
          <a:lstStyle/>
          <a:p>
            <a:r>
              <a:rPr lang="en-GB" b="1" dirty="0">
                <a:latin typeface="Cambria" panose="02040503050406030204" pitchFamily="18" charset="0"/>
                <a:ea typeface="Palatino Linotype" panose="02040502050505030304" pitchFamily="18" charset="0"/>
              </a:rPr>
              <a:t>Of pupils who were below or well below:</a:t>
            </a:r>
          </a:p>
          <a:p>
            <a:endParaRPr lang="en-NZ" dirty="0">
              <a:latin typeface="Cambria" panose="02040503050406030204" pitchFamily="18" charset="0"/>
              <a:ea typeface="Times New Roman" panose="02020603050405020304" pitchFamily="18" charset="0"/>
            </a:endParaRPr>
          </a:p>
          <a:p>
            <a:pPr marL="342900" lvl="0" indent="-342900">
              <a:buFont typeface="Symbol" pitchFamily="2" charset="2"/>
              <a:buChar char=""/>
            </a:pPr>
            <a:r>
              <a:rPr lang="en-GB" dirty="0">
                <a:latin typeface="Cambria" panose="02040503050406030204" pitchFamily="18" charset="0"/>
                <a:ea typeface="Palatino Linotype" panose="02040502050505030304" pitchFamily="18" charset="0"/>
                <a:cs typeface="Calibri" panose="020F0502020204030204" pitchFamily="34" charset="0"/>
              </a:rPr>
              <a:t>20 (63%) students </a:t>
            </a:r>
            <a:r>
              <a:rPr lang="en-GB" sz="1800" dirty="0">
                <a:effectLst/>
                <a:latin typeface="Cambria" panose="02040503050406030204" pitchFamily="18" charset="0"/>
                <a:ea typeface="Palatino Linotype" panose="02040502050505030304" pitchFamily="18" charset="0"/>
                <a:cs typeface="Calibri" panose="020F0502020204030204" pitchFamily="34" charset="0"/>
              </a:rPr>
              <a:t>moved up a category</a:t>
            </a:r>
            <a:endParaRPr lang="en-NZ"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GB" dirty="0">
                <a:latin typeface="Cambria" panose="02040503050406030204" pitchFamily="18" charset="0"/>
                <a:ea typeface="Palatino Linotype" panose="02040502050505030304" pitchFamily="18" charset="0"/>
                <a:cs typeface="Calibri" panose="020F0502020204030204" pitchFamily="34" charset="0"/>
              </a:rPr>
              <a:t>10 (30%) students </a:t>
            </a:r>
            <a:r>
              <a:rPr lang="en-GB" sz="1800" dirty="0">
                <a:effectLst/>
                <a:latin typeface="Cambria" panose="02040503050406030204" pitchFamily="18" charset="0"/>
                <a:ea typeface="Palatino Linotype" panose="02040502050505030304" pitchFamily="18" charset="0"/>
                <a:cs typeface="Calibri" panose="020F0502020204030204" pitchFamily="34" charset="0"/>
              </a:rPr>
              <a:t>made no change in category</a:t>
            </a:r>
            <a:endParaRPr lang="en-NZ"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GB" dirty="0">
                <a:latin typeface="Cambria" panose="02040503050406030204" pitchFamily="18" charset="0"/>
                <a:ea typeface="Palatino Linotype" panose="02040502050505030304" pitchFamily="18" charset="0"/>
                <a:cs typeface="Calibri" panose="020F0502020204030204" pitchFamily="34" charset="0"/>
              </a:rPr>
              <a:t>2 (6%) students </a:t>
            </a:r>
            <a:r>
              <a:rPr lang="en-GB" sz="1800" dirty="0">
                <a:effectLst/>
                <a:latin typeface="Cambria" panose="02040503050406030204" pitchFamily="18" charset="0"/>
                <a:ea typeface="Palatino Linotype" panose="02040502050505030304" pitchFamily="18" charset="0"/>
                <a:cs typeface="Calibri" panose="020F0502020204030204" pitchFamily="34" charset="0"/>
              </a:rPr>
              <a:t>moved down a category:</a:t>
            </a:r>
            <a:endParaRPr lang="en-NZ"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GB" sz="1800" dirty="0">
                <a:effectLst/>
                <a:latin typeface="Cambria" panose="02040503050406030204" pitchFamily="18" charset="0"/>
                <a:ea typeface="Palatino Linotype" panose="02040502050505030304" pitchFamily="18" charset="0"/>
                <a:cs typeface="Calibri" panose="020F0502020204030204" pitchFamily="34" charset="0"/>
              </a:rPr>
              <a:t> </a:t>
            </a:r>
            <a:endParaRPr lang="en-NZ"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GB" sz="1800" dirty="0">
                <a:effectLst/>
                <a:latin typeface="Cambria" panose="02040503050406030204" pitchFamily="18" charset="0"/>
                <a:ea typeface="Palatino Linotype" panose="02040502050505030304" pitchFamily="18" charset="0"/>
              </a:rPr>
              <a:t>Overall, this a pleasing outcome, 63% of the students working below or well below the standard were able to make accelerated progress in 2022</a:t>
            </a:r>
            <a:r>
              <a:rPr lang="en-NZ" dirty="0">
                <a:effectLst/>
                <a:latin typeface="Cambria" panose="02040503050406030204" pitchFamily="18" charset="0"/>
              </a:rPr>
              <a:t> </a:t>
            </a:r>
            <a:endParaRPr lang="en-US" dirty="0">
              <a:latin typeface="Cambria" panose="02040503050406030204" pitchFamily="18" charset="0"/>
            </a:endParaRPr>
          </a:p>
        </p:txBody>
      </p:sp>
      <p:pic>
        <p:nvPicPr>
          <p:cNvPr id="4" name="Picture 2" descr="11,511 BEST Amazing Word IMAGES, STOCK PHOTOS &amp;amp; VECTORS | Adobe Stock">
            <a:extLst>
              <a:ext uri="{FF2B5EF4-FFF2-40B4-BE49-F238E27FC236}">
                <a16:creationId xmlns:a16="http://schemas.microsoft.com/office/drawing/2014/main" id="{CADBB7B1-EC83-AAA5-CF64-E1C2006EE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4446601" y="5506492"/>
            <a:ext cx="4315659" cy="957750"/>
          </a:xfrm>
          <a:prstGeom prst="rect">
            <a:avLst/>
          </a:prstGeom>
          <a:noFill/>
          <a:effectLst>
            <a:softEdge rad="116978"/>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871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CAA7-AC67-8147-B97E-6D572A4A0DFA}"/>
              </a:ext>
            </a:extLst>
          </p:cNvPr>
          <p:cNvSpPr>
            <a:spLocks noGrp="1"/>
          </p:cNvSpPr>
          <p:nvPr>
            <p:ph type="title"/>
          </p:nvPr>
        </p:nvSpPr>
        <p:spPr/>
        <p:txBody>
          <a:bodyPr/>
          <a:lstStyle/>
          <a:p>
            <a:r>
              <a:rPr lang="en-US" dirty="0"/>
              <a:t>Potential 2023 focus areas</a:t>
            </a:r>
            <a:br>
              <a:rPr lang="en-US" dirty="0"/>
            </a:br>
            <a:r>
              <a:rPr lang="en-US" dirty="0"/>
              <a:t>Reading</a:t>
            </a:r>
          </a:p>
        </p:txBody>
      </p:sp>
      <p:sp>
        <p:nvSpPr>
          <p:cNvPr id="3" name="Rectangle 2">
            <a:extLst>
              <a:ext uri="{FF2B5EF4-FFF2-40B4-BE49-F238E27FC236}">
                <a16:creationId xmlns:a16="http://schemas.microsoft.com/office/drawing/2014/main" id="{4716EFE1-3279-C146-A248-12C7B72D56F1}"/>
              </a:ext>
            </a:extLst>
          </p:cNvPr>
          <p:cNvSpPr/>
          <p:nvPr/>
        </p:nvSpPr>
        <p:spPr>
          <a:xfrm>
            <a:off x="191387" y="1786270"/>
            <a:ext cx="8739962" cy="1231106"/>
          </a:xfrm>
          <a:prstGeom prst="rect">
            <a:avLst/>
          </a:prstGeom>
        </p:spPr>
        <p:txBody>
          <a:bodyPr wrap="square">
            <a:spAutoFit/>
          </a:bodyPr>
          <a:lstStyle/>
          <a:p>
            <a:pPr lvl="0">
              <a:spcAft>
                <a:spcPts val="0"/>
              </a:spcAft>
            </a:pPr>
            <a:endParaRPr lang="en-GB" sz="2800" dirty="0">
              <a:latin typeface="Calibri" panose="020F0502020204030204" pitchFamily="34" charset="0"/>
              <a:ea typeface="Arial" panose="020B0604020202020204" pitchFamily="34" charset="0"/>
              <a:cs typeface="Calibri" panose="020F0502020204030204" pitchFamily="34" charset="0"/>
            </a:endParaRPr>
          </a:p>
          <a:p>
            <a:pPr marL="342900" lvl="0" indent="-342900">
              <a:spcAft>
                <a:spcPts val="0"/>
              </a:spcAft>
              <a:buFont typeface="+mj-lt"/>
              <a:buAutoNum type="arabicPeriod"/>
            </a:pPr>
            <a:endParaRPr lang="en-GB" sz="2800" dirty="0">
              <a:latin typeface="Calibri" panose="020F0502020204030204" pitchFamily="34" charset="0"/>
              <a:ea typeface="Arial" panose="020B0604020202020204" pitchFamily="34" charset="0"/>
              <a:cs typeface="Calibri" panose="020F0502020204030204" pitchFamily="34" charset="0"/>
            </a:endParaRPr>
          </a:p>
          <a:p>
            <a:pPr marL="342900" lvl="0" indent="-342900">
              <a:spcAft>
                <a:spcPts val="0"/>
              </a:spcAft>
              <a:buFont typeface="+mj-lt"/>
              <a:buAutoNum type="arabicPeriod"/>
            </a:pPr>
            <a:endParaRPr lang="en-NZ" dirty="0">
              <a:latin typeface="Times New Roman" panose="02020603050405020304" pitchFamily="18" charset="0"/>
              <a:ea typeface="Times New Roman" panose="02020603050405020304" pitchFamily="18" charset="0"/>
            </a:endParaRPr>
          </a:p>
        </p:txBody>
      </p:sp>
      <p:pic>
        <p:nvPicPr>
          <p:cNvPr id="4098" name="Picture 2" descr="Set Up Targets for Account Managers Unit | Salesforce Trailhead">
            <a:extLst>
              <a:ext uri="{FF2B5EF4-FFF2-40B4-BE49-F238E27FC236}">
                <a16:creationId xmlns:a16="http://schemas.microsoft.com/office/drawing/2014/main" id="{2CA9F934-FD44-2E41-9C13-9EBAE21B9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177" y="885367"/>
            <a:ext cx="2632241" cy="2242856"/>
          </a:xfrm>
          <a:prstGeom prst="rect">
            <a:avLst/>
          </a:prstGeom>
          <a:noFill/>
          <a:effectLst>
            <a:softEdge rad="66724"/>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5DDD0C-F0A8-48FE-1F70-70930AC755CB}"/>
              </a:ext>
            </a:extLst>
          </p:cNvPr>
          <p:cNvSpPr txBox="1"/>
          <p:nvPr/>
        </p:nvSpPr>
        <p:spPr>
          <a:xfrm>
            <a:off x="360476" y="2843256"/>
            <a:ext cx="8570873" cy="3635547"/>
          </a:xfrm>
          <a:prstGeom prst="rect">
            <a:avLst/>
          </a:prstGeom>
          <a:noFill/>
        </p:spPr>
        <p:txBody>
          <a:bodyPr wrap="square">
            <a:spAutoFit/>
          </a:bodyPr>
          <a:lstStyle/>
          <a:p>
            <a:pPr marL="342900" lvl="0" indent="-342900">
              <a:lnSpc>
                <a:spcPct val="107000"/>
              </a:lnSpc>
              <a:buFont typeface="+mj-lt"/>
              <a:buAutoNum type="arabicPeriod"/>
            </a:pPr>
            <a:r>
              <a:rPr lang="en-GB" sz="1800" dirty="0">
                <a:effectLst/>
                <a:latin typeface="Cambria" panose="02040503050406030204" pitchFamily="18" charset="0"/>
                <a:ea typeface="Calibri" panose="020F0502020204030204" pitchFamily="34" charset="0"/>
                <a:cs typeface="Calibri" panose="020F0502020204030204" pitchFamily="34" charset="0"/>
              </a:rPr>
              <a:t>Move the Year 2 girls’ cohort to 85% of students </a:t>
            </a:r>
          </a:p>
          <a:p>
            <a:pPr lvl="0">
              <a:lnSpc>
                <a:spcPct val="107000"/>
              </a:lnSpc>
            </a:pPr>
            <a:r>
              <a:rPr lang="en-GB" dirty="0">
                <a:latin typeface="Cambria" panose="02040503050406030204" pitchFamily="18" charset="0"/>
                <a:ea typeface="Calibri" panose="020F0502020204030204" pitchFamily="34" charset="0"/>
                <a:cs typeface="Calibri" panose="020F0502020204030204" pitchFamily="34" charset="0"/>
              </a:rPr>
              <a:t>       </a:t>
            </a:r>
            <a:r>
              <a:rPr lang="en-GB" sz="1800" dirty="0">
                <a:effectLst/>
                <a:latin typeface="Cambria" panose="02040503050406030204" pitchFamily="18" charset="0"/>
                <a:ea typeface="Calibri" panose="020F0502020204030204" pitchFamily="34" charset="0"/>
                <a:cs typeface="Calibri" panose="020F0502020204030204" pitchFamily="34" charset="0"/>
              </a:rPr>
              <a:t>working at or above curriculum expectations for OTJs in Year 3 2023.</a:t>
            </a:r>
          </a:p>
          <a:p>
            <a:pPr lvl="0">
              <a:lnSpc>
                <a:spcPct val="107000"/>
              </a:lnSpc>
            </a:pPr>
            <a:endParaRPr lang="en-NZ"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mj-lt"/>
              <a:buAutoNum type="arabicPeriod"/>
            </a:pPr>
            <a:r>
              <a:rPr lang="en-GB" sz="1800" dirty="0">
                <a:effectLst/>
                <a:latin typeface="Cambria" panose="02040503050406030204" pitchFamily="18" charset="0"/>
                <a:ea typeface="Calibri" panose="020F0502020204030204" pitchFamily="34" charset="0"/>
                <a:cs typeface="Calibri" panose="020F0502020204030204" pitchFamily="34" charset="0"/>
              </a:rPr>
              <a:t>Lift the number of students who are below in standardised STAR testing in Year 3 2022 to 85% at or above in the 2023 measured by Reading Comprehension PAT.</a:t>
            </a:r>
          </a:p>
          <a:p>
            <a:pPr marL="342900" lvl="0" indent="-342900">
              <a:lnSpc>
                <a:spcPct val="107000"/>
              </a:lnSpc>
              <a:buFont typeface="+mj-lt"/>
              <a:buAutoNum type="arabicPeriod"/>
            </a:pPr>
            <a:endParaRPr lang="en-NZ"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mj-lt"/>
              <a:buAutoNum type="arabicPeriod"/>
            </a:pPr>
            <a:r>
              <a:rPr lang="en-GB" sz="1800" dirty="0">
                <a:effectLst/>
                <a:latin typeface="Cambria" panose="02040503050406030204" pitchFamily="18" charset="0"/>
                <a:ea typeface="Calibri" panose="020F0502020204030204" pitchFamily="34" charset="0"/>
                <a:cs typeface="Calibri" panose="020F0502020204030204" pitchFamily="34" charset="0"/>
              </a:rPr>
              <a:t>Reduce the percentage of students in Year 5 working below or well below expectations to 15%.</a:t>
            </a:r>
          </a:p>
          <a:p>
            <a:pPr lvl="0">
              <a:lnSpc>
                <a:spcPct val="107000"/>
              </a:lnSpc>
            </a:pPr>
            <a:endParaRPr lang="en-NZ"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mj-lt"/>
              <a:buAutoNum type="arabicPeriod"/>
            </a:pPr>
            <a:r>
              <a:rPr lang="en-GB" sz="1800" dirty="0">
                <a:effectLst/>
                <a:latin typeface="Cambria" panose="02040503050406030204" pitchFamily="18" charset="0"/>
                <a:ea typeface="Calibri" panose="020F0502020204030204" pitchFamily="34" charset="0"/>
                <a:cs typeface="Calibri" panose="020F0502020204030204" pitchFamily="34" charset="0"/>
              </a:rPr>
              <a:t>Provide more knowledge and practice of testing conditions, particularly for students who have been identified as struggling with this aspect of academic life. Perhaps some work on ‘Tips for Testing’.</a:t>
            </a:r>
            <a:endParaRPr lang="en-NZ"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26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D2CA-AF79-3544-9C6B-25144C4D7C30}"/>
              </a:ext>
            </a:extLst>
          </p:cNvPr>
          <p:cNvSpPr>
            <a:spLocks noGrp="1"/>
          </p:cNvSpPr>
          <p:nvPr>
            <p:ph type="title"/>
          </p:nvPr>
        </p:nvSpPr>
        <p:spPr/>
        <p:txBody>
          <a:bodyPr/>
          <a:lstStyle/>
          <a:p>
            <a:r>
              <a:rPr lang="en-US" dirty="0"/>
              <a:t>Rising to the challenge</a:t>
            </a:r>
          </a:p>
        </p:txBody>
      </p:sp>
      <p:sp>
        <p:nvSpPr>
          <p:cNvPr id="3" name="TextBox 2">
            <a:extLst>
              <a:ext uri="{FF2B5EF4-FFF2-40B4-BE49-F238E27FC236}">
                <a16:creationId xmlns:a16="http://schemas.microsoft.com/office/drawing/2014/main" id="{459659E1-67F9-144E-AE48-4B62B8A711DF}"/>
              </a:ext>
            </a:extLst>
          </p:cNvPr>
          <p:cNvSpPr txBox="1"/>
          <p:nvPr/>
        </p:nvSpPr>
        <p:spPr>
          <a:xfrm>
            <a:off x="237281" y="1590122"/>
            <a:ext cx="8669438" cy="3693319"/>
          </a:xfrm>
          <a:prstGeom prst="rect">
            <a:avLst/>
          </a:prstGeom>
          <a:noFill/>
        </p:spPr>
        <p:txBody>
          <a:bodyPr wrap="square" rtlCol="0">
            <a:spAutoFit/>
          </a:bodyPr>
          <a:lstStyle/>
          <a:p>
            <a:r>
              <a:rPr lang="en-US" dirty="0">
                <a:latin typeface="Cambria" panose="02040503050406030204" pitchFamily="18" charset="0"/>
                <a:cs typeface="Calibri" panose="020F0502020204030204" pitchFamily="34" charset="0"/>
              </a:rPr>
              <a:t>2022 was another year interrupted by a global pandemic, which caused interruption to the operation of the school.  </a:t>
            </a:r>
          </a:p>
          <a:p>
            <a:endParaRPr lang="en-US" dirty="0">
              <a:latin typeface="Cambria" panose="02040503050406030204" pitchFamily="18" charset="0"/>
              <a:cs typeface="Calibri" panose="020F0502020204030204" pitchFamily="34" charset="0"/>
            </a:endParaRPr>
          </a:p>
          <a:p>
            <a:r>
              <a:rPr lang="en-US" dirty="0">
                <a:latin typeface="Cambria" panose="02040503050406030204" pitchFamily="18" charset="0"/>
                <a:cs typeface="Calibri" panose="020F0502020204030204" pitchFamily="34" charset="0"/>
              </a:rPr>
              <a:t>While we managed to have no school lockdowns, we did have multiple families who were supported via online platforms with staff working to provide learning for both pupils in front of them at school as well as online for pupils who were isolating with their families at home.  This support continued until the end of term 2.</a:t>
            </a:r>
          </a:p>
          <a:p>
            <a:endParaRPr lang="en-US" dirty="0">
              <a:latin typeface="Cambria" panose="02040503050406030204" pitchFamily="18" charset="0"/>
              <a:cs typeface="Calibri" panose="020F0502020204030204" pitchFamily="34" charset="0"/>
            </a:endParaRPr>
          </a:p>
          <a:p>
            <a:r>
              <a:rPr lang="en-US" dirty="0">
                <a:latin typeface="Cambria" panose="02040503050406030204" pitchFamily="18" charset="0"/>
                <a:cs typeface="Calibri" panose="020F0502020204030204" pitchFamily="34" charset="0"/>
              </a:rPr>
              <a:t>Our staff once again rose to the challenge and demonstrated an amazing level of professionalism.  Together we have done well!</a:t>
            </a:r>
          </a:p>
          <a:p>
            <a:endParaRPr lang="en-US" dirty="0">
              <a:latin typeface="Cambria" panose="02040503050406030204" pitchFamily="18" charset="0"/>
              <a:cs typeface="Calibri" panose="020F0502020204030204" pitchFamily="34" charset="0"/>
            </a:endParaRPr>
          </a:p>
          <a:p>
            <a:r>
              <a:rPr lang="en-US" dirty="0">
                <a:latin typeface="Cambria" panose="02040503050406030204" pitchFamily="18" charset="0"/>
                <a:cs typeface="Calibri" panose="020F0502020204030204" pitchFamily="34" charset="0"/>
              </a:rPr>
              <a:t>This summary analysis of data is fully supported in much greater detail by the individual curriculum area end of year reports to the Board.</a:t>
            </a:r>
          </a:p>
        </p:txBody>
      </p:sp>
    </p:spTree>
    <p:extLst>
      <p:ext uri="{BB962C8B-B14F-4D97-AF65-F5344CB8AC3E}">
        <p14:creationId xmlns:p14="http://schemas.microsoft.com/office/powerpoint/2010/main" val="2491047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A675-C3A7-3340-B761-AEF88C71F834}"/>
              </a:ext>
            </a:extLst>
          </p:cNvPr>
          <p:cNvSpPr>
            <a:spLocks noGrp="1"/>
          </p:cNvSpPr>
          <p:nvPr>
            <p:ph type="title"/>
          </p:nvPr>
        </p:nvSpPr>
        <p:spPr/>
        <p:txBody>
          <a:bodyPr/>
          <a:lstStyle/>
          <a:p>
            <a:r>
              <a:rPr lang="en-NZ" b="1" dirty="0">
                <a:latin typeface="Calibri" panose="020F0502020204030204" pitchFamily="34" charset="0"/>
                <a:ea typeface="Calibri" panose="020F0502020204030204" pitchFamily="34" charset="0"/>
                <a:cs typeface="Calibri" panose="020F0502020204030204" pitchFamily="34" charset="0"/>
              </a:rPr>
              <a:t>writing</a:t>
            </a:r>
            <a:r>
              <a:rPr lang="en-NZ" dirty="0">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5" name="Rectangle 4">
            <a:extLst>
              <a:ext uri="{FF2B5EF4-FFF2-40B4-BE49-F238E27FC236}">
                <a16:creationId xmlns:a16="http://schemas.microsoft.com/office/drawing/2014/main" id="{C9C00B02-F7BC-4944-9FF8-DFDE438107C8}"/>
              </a:ext>
            </a:extLst>
          </p:cNvPr>
          <p:cNvSpPr/>
          <p:nvPr/>
        </p:nvSpPr>
        <p:spPr>
          <a:xfrm>
            <a:off x="424070" y="1789321"/>
            <a:ext cx="8338190" cy="1200329"/>
          </a:xfrm>
          <a:prstGeom prst="rect">
            <a:avLst/>
          </a:prstGeom>
        </p:spPr>
        <p:txBody>
          <a:bodyPr wrap="square">
            <a:spAutoFit/>
          </a:bodyPr>
          <a:lstStyle/>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lvl="0">
              <a:spcAft>
                <a:spcPts val="0"/>
              </a:spcAft>
            </a:pPr>
            <a:endParaRPr lang="en-NZ" dirty="0"/>
          </a:p>
        </p:txBody>
      </p:sp>
      <p:sp>
        <p:nvSpPr>
          <p:cNvPr id="7" name="TextBox 6">
            <a:extLst>
              <a:ext uri="{FF2B5EF4-FFF2-40B4-BE49-F238E27FC236}">
                <a16:creationId xmlns:a16="http://schemas.microsoft.com/office/drawing/2014/main" id="{A16D1F24-60B5-524B-B224-0E29171D3DDF}"/>
              </a:ext>
            </a:extLst>
          </p:cNvPr>
          <p:cNvSpPr txBox="1"/>
          <p:nvPr/>
        </p:nvSpPr>
        <p:spPr>
          <a:xfrm>
            <a:off x="381740" y="1973987"/>
            <a:ext cx="8380520" cy="1631216"/>
          </a:xfrm>
          <a:prstGeom prst="rect">
            <a:avLst/>
          </a:prstGeom>
          <a:noFill/>
        </p:spPr>
        <p:txBody>
          <a:bodyPr wrap="square" rtlCol="0">
            <a:spAutoFit/>
          </a:bodyPr>
          <a:lstStyle/>
          <a:p>
            <a:r>
              <a:rPr lang="en-GB" sz="1600" b="1" dirty="0">
                <a:latin typeface="Cambria" panose="02040503050406030204" pitchFamily="18" charset="0"/>
              </a:rPr>
              <a:t>Annual Goal</a:t>
            </a:r>
            <a:r>
              <a:rPr lang="en-GB" sz="1600" dirty="0">
                <a:latin typeface="Cambria" panose="02040503050406030204" pitchFamily="18" charset="0"/>
              </a:rPr>
              <a:t>:  </a:t>
            </a:r>
            <a:endParaRPr lang="en-NZ" sz="1600" dirty="0">
              <a:latin typeface="Cambria" panose="02040503050406030204" pitchFamily="18" charset="0"/>
            </a:endParaRPr>
          </a:p>
          <a:p>
            <a:r>
              <a:rPr lang="en-GB" sz="1600" dirty="0">
                <a:latin typeface="Cambria" panose="02040503050406030204" pitchFamily="18" charset="0"/>
              </a:rPr>
              <a:t>Quality education means all pupils in years 1 to 10 will have every opportunity to achieve to their expected level (as a minimum) against the National Curriculum by the end of the year in Writing and its associated competencies</a:t>
            </a:r>
            <a:r>
              <a:rPr lang="en-NZ" sz="1600" dirty="0">
                <a:latin typeface="Cambria" panose="02040503050406030204" pitchFamily="18" charset="0"/>
              </a:rPr>
              <a:t> </a:t>
            </a:r>
          </a:p>
          <a:p>
            <a:endParaRPr lang="en-NZ" sz="1600" b="1" dirty="0">
              <a:latin typeface="Cambria" panose="02040503050406030204" pitchFamily="18" charset="0"/>
            </a:endParaRPr>
          </a:p>
          <a:p>
            <a:r>
              <a:rPr lang="en-GB" sz="2000" b="1" dirty="0">
                <a:latin typeface="Cambria" panose="02040503050406030204" pitchFamily="18" charset="0"/>
              </a:rPr>
              <a:t>Annual Target	</a:t>
            </a:r>
            <a:r>
              <a:rPr lang="en-GB" sz="2000" dirty="0">
                <a:latin typeface="Cambria" panose="02040503050406030204" pitchFamily="18" charset="0"/>
              </a:rPr>
              <a:t> to achieve the goal, our annual targets for 2022 are:</a:t>
            </a:r>
            <a:endParaRPr lang="en-NZ" sz="2000" dirty="0">
              <a:latin typeface="Cambria" panose="02040503050406030204" pitchFamily="18" charset="0"/>
            </a:endParaRPr>
          </a:p>
        </p:txBody>
      </p:sp>
      <p:sp>
        <p:nvSpPr>
          <p:cNvPr id="4" name="TextBox 3">
            <a:extLst>
              <a:ext uri="{FF2B5EF4-FFF2-40B4-BE49-F238E27FC236}">
                <a16:creationId xmlns:a16="http://schemas.microsoft.com/office/drawing/2014/main" id="{A7A1ECD6-B8D7-365F-DFEC-6FC1F72D2BC1}"/>
              </a:ext>
            </a:extLst>
          </p:cNvPr>
          <p:cNvSpPr txBox="1"/>
          <p:nvPr/>
        </p:nvSpPr>
        <p:spPr>
          <a:xfrm>
            <a:off x="424071" y="3789869"/>
            <a:ext cx="8338189" cy="2585323"/>
          </a:xfrm>
          <a:prstGeom prst="rect">
            <a:avLst/>
          </a:prstGeom>
          <a:noFill/>
        </p:spPr>
        <p:txBody>
          <a:bodyPr wrap="square">
            <a:spAutoFit/>
          </a:bodyPr>
          <a:lstStyle/>
          <a:p>
            <a:pPr marL="342900" lvl="0" indent="-342900">
              <a:buFont typeface="+mj-lt"/>
              <a:buAutoNum type="arabicPeriod"/>
            </a:pPr>
            <a:r>
              <a:rPr lang="en-NZ" sz="1800" dirty="0">
                <a:effectLst/>
                <a:latin typeface="Cambria" panose="02040503050406030204" pitchFamily="18" charset="0"/>
                <a:ea typeface="Times New Roman" panose="02020603050405020304" pitchFamily="18" charset="0"/>
              </a:rPr>
              <a:t>Junior School – Observation Survey Dictation and Writing Vocabulary – aim is to achieve 90% at or above by 2023 (two-year goal with the introduction of Better Start).</a:t>
            </a:r>
            <a:r>
              <a:rPr lang="en-US" sz="1800" dirty="0">
                <a:effectLst/>
                <a:latin typeface="Cambria" panose="02040503050406030204" pitchFamily="18" charset="0"/>
                <a:ea typeface="Times New Roman" panose="02020603050405020304" pitchFamily="18" charset="0"/>
              </a:rPr>
              <a:t> </a:t>
            </a:r>
          </a:p>
          <a:p>
            <a:pPr marL="342900" lvl="0" indent="-342900">
              <a:buFont typeface="+mj-lt"/>
              <a:buAutoNum type="arabicPeriod"/>
            </a:pPr>
            <a:endParaRPr lang="en-NZ" sz="1800" dirty="0">
              <a:effectLst/>
              <a:latin typeface="Cambria" panose="02040503050406030204" pitchFamily="18" charset="0"/>
              <a:ea typeface="Times New Roman" panose="02020603050405020304" pitchFamily="18" charset="0"/>
            </a:endParaRPr>
          </a:p>
          <a:p>
            <a:pPr marL="342900" lvl="0" indent="-342900">
              <a:buFont typeface="+mj-lt"/>
              <a:buAutoNum type="arabicPeriod"/>
            </a:pPr>
            <a:r>
              <a:rPr lang="en-NZ" sz="1800" dirty="0">
                <a:effectLst/>
                <a:latin typeface="Cambria" panose="02040503050406030204" pitchFamily="18" charset="0"/>
                <a:ea typeface="Times New Roman" panose="02020603050405020304" pitchFamily="18" charset="0"/>
              </a:rPr>
              <a:t>Working on the 2021 boys target, 80% of all boys to be at or above in writing at the end of 2022.</a:t>
            </a:r>
            <a:r>
              <a:rPr lang="en-US" sz="1800" dirty="0">
                <a:effectLst/>
                <a:latin typeface="Cambria" panose="02040503050406030204" pitchFamily="18" charset="0"/>
                <a:ea typeface="Times New Roman" panose="02020603050405020304" pitchFamily="18" charset="0"/>
              </a:rPr>
              <a:t> </a:t>
            </a:r>
          </a:p>
          <a:p>
            <a:pPr marL="342900" lvl="0" indent="-342900">
              <a:buFont typeface="+mj-lt"/>
              <a:buAutoNum type="arabicPeriod"/>
            </a:pPr>
            <a:endParaRPr lang="en-NZ" sz="1800" dirty="0">
              <a:effectLst/>
              <a:latin typeface="Cambria" panose="02040503050406030204" pitchFamily="18" charset="0"/>
              <a:ea typeface="Times New Roman" panose="02020603050405020304" pitchFamily="18" charset="0"/>
            </a:endParaRPr>
          </a:p>
          <a:p>
            <a:pPr marL="342900" lvl="0" indent="-342900">
              <a:buFont typeface="+mj-lt"/>
              <a:buAutoNum type="arabicPeriod"/>
            </a:pPr>
            <a:r>
              <a:rPr lang="en-NZ" sz="1800" dirty="0">
                <a:effectLst/>
                <a:latin typeface="Cambria" panose="02040503050406030204" pitchFamily="18" charset="0"/>
                <a:ea typeface="Times New Roman" panose="02020603050405020304" pitchFamily="18" charset="0"/>
              </a:rPr>
              <a:t>85% of Māori and Pasifika students to be at or above in writing at the end of 2022.</a:t>
            </a:r>
          </a:p>
        </p:txBody>
      </p:sp>
    </p:spTree>
    <p:extLst>
      <p:ext uri="{BB962C8B-B14F-4D97-AF65-F5344CB8AC3E}">
        <p14:creationId xmlns:p14="http://schemas.microsoft.com/office/powerpoint/2010/main" val="1791446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2C45-C5B5-3543-AF1E-B4D2DE71E11E}"/>
              </a:ext>
            </a:extLst>
          </p:cNvPr>
          <p:cNvSpPr>
            <a:spLocks noGrp="1"/>
          </p:cNvSpPr>
          <p:nvPr>
            <p:ph type="title"/>
          </p:nvPr>
        </p:nvSpPr>
        <p:spPr>
          <a:xfrm>
            <a:off x="1354238" y="355847"/>
            <a:ext cx="7408021" cy="1054394"/>
          </a:xfrm>
        </p:spPr>
        <p:txBody>
          <a:bodyPr/>
          <a:lstStyle/>
          <a:p>
            <a:r>
              <a:rPr lang="en-US" dirty="0"/>
              <a:t>Writing</a:t>
            </a:r>
          </a:p>
        </p:txBody>
      </p:sp>
      <p:sp>
        <p:nvSpPr>
          <p:cNvPr id="3" name="Rectangle 2">
            <a:extLst>
              <a:ext uri="{FF2B5EF4-FFF2-40B4-BE49-F238E27FC236}">
                <a16:creationId xmlns:a16="http://schemas.microsoft.com/office/drawing/2014/main" id="{B24B0697-517E-4646-A26A-9070A8C0CC7D}"/>
              </a:ext>
            </a:extLst>
          </p:cNvPr>
          <p:cNvSpPr/>
          <p:nvPr/>
        </p:nvSpPr>
        <p:spPr>
          <a:xfrm>
            <a:off x="430216" y="1678174"/>
            <a:ext cx="8332044" cy="4887492"/>
          </a:xfrm>
          <a:prstGeom prst="rect">
            <a:avLst/>
          </a:prstGeom>
        </p:spPr>
        <p:txBody>
          <a:bodyPr wrap="square">
            <a:spAutoFit/>
          </a:bodyPr>
          <a:lstStyle/>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In 2022 we see a overall results improving year to year</a:t>
            </a:r>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	</a:t>
            </a:r>
          </a:p>
          <a:p>
            <a:endPar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algn="ctr"/>
            <a:r>
              <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rPr>
              <a:t>Year 1-10 - 88% of all students were “At or Above” expectations for OTJ Reading.  </a:t>
            </a:r>
          </a:p>
          <a:p>
            <a:pPr algn="ctr"/>
            <a:r>
              <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rPr>
              <a:t>Year 1 – 8 = 87%     Year 9 – 10 = 92%</a:t>
            </a:r>
          </a:p>
          <a:p>
            <a:pPr algn="ctr"/>
            <a:r>
              <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rPr>
              <a:t>	</a:t>
            </a:r>
          </a:p>
          <a:p>
            <a:pPr algn="ctr"/>
            <a:endPar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algn="ctr"/>
            <a:endPar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	</a:t>
            </a:r>
            <a:r>
              <a:rPr lang="en-NZ" sz="1600" b="1" dirty="0">
                <a:solidFill>
                  <a:srgbClr val="000000"/>
                </a:solidFill>
                <a:latin typeface="Cambria" panose="02040503050406030204" pitchFamily="18" charset="0"/>
                <a:ea typeface="Calibri" panose="020F0502020204030204" pitchFamily="34" charset="0"/>
                <a:cs typeface="Calibri" panose="020F0502020204030204" pitchFamily="34" charset="0"/>
              </a:rPr>
              <a:t>2021</a:t>
            </a: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 -  80% of all students (Year 1-10) were “At or Above”  </a:t>
            </a:r>
          </a:p>
          <a:p>
            <a:r>
              <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rPr>
              <a:t>	</a:t>
            </a:r>
            <a:r>
              <a:rPr lang="en-NZ" sz="1600" b="1" dirty="0">
                <a:solidFill>
                  <a:srgbClr val="000000"/>
                </a:solidFill>
                <a:latin typeface="Cambria" panose="02040503050406030204" pitchFamily="18" charset="0"/>
                <a:ea typeface="Calibri" panose="020F0502020204030204" pitchFamily="34" charset="0"/>
                <a:cs typeface="Calibri" panose="020F0502020204030204" pitchFamily="34" charset="0"/>
              </a:rPr>
              <a:t>2020</a:t>
            </a: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 - 81% of all students (Year 1-10) were “At or Above </a:t>
            </a:r>
          </a:p>
          <a:p>
            <a:r>
              <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rPr>
              <a:t>	</a:t>
            </a:r>
            <a:r>
              <a:rPr lang="en-NZ" sz="1600" b="1" dirty="0">
                <a:solidFill>
                  <a:srgbClr val="000000"/>
                </a:solidFill>
                <a:latin typeface="Cambria" panose="02040503050406030204" pitchFamily="18" charset="0"/>
                <a:ea typeface="Calibri" panose="020F0502020204030204" pitchFamily="34" charset="0"/>
                <a:cs typeface="Calibri" panose="020F0502020204030204" pitchFamily="34" charset="0"/>
              </a:rPr>
              <a:t>2019</a:t>
            </a: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 - 76% of all students (Year 1-10) were “At or Above” 	</a:t>
            </a:r>
          </a:p>
          <a:p>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	</a:t>
            </a:r>
            <a:r>
              <a:rPr lang="en-NZ" sz="1600" b="1" dirty="0">
                <a:solidFill>
                  <a:srgbClr val="000000"/>
                </a:solidFill>
                <a:latin typeface="Cambria" panose="02040503050406030204" pitchFamily="18" charset="0"/>
                <a:ea typeface="Calibri" panose="020F0502020204030204" pitchFamily="34" charset="0"/>
                <a:cs typeface="Calibri" panose="020F0502020204030204" pitchFamily="34" charset="0"/>
              </a:rPr>
              <a:t>2018</a:t>
            </a: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 - 77% of all students (year 1-10) were “At or Above” </a:t>
            </a:r>
            <a:r>
              <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rPr>
              <a:t>		  </a:t>
            </a:r>
          </a:p>
          <a:p>
            <a:endParaRPr lang="en-NZ" sz="1600" dirty="0">
              <a:latin typeface="Cambria" panose="02040503050406030204" pitchFamily="18" charset="0"/>
              <a:ea typeface="Calibri" panose="020F0502020204030204" pitchFamily="34" charset="0"/>
              <a:cs typeface="Calibri" panose="020F0502020204030204" pitchFamily="34" charset="0"/>
            </a:endParaRPr>
          </a:p>
          <a:p>
            <a:endParaRPr lang="en-NZ" sz="1600" dirty="0">
              <a:latin typeface="Cambria" panose="02040503050406030204" pitchFamily="18" charset="0"/>
              <a:ea typeface="Calibri" panose="020F0502020204030204" pitchFamily="34" charset="0"/>
              <a:cs typeface="Calibri" panose="020F0502020204030204" pitchFamily="34" charset="0"/>
            </a:endParaRPr>
          </a:p>
          <a:p>
            <a:pPr algn="ctr"/>
            <a:r>
              <a:rPr lang="en-NZ" sz="2000" dirty="0">
                <a:latin typeface="Cambria" panose="02040503050406030204" pitchFamily="18" charset="0"/>
                <a:ea typeface="Calibri" panose="020F0502020204030204" pitchFamily="34" charset="0"/>
                <a:cs typeface="Calibri" panose="020F0502020204030204" pitchFamily="34" charset="0"/>
              </a:rPr>
              <a:t> </a:t>
            </a:r>
            <a:r>
              <a:rPr lang="en-NZ" sz="1200" dirty="0">
                <a:solidFill>
                  <a:srgbClr val="000000"/>
                </a:solidFill>
                <a:latin typeface="Cambria" panose="02040503050406030204" pitchFamily="18" charset="0"/>
                <a:ea typeface="Calibri" panose="020F0502020204030204" pitchFamily="34" charset="0"/>
                <a:cs typeface="Calibri" panose="020F0502020204030204" pitchFamily="34" charset="0"/>
              </a:rPr>
              <a:t>NB, Year 1 pupil data not included.  2018 decision to allow a year to adjust to school before making overall judgement.  This will have an impact on the overall results.   Year 1 levels are similar to previous years.</a:t>
            </a:r>
          </a:p>
        </p:txBody>
      </p:sp>
      <p:cxnSp>
        <p:nvCxnSpPr>
          <p:cNvPr id="4" name="Straight Arrow Connector 3">
            <a:extLst>
              <a:ext uri="{FF2B5EF4-FFF2-40B4-BE49-F238E27FC236}">
                <a16:creationId xmlns:a16="http://schemas.microsoft.com/office/drawing/2014/main" id="{3104C299-9866-C446-B7BD-4AC742A25925}"/>
              </a:ext>
            </a:extLst>
          </p:cNvPr>
          <p:cNvCxnSpPr>
            <a:cxnSpLocks/>
          </p:cNvCxnSpPr>
          <p:nvPr/>
        </p:nvCxnSpPr>
        <p:spPr>
          <a:xfrm flipV="1">
            <a:off x="637694" y="3429000"/>
            <a:ext cx="7917088" cy="472226"/>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366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CDD3-BD35-C445-ABB5-BF568BE68A89}"/>
              </a:ext>
            </a:extLst>
          </p:cNvPr>
          <p:cNvSpPr>
            <a:spLocks noGrp="1"/>
          </p:cNvSpPr>
          <p:nvPr>
            <p:ph type="title"/>
          </p:nvPr>
        </p:nvSpPr>
        <p:spPr/>
        <p:txBody>
          <a:bodyPr/>
          <a:lstStyle/>
          <a:p>
            <a:r>
              <a:rPr lang="en-US" dirty="0"/>
              <a:t>Writing Overall</a:t>
            </a:r>
          </a:p>
        </p:txBody>
      </p:sp>
      <p:sp>
        <p:nvSpPr>
          <p:cNvPr id="3" name="TextBox 2">
            <a:extLst>
              <a:ext uri="{FF2B5EF4-FFF2-40B4-BE49-F238E27FC236}">
                <a16:creationId xmlns:a16="http://schemas.microsoft.com/office/drawing/2014/main" id="{F0A8651A-7D50-2540-AF28-50BC04A4E70E}"/>
              </a:ext>
            </a:extLst>
          </p:cNvPr>
          <p:cNvSpPr txBox="1"/>
          <p:nvPr/>
        </p:nvSpPr>
        <p:spPr>
          <a:xfrm>
            <a:off x="596530" y="2106593"/>
            <a:ext cx="8314713" cy="3955506"/>
          </a:xfrm>
          <a:prstGeom prst="rect">
            <a:avLst/>
          </a:prstGeom>
          <a:noFill/>
        </p:spPr>
        <p:txBody>
          <a:bodyPr wrap="square" rtlCol="0">
            <a:spAutoFit/>
          </a:bodyPr>
          <a:lstStyle/>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Percentage of students working </a:t>
            </a:r>
            <a:r>
              <a:rPr lang="en-NZ" sz="2000" b="1" dirty="0">
                <a:latin typeface="Cambria" panose="02040503050406030204" pitchFamily="18" charset="0"/>
                <a:ea typeface="Calibri" panose="020F0502020204030204" pitchFamily="34" charset="0"/>
                <a:cs typeface="Calibri" panose="020F0502020204030204" pitchFamily="34" charset="0"/>
              </a:rPr>
              <a:t>‘Well Below</a:t>
            </a:r>
            <a:r>
              <a:rPr lang="en-NZ" sz="2000" dirty="0">
                <a:latin typeface="Cambria" panose="02040503050406030204" pitchFamily="18" charset="0"/>
                <a:ea typeface="Calibri" panose="020F0502020204030204" pitchFamily="34" charset="0"/>
                <a:cs typeface="Calibri" panose="020F0502020204030204" pitchFamily="34" charset="0"/>
              </a:rPr>
              <a:t>’ standard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a:t>
            </a:r>
            <a:r>
              <a:rPr lang="en-NZ" sz="2000" b="1" dirty="0">
                <a:latin typeface="Cambria" panose="02040503050406030204" pitchFamily="18" charset="0"/>
                <a:ea typeface="Calibri" panose="020F0502020204030204" pitchFamily="34" charset="0"/>
                <a:cs typeface="Calibri" panose="020F0502020204030204" pitchFamily="34" charset="0"/>
              </a:rPr>
              <a:t>2022</a:t>
            </a:r>
            <a:r>
              <a:rPr lang="en-NZ" sz="2000" dirty="0">
                <a:latin typeface="Cambria" panose="02040503050406030204" pitchFamily="18" charset="0"/>
                <a:ea typeface="Calibri" panose="020F0502020204030204" pitchFamily="34" charset="0"/>
                <a:cs typeface="Calibri" panose="020F0502020204030204" pitchFamily="34" charset="0"/>
              </a:rPr>
              <a:t> = 4% 	2021 =  4% :  2020 = 3% 2019 = 5%</a:t>
            </a:r>
          </a:p>
          <a:p>
            <a:pPr>
              <a:lnSpc>
                <a:spcPct val="115000"/>
              </a:lnSpc>
              <a:spcAft>
                <a:spcPts val="0"/>
              </a:spcAft>
            </a:pPr>
            <a:endParaRPr lang="en-NZ" sz="2000" dirty="0">
              <a:latin typeface="Cambria" panose="02040503050406030204" pitchFamily="18" charset="0"/>
              <a:ea typeface="Calibri" panose="020F0502020204030204" pitchFamily="34" charset="0"/>
              <a:cs typeface="Calibri" panose="020F0502020204030204" pitchFamily="34" charset="0"/>
            </a:endParaRP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Percentage of students working ‘</a:t>
            </a:r>
            <a:r>
              <a:rPr lang="en-NZ" sz="2000" b="1" dirty="0">
                <a:latin typeface="Cambria" panose="02040503050406030204" pitchFamily="18" charset="0"/>
                <a:ea typeface="Calibri" panose="020F0502020204030204" pitchFamily="34" charset="0"/>
                <a:cs typeface="Calibri" panose="020F0502020204030204" pitchFamily="34" charset="0"/>
              </a:rPr>
              <a:t>Below’</a:t>
            </a:r>
            <a:r>
              <a:rPr lang="en-NZ" sz="2000" dirty="0">
                <a:latin typeface="Cambria" panose="02040503050406030204" pitchFamily="18" charset="0"/>
                <a:ea typeface="Calibri" panose="020F0502020204030204" pitchFamily="34" charset="0"/>
                <a:cs typeface="Calibri" panose="020F0502020204030204" pitchFamily="34" charset="0"/>
              </a:rPr>
              <a:t> standard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a:t>
            </a:r>
            <a:r>
              <a:rPr lang="en-NZ" sz="2000" b="1" dirty="0">
                <a:latin typeface="Cambria" panose="02040503050406030204" pitchFamily="18" charset="0"/>
                <a:ea typeface="Calibri" panose="020F0502020204030204" pitchFamily="34" charset="0"/>
                <a:cs typeface="Calibri" panose="020F0502020204030204" pitchFamily="34" charset="0"/>
              </a:rPr>
              <a:t>2022</a:t>
            </a:r>
            <a:r>
              <a:rPr lang="en-NZ" sz="2000" dirty="0">
                <a:latin typeface="Cambria" panose="02040503050406030204" pitchFamily="18" charset="0"/>
                <a:ea typeface="Calibri" panose="020F0502020204030204" pitchFamily="34" charset="0"/>
                <a:cs typeface="Calibri" panose="020F0502020204030204" pitchFamily="34" charset="0"/>
              </a:rPr>
              <a:t> = 	8%	2021 = 16%     2020 = 16%, 2019 = 20%,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The percentage of students working ‘</a:t>
            </a:r>
            <a:r>
              <a:rPr lang="en-NZ" sz="2000" b="1" dirty="0">
                <a:latin typeface="Cambria" panose="02040503050406030204" pitchFamily="18" charset="0"/>
                <a:ea typeface="Calibri" panose="020F0502020204030204" pitchFamily="34" charset="0"/>
                <a:cs typeface="Calibri" panose="020F0502020204030204" pitchFamily="34" charset="0"/>
              </a:rPr>
              <a:t>At</a:t>
            </a:r>
            <a:r>
              <a:rPr lang="en-NZ" sz="2000" dirty="0">
                <a:latin typeface="Cambria" panose="02040503050406030204" pitchFamily="18" charset="0"/>
                <a:ea typeface="Calibri" panose="020F0502020204030204" pitchFamily="34" charset="0"/>
                <a:cs typeface="Calibri" panose="020F0502020204030204" pitchFamily="34" charset="0"/>
              </a:rPr>
              <a:t>’ standard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a:t>
            </a:r>
            <a:r>
              <a:rPr lang="en-NZ" sz="2000" b="1" dirty="0">
                <a:latin typeface="Cambria" panose="02040503050406030204" pitchFamily="18" charset="0"/>
                <a:ea typeface="Calibri" panose="020F0502020204030204" pitchFamily="34" charset="0"/>
                <a:cs typeface="Calibri" panose="020F0502020204030204" pitchFamily="34" charset="0"/>
              </a:rPr>
              <a:t>2022</a:t>
            </a:r>
            <a:r>
              <a:rPr lang="en-NZ" sz="2000" dirty="0">
                <a:latin typeface="Cambria" panose="02040503050406030204" pitchFamily="18" charset="0"/>
                <a:ea typeface="Calibri" panose="020F0502020204030204" pitchFamily="34" charset="0"/>
                <a:cs typeface="Calibri" panose="020F0502020204030204" pitchFamily="34" charset="0"/>
              </a:rPr>
              <a:t> = 	62%	2021 = 59%:    2020 = 65%     2019 = 64%</a:t>
            </a:r>
          </a:p>
          <a:p>
            <a:pPr>
              <a:lnSpc>
                <a:spcPct val="115000"/>
              </a:lnSpc>
              <a:spcAft>
                <a:spcPts val="0"/>
              </a:spcAft>
            </a:pPr>
            <a:endParaRPr lang="en-NZ" sz="2000" dirty="0">
              <a:latin typeface="Cambria" panose="02040503050406030204" pitchFamily="18" charset="0"/>
              <a:ea typeface="Calibri" panose="020F0502020204030204" pitchFamily="34" charset="0"/>
              <a:cs typeface="Calibri" panose="020F0502020204030204" pitchFamily="34" charset="0"/>
            </a:endParaRP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The number of students working at ‘</a:t>
            </a:r>
            <a:r>
              <a:rPr lang="en-NZ" sz="2000" b="1" dirty="0">
                <a:latin typeface="Cambria" panose="02040503050406030204" pitchFamily="18" charset="0"/>
                <a:ea typeface="Calibri" panose="020F0502020204030204" pitchFamily="34" charset="0"/>
                <a:cs typeface="Calibri" panose="020F0502020204030204" pitchFamily="34" charset="0"/>
              </a:rPr>
              <a:t>Above’</a:t>
            </a:r>
            <a:r>
              <a:rPr lang="en-NZ" sz="2000" dirty="0">
                <a:latin typeface="Cambria" panose="02040503050406030204" pitchFamily="18" charset="0"/>
                <a:ea typeface="Calibri" panose="020F0502020204030204" pitchFamily="34" charset="0"/>
                <a:cs typeface="Calibri" panose="020F0502020204030204" pitchFamily="34" charset="0"/>
              </a:rPr>
              <a:t> standard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a:t>
            </a:r>
            <a:r>
              <a:rPr lang="en-NZ" sz="2000" b="1" dirty="0">
                <a:latin typeface="Cambria" panose="02040503050406030204" pitchFamily="18" charset="0"/>
                <a:ea typeface="Calibri" panose="020F0502020204030204" pitchFamily="34" charset="0"/>
                <a:cs typeface="Calibri" panose="020F0502020204030204" pitchFamily="34" charset="0"/>
              </a:rPr>
              <a:t>2022</a:t>
            </a:r>
            <a:r>
              <a:rPr lang="en-NZ" sz="2000" dirty="0">
                <a:latin typeface="Cambria" panose="02040503050406030204" pitchFamily="18" charset="0"/>
                <a:ea typeface="Calibri" panose="020F0502020204030204" pitchFamily="34" charset="0"/>
                <a:cs typeface="Calibri" panose="020F0502020204030204" pitchFamily="34" charset="0"/>
              </a:rPr>
              <a:t> = 	26%	2021 = 21% : 2020 = % 16    2019 = 12%</a:t>
            </a:r>
          </a:p>
        </p:txBody>
      </p:sp>
      <p:cxnSp>
        <p:nvCxnSpPr>
          <p:cNvPr id="5" name="Straight Arrow Connector 4">
            <a:extLst>
              <a:ext uri="{FF2B5EF4-FFF2-40B4-BE49-F238E27FC236}">
                <a16:creationId xmlns:a16="http://schemas.microsoft.com/office/drawing/2014/main" id="{CFA6B828-FA52-7049-AB78-A2A71C65BDCA}"/>
              </a:ext>
            </a:extLst>
          </p:cNvPr>
          <p:cNvCxnSpPr>
            <a:cxnSpLocks/>
          </p:cNvCxnSpPr>
          <p:nvPr/>
        </p:nvCxnSpPr>
        <p:spPr>
          <a:xfrm>
            <a:off x="596531" y="2920988"/>
            <a:ext cx="7909376" cy="0"/>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38F131D-1AFE-E347-8EF0-01B10454D1F2}"/>
              </a:ext>
            </a:extLst>
          </p:cNvPr>
          <p:cNvCxnSpPr>
            <a:cxnSpLocks/>
          </p:cNvCxnSpPr>
          <p:nvPr/>
        </p:nvCxnSpPr>
        <p:spPr>
          <a:xfrm>
            <a:off x="617312" y="3872391"/>
            <a:ext cx="7909376" cy="347869"/>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D5DC080-5078-0944-96E6-F962E5A6A8A2}"/>
              </a:ext>
            </a:extLst>
          </p:cNvPr>
          <p:cNvCxnSpPr>
            <a:cxnSpLocks/>
          </p:cNvCxnSpPr>
          <p:nvPr/>
        </p:nvCxnSpPr>
        <p:spPr>
          <a:xfrm flipV="1">
            <a:off x="617312" y="4896046"/>
            <a:ext cx="7909376" cy="186162"/>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B35D031-BA34-3A4E-B0B8-2348C3F6DC4F}"/>
              </a:ext>
            </a:extLst>
          </p:cNvPr>
          <p:cNvCxnSpPr>
            <a:cxnSpLocks/>
          </p:cNvCxnSpPr>
          <p:nvPr/>
        </p:nvCxnSpPr>
        <p:spPr>
          <a:xfrm flipV="1">
            <a:off x="607015" y="5950226"/>
            <a:ext cx="7900881" cy="380915"/>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842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3BBE95D-F1DB-5F68-A52C-B412236279A5}"/>
              </a:ext>
            </a:extLst>
          </p:cNvPr>
          <p:cNvGraphicFramePr>
            <a:graphicFrameLocks noGrp="1"/>
          </p:cNvGraphicFramePr>
          <p:nvPr>
            <p:extLst>
              <p:ext uri="{D42A27DB-BD31-4B8C-83A1-F6EECF244321}">
                <p14:modId xmlns:p14="http://schemas.microsoft.com/office/powerpoint/2010/main" val="3810566755"/>
              </p:ext>
            </p:extLst>
          </p:nvPr>
        </p:nvGraphicFramePr>
        <p:xfrm>
          <a:off x="178901" y="1845506"/>
          <a:ext cx="8786197" cy="4625602"/>
        </p:xfrm>
        <a:graphic>
          <a:graphicData uri="http://schemas.openxmlformats.org/drawingml/2006/table">
            <a:tbl>
              <a:tblPr>
                <a:tableStyleId>{5C22544A-7EE6-4342-B048-85BDC9FD1C3A}</a:tableStyleId>
              </a:tblPr>
              <a:tblGrid>
                <a:gridCol w="389012">
                  <a:extLst>
                    <a:ext uri="{9D8B030D-6E8A-4147-A177-3AD203B41FA5}">
                      <a16:colId xmlns:a16="http://schemas.microsoft.com/office/drawing/2014/main" val="2680245875"/>
                    </a:ext>
                  </a:extLst>
                </a:gridCol>
                <a:gridCol w="389012">
                  <a:extLst>
                    <a:ext uri="{9D8B030D-6E8A-4147-A177-3AD203B41FA5}">
                      <a16:colId xmlns:a16="http://schemas.microsoft.com/office/drawing/2014/main" val="1894842793"/>
                    </a:ext>
                  </a:extLst>
                </a:gridCol>
                <a:gridCol w="389012">
                  <a:extLst>
                    <a:ext uri="{9D8B030D-6E8A-4147-A177-3AD203B41FA5}">
                      <a16:colId xmlns:a16="http://schemas.microsoft.com/office/drawing/2014/main" val="2862953591"/>
                    </a:ext>
                  </a:extLst>
                </a:gridCol>
                <a:gridCol w="389012">
                  <a:extLst>
                    <a:ext uri="{9D8B030D-6E8A-4147-A177-3AD203B41FA5}">
                      <a16:colId xmlns:a16="http://schemas.microsoft.com/office/drawing/2014/main" val="718820592"/>
                    </a:ext>
                  </a:extLst>
                </a:gridCol>
                <a:gridCol w="389012">
                  <a:extLst>
                    <a:ext uri="{9D8B030D-6E8A-4147-A177-3AD203B41FA5}">
                      <a16:colId xmlns:a16="http://schemas.microsoft.com/office/drawing/2014/main" val="595309947"/>
                    </a:ext>
                  </a:extLst>
                </a:gridCol>
                <a:gridCol w="389584">
                  <a:extLst>
                    <a:ext uri="{9D8B030D-6E8A-4147-A177-3AD203B41FA5}">
                      <a16:colId xmlns:a16="http://schemas.microsoft.com/office/drawing/2014/main" val="2046579232"/>
                    </a:ext>
                  </a:extLst>
                </a:gridCol>
                <a:gridCol w="389584">
                  <a:extLst>
                    <a:ext uri="{9D8B030D-6E8A-4147-A177-3AD203B41FA5}">
                      <a16:colId xmlns:a16="http://schemas.microsoft.com/office/drawing/2014/main" val="3658521049"/>
                    </a:ext>
                  </a:extLst>
                </a:gridCol>
                <a:gridCol w="389584">
                  <a:extLst>
                    <a:ext uri="{9D8B030D-6E8A-4147-A177-3AD203B41FA5}">
                      <a16:colId xmlns:a16="http://schemas.microsoft.com/office/drawing/2014/main" val="3379116698"/>
                    </a:ext>
                  </a:extLst>
                </a:gridCol>
                <a:gridCol w="389584">
                  <a:extLst>
                    <a:ext uri="{9D8B030D-6E8A-4147-A177-3AD203B41FA5}">
                      <a16:colId xmlns:a16="http://schemas.microsoft.com/office/drawing/2014/main" val="924998796"/>
                    </a:ext>
                  </a:extLst>
                </a:gridCol>
                <a:gridCol w="389584">
                  <a:extLst>
                    <a:ext uri="{9D8B030D-6E8A-4147-A177-3AD203B41FA5}">
                      <a16:colId xmlns:a16="http://schemas.microsoft.com/office/drawing/2014/main" val="1833425927"/>
                    </a:ext>
                  </a:extLst>
                </a:gridCol>
                <a:gridCol w="389584">
                  <a:extLst>
                    <a:ext uri="{9D8B030D-6E8A-4147-A177-3AD203B41FA5}">
                      <a16:colId xmlns:a16="http://schemas.microsoft.com/office/drawing/2014/main" val="2741649115"/>
                    </a:ext>
                  </a:extLst>
                </a:gridCol>
                <a:gridCol w="389584">
                  <a:extLst>
                    <a:ext uri="{9D8B030D-6E8A-4147-A177-3AD203B41FA5}">
                      <a16:colId xmlns:a16="http://schemas.microsoft.com/office/drawing/2014/main" val="162243096"/>
                    </a:ext>
                  </a:extLst>
                </a:gridCol>
                <a:gridCol w="389584">
                  <a:extLst>
                    <a:ext uri="{9D8B030D-6E8A-4147-A177-3AD203B41FA5}">
                      <a16:colId xmlns:a16="http://schemas.microsoft.com/office/drawing/2014/main" val="1283132010"/>
                    </a:ext>
                  </a:extLst>
                </a:gridCol>
                <a:gridCol w="389584">
                  <a:extLst>
                    <a:ext uri="{9D8B030D-6E8A-4147-A177-3AD203B41FA5}">
                      <a16:colId xmlns:a16="http://schemas.microsoft.com/office/drawing/2014/main" val="519221719"/>
                    </a:ext>
                  </a:extLst>
                </a:gridCol>
                <a:gridCol w="389584">
                  <a:extLst>
                    <a:ext uri="{9D8B030D-6E8A-4147-A177-3AD203B41FA5}">
                      <a16:colId xmlns:a16="http://schemas.microsoft.com/office/drawing/2014/main" val="308476904"/>
                    </a:ext>
                  </a:extLst>
                </a:gridCol>
                <a:gridCol w="389584">
                  <a:extLst>
                    <a:ext uri="{9D8B030D-6E8A-4147-A177-3AD203B41FA5}">
                      <a16:colId xmlns:a16="http://schemas.microsoft.com/office/drawing/2014/main" val="2968390353"/>
                    </a:ext>
                  </a:extLst>
                </a:gridCol>
                <a:gridCol w="389584">
                  <a:extLst>
                    <a:ext uri="{9D8B030D-6E8A-4147-A177-3AD203B41FA5}">
                      <a16:colId xmlns:a16="http://schemas.microsoft.com/office/drawing/2014/main" val="2507514675"/>
                    </a:ext>
                  </a:extLst>
                </a:gridCol>
                <a:gridCol w="389584">
                  <a:extLst>
                    <a:ext uri="{9D8B030D-6E8A-4147-A177-3AD203B41FA5}">
                      <a16:colId xmlns:a16="http://schemas.microsoft.com/office/drawing/2014/main" val="2031616965"/>
                    </a:ext>
                  </a:extLst>
                </a:gridCol>
                <a:gridCol w="389584">
                  <a:extLst>
                    <a:ext uri="{9D8B030D-6E8A-4147-A177-3AD203B41FA5}">
                      <a16:colId xmlns:a16="http://schemas.microsoft.com/office/drawing/2014/main" val="2162431829"/>
                    </a:ext>
                  </a:extLst>
                </a:gridCol>
                <a:gridCol w="394153">
                  <a:extLst>
                    <a:ext uri="{9D8B030D-6E8A-4147-A177-3AD203B41FA5}">
                      <a16:colId xmlns:a16="http://schemas.microsoft.com/office/drawing/2014/main" val="1295934128"/>
                    </a:ext>
                  </a:extLst>
                </a:gridCol>
                <a:gridCol w="496404">
                  <a:extLst>
                    <a:ext uri="{9D8B030D-6E8A-4147-A177-3AD203B41FA5}">
                      <a16:colId xmlns:a16="http://schemas.microsoft.com/office/drawing/2014/main" val="3860143854"/>
                    </a:ext>
                  </a:extLst>
                </a:gridCol>
                <a:gridCol w="496404">
                  <a:extLst>
                    <a:ext uri="{9D8B030D-6E8A-4147-A177-3AD203B41FA5}">
                      <a16:colId xmlns:a16="http://schemas.microsoft.com/office/drawing/2014/main" val="1147162866"/>
                    </a:ext>
                  </a:extLst>
                </a:gridCol>
              </a:tblGrid>
              <a:tr h="761462">
                <a:tc>
                  <a:txBody>
                    <a:bodyPr/>
                    <a:lstStyle/>
                    <a:p>
                      <a:pPr>
                        <a:lnSpc>
                          <a:spcPct val="115000"/>
                        </a:lnSpc>
                      </a:pPr>
                      <a:r>
                        <a:rPr lang="en-NZ" sz="700" dirty="0">
                          <a:effectLst/>
                        </a:rPr>
                        <a:t> </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a:effectLst/>
                        </a:rPr>
                        <a:t>Yr1 2021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a:effectLst/>
                        </a:rPr>
                        <a:t>Yr 1 2022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2 2021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a:effectLst/>
                        </a:rPr>
                        <a:t>Yr 2 2022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3 2021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3 2022</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a:effectLst/>
                        </a:rPr>
                        <a:t>Yr 4 2021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a:effectLst/>
                        </a:rPr>
                        <a:t>Yr 4 2022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a:effectLst/>
                        </a:rPr>
                        <a:t>Yr 5 2021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5 2022</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a:effectLst/>
                        </a:rPr>
                        <a:t>Yr 6 2021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a:effectLst/>
                        </a:rPr>
                        <a:t>Yr 6 2022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a:effectLst/>
                        </a:rPr>
                        <a:t>Yr 7 2021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7 2022</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a:effectLst/>
                        </a:rPr>
                        <a:t>Yr 8 2021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a:effectLst/>
                        </a:rPr>
                        <a:t>Yr 8 2022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a:effectLst/>
                        </a:rPr>
                        <a:t>Yr 9</a:t>
                      </a:r>
                      <a:br>
                        <a:rPr lang="en-NZ" sz="700">
                          <a:effectLst/>
                        </a:rPr>
                      </a:br>
                      <a:r>
                        <a:rPr lang="en-NZ" sz="700">
                          <a:effectLst/>
                        </a:rPr>
                        <a:t>2021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a:effectLst/>
                        </a:rPr>
                        <a:t>Yr 9</a:t>
                      </a:r>
                      <a:br>
                        <a:rPr lang="en-NZ" sz="700">
                          <a:effectLst/>
                        </a:rPr>
                      </a:br>
                      <a:r>
                        <a:rPr lang="en-NZ" sz="700">
                          <a:effectLst/>
                        </a:rPr>
                        <a:t>2022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nSpc>
                          <a:spcPct val="115000"/>
                        </a:lnSpc>
                      </a:pPr>
                      <a:r>
                        <a:rPr lang="en-NZ" sz="700">
                          <a:effectLst/>
                        </a:rPr>
                        <a:t>Yr10</a:t>
                      </a:r>
                      <a:br>
                        <a:rPr lang="en-NZ" sz="700">
                          <a:effectLst/>
                        </a:rPr>
                      </a:br>
                      <a:r>
                        <a:rPr lang="en-NZ" sz="700">
                          <a:effectLst/>
                        </a:rPr>
                        <a:t>2021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nSpc>
                          <a:spcPct val="115000"/>
                        </a:lnSpc>
                      </a:pPr>
                      <a:r>
                        <a:rPr lang="en-NZ" sz="700">
                          <a:effectLst/>
                        </a:rPr>
                        <a:t>Yr10</a:t>
                      </a:r>
                      <a:br>
                        <a:rPr lang="en-NZ" sz="1000">
                          <a:effectLst/>
                        </a:rPr>
                      </a:br>
                      <a:r>
                        <a:rPr lang="en-NZ" sz="700">
                          <a:effectLst/>
                        </a:rPr>
                        <a:t>2022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marR="71755">
                        <a:lnSpc>
                          <a:spcPct val="115000"/>
                        </a:lnSpc>
                      </a:pPr>
                      <a:r>
                        <a:rPr lang="en-NZ" sz="700">
                          <a:effectLst/>
                        </a:rPr>
                        <a:t>2022</a:t>
                      </a:r>
                      <a:endParaRPr lang="en-NZ" sz="1000">
                        <a:effectLst/>
                      </a:endParaRPr>
                    </a:p>
                    <a:p>
                      <a:pPr marR="71755">
                        <a:lnSpc>
                          <a:spcPct val="115000"/>
                        </a:lnSpc>
                      </a:pPr>
                      <a:r>
                        <a:rPr lang="en-NZ" sz="700">
                          <a:effectLst/>
                        </a:rPr>
                        <a:t>Overall # &amp; %</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extLst>
                  <a:ext uri="{0D108BD9-81ED-4DB2-BD59-A6C34878D82A}">
                    <a16:rowId xmlns:a16="http://schemas.microsoft.com/office/drawing/2014/main" val="1949229953"/>
                  </a:ext>
                </a:extLst>
              </a:tr>
              <a:tr h="386414">
                <a:tc rowSpan="2">
                  <a:txBody>
                    <a:bodyPr/>
                    <a:lstStyle/>
                    <a:p>
                      <a:pPr>
                        <a:lnSpc>
                          <a:spcPct val="115000"/>
                        </a:lnSpc>
                      </a:pPr>
                      <a:r>
                        <a:rPr lang="en-NZ" sz="700" dirty="0">
                          <a:effectLst/>
                        </a:rPr>
                        <a:t>Well </a:t>
                      </a:r>
                      <a:br>
                        <a:rPr lang="en-NZ" sz="700" dirty="0">
                          <a:effectLst/>
                        </a:rPr>
                      </a:br>
                      <a:r>
                        <a:rPr lang="en-NZ" sz="700" dirty="0">
                          <a:effectLst/>
                        </a:rPr>
                        <a:t>Below</a:t>
                      </a:r>
                    </a:p>
                    <a:p>
                      <a:pPr>
                        <a:lnSpc>
                          <a:spcPct val="115000"/>
                        </a:lnSpc>
                      </a:pPr>
                      <a:r>
                        <a:rPr lang="en-NZ" sz="700" dirty="0">
                          <a:solidFill>
                            <a:srgbClr val="000000"/>
                          </a:solidFill>
                          <a:effectLst/>
                          <a:latin typeface="Times New Roman" panose="02020603050405020304" pitchFamily="18" charset="0"/>
                          <a:ea typeface="Times New Roman" panose="02020603050405020304" pitchFamily="18" charset="0"/>
                        </a:rPr>
                        <a:t>#</a:t>
                      </a:r>
                    </a:p>
                    <a:p>
                      <a:pPr>
                        <a:lnSpc>
                          <a:spcPct val="115000"/>
                        </a:lnSpc>
                      </a:pPr>
                      <a:endParaRPr lang="en-NZ" sz="700" dirty="0">
                        <a:solidFill>
                          <a:srgbClr val="000000"/>
                        </a:solidFill>
                        <a:effectLst/>
                        <a:latin typeface="Times New Roman" panose="02020603050405020304" pitchFamily="18" charset="0"/>
                        <a:ea typeface="Times New Roman" panose="02020603050405020304" pitchFamily="18" charset="0"/>
                      </a:endParaRPr>
                    </a:p>
                    <a:p>
                      <a:pPr>
                        <a:lnSpc>
                          <a:spcPct val="115000"/>
                        </a:lnSpc>
                      </a:pPr>
                      <a:r>
                        <a:rPr lang="en-NZ" sz="700" dirty="0">
                          <a:solidFill>
                            <a:srgbClr val="000000"/>
                          </a:solidFill>
                          <a:effectLst/>
                          <a:latin typeface="Times New Roman" panose="02020603050405020304" pitchFamily="18" charset="0"/>
                          <a:ea typeface="Times New Roman" panose="02020603050405020304" pitchFamily="18" charset="0"/>
                        </a:rPr>
                        <a:t>%</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10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dirty="0">
                          <a:effectLst/>
                        </a:rPr>
                        <a:t>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1199663366"/>
                  </a:ext>
                </a:extLst>
              </a:tr>
              <a:tr h="386414">
                <a:tc vMerge="1">
                  <a:txBody>
                    <a:bodyPr/>
                    <a:lstStyle/>
                    <a:p>
                      <a:endParaRPr lang="en-US"/>
                    </a:p>
                  </a:txBody>
                  <a:tcPr/>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10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dirty="0">
                          <a:effectLst/>
                        </a:rPr>
                        <a:t>13</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4053837888"/>
                  </a:ext>
                </a:extLst>
              </a:tr>
              <a:tr h="386414">
                <a:tc rowSpan="2">
                  <a:txBody>
                    <a:bodyPr/>
                    <a:lstStyle/>
                    <a:p>
                      <a:pPr>
                        <a:lnSpc>
                          <a:spcPct val="115000"/>
                        </a:lnSpc>
                      </a:pPr>
                      <a:r>
                        <a:rPr lang="en-NZ" sz="700" dirty="0">
                          <a:effectLst/>
                        </a:rPr>
                        <a:t>Below</a:t>
                      </a:r>
                    </a:p>
                    <a:p>
                      <a:pPr>
                        <a:lnSpc>
                          <a:spcPct val="115000"/>
                        </a:lnSpc>
                      </a:pPr>
                      <a:r>
                        <a:rPr lang="en-NZ" sz="700" dirty="0">
                          <a:solidFill>
                            <a:srgbClr val="000000"/>
                          </a:solidFill>
                          <a:effectLst/>
                          <a:latin typeface="Times New Roman" panose="02020603050405020304" pitchFamily="18" charset="0"/>
                          <a:ea typeface="Times New Roman" panose="02020603050405020304" pitchFamily="18" charset="0"/>
                        </a:rPr>
                        <a:t>#</a:t>
                      </a:r>
                    </a:p>
                    <a:p>
                      <a:pPr>
                        <a:lnSpc>
                          <a:spcPct val="115000"/>
                        </a:lnSpc>
                      </a:pPr>
                      <a:endParaRPr lang="en-NZ" sz="700" dirty="0">
                        <a:solidFill>
                          <a:srgbClr val="000000"/>
                        </a:solidFill>
                        <a:effectLst/>
                        <a:latin typeface="Times New Roman" panose="02020603050405020304" pitchFamily="18" charset="0"/>
                        <a:ea typeface="Times New Roman" panose="02020603050405020304" pitchFamily="18" charset="0"/>
                      </a:endParaRPr>
                    </a:p>
                    <a:p>
                      <a:pPr>
                        <a:lnSpc>
                          <a:spcPct val="115000"/>
                        </a:lnSpc>
                      </a:pPr>
                      <a:endParaRPr lang="en-NZ" sz="700" dirty="0">
                        <a:solidFill>
                          <a:srgbClr val="000000"/>
                        </a:solidFill>
                        <a:effectLst/>
                        <a:latin typeface="Times New Roman" panose="02020603050405020304" pitchFamily="18" charset="0"/>
                        <a:ea typeface="Times New Roman" panose="02020603050405020304" pitchFamily="18" charset="0"/>
                      </a:endParaRPr>
                    </a:p>
                    <a:p>
                      <a:pPr>
                        <a:lnSpc>
                          <a:spcPct val="115000"/>
                        </a:lnSpc>
                      </a:pPr>
                      <a:r>
                        <a:rPr lang="en-NZ" sz="700" dirty="0">
                          <a:solidFill>
                            <a:srgbClr val="000000"/>
                          </a:solidFill>
                          <a:effectLst/>
                          <a:latin typeface="Times New Roman" panose="02020603050405020304" pitchFamily="18" charset="0"/>
                          <a:ea typeface="Times New Roman" panose="02020603050405020304" pitchFamily="18" charset="0"/>
                        </a:rPr>
                        <a:t>%</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1000">
                          <a:effectLst/>
                        </a:rPr>
                        <a:t>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dirty="0">
                          <a:effectLst/>
                        </a:rPr>
                        <a:t>4</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4180016397"/>
                  </a:ext>
                </a:extLst>
              </a:tr>
              <a:tr h="386414">
                <a:tc vMerge="1">
                  <a:txBody>
                    <a:bodyPr/>
                    <a:lstStyle/>
                    <a:p>
                      <a:endParaRPr lang="en-US"/>
                    </a:p>
                  </a:txBody>
                  <a:tcPr/>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1000">
                          <a:effectLst/>
                        </a:rPr>
                        <a:t>18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3741361318"/>
                  </a:ext>
                </a:extLst>
              </a:tr>
              <a:tr h="386414">
                <a:tc rowSpan="2">
                  <a:txBody>
                    <a:bodyPr/>
                    <a:lstStyle/>
                    <a:p>
                      <a:pPr>
                        <a:lnSpc>
                          <a:spcPct val="115000"/>
                        </a:lnSpc>
                      </a:pPr>
                      <a:r>
                        <a:rPr lang="en-NZ" sz="700" dirty="0">
                          <a:effectLst/>
                        </a:rPr>
                        <a:t>At</a:t>
                      </a:r>
                    </a:p>
                    <a:p>
                      <a:pPr>
                        <a:lnSpc>
                          <a:spcPct val="115000"/>
                        </a:lnSpc>
                      </a:pPr>
                      <a:r>
                        <a:rPr lang="en-NZ" sz="700" dirty="0">
                          <a:solidFill>
                            <a:srgbClr val="000000"/>
                          </a:solidFill>
                          <a:effectLst/>
                          <a:latin typeface="Times New Roman" panose="02020603050405020304" pitchFamily="18" charset="0"/>
                          <a:ea typeface="Times New Roman" panose="02020603050405020304" pitchFamily="18" charset="0"/>
                        </a:rPr>
                        <a:t>#</a:t>
                      </a:r>
                    </a:p>
                    <a:p>
                      <a:pPr>
                        <a:lnSpc>
                          <a:spcPct val="115000"/>
                        </a:lnSpc>
                      </a:pPr>
                      <a:endParaRPr lang="en-NZ" sz="700" dirty="0">
                        <a:solidFill>
                          <a:srgbClr val="000000"/>
                        </a:solidFill>
                        <a:effectLst/>
                        <a:latin typeface="Times New Roman" panose="02020603050405020304" pitchFamily="18" charset="0"/>
                        <a:ea typeface="Times New Roman" panose="02020603050405020304" pitchFamily="18" charset="0"/>
                      </a:endParaRPr>
                    </a:p>
                    <a:p>
                      <a:pPr>
                        <a:lnSpc>
                          <a:spcPct val="115000"/>
                        </a:lnSpc>
                      </a:pPr>
                      <a:endParaRPr lang="en-NZ" sz="700" dirty="0">
                        <a:solidFill>
                          <a:srgbClr val="000000"/>
                        </a:solidFill>
                        <a:effectLst/>
                        <a:latin typeface="Times New Roman" panose="02020603050405020304" pitchFamily="18" charset="0"/>
                        <a:ea typeface="Times New Roman" panose="02020603050405020304" pitchFamily="18" charset="0"/>
                      </a:endParaRPr>
                    </a:p>
                    <a:p>
                      <a:pPr>
                        <a:lnSpc>
                          <a:spcPct val="115000"/>
                        </a:lnSpc>
                      </a:pPr>
                      <a:r>
                        <a:rPr lang="en-NZ" sz="700" dirty="0">
                          <a:solidFill>
                            <a:srgbClr val="000000"/>
                          </a:solidFill>
                          <a:effectLst/>
                          <a:latin typeface="Times New Roman" panose="02020603050405020304" pitchFamily="18" charset="0"/>
                          <a:ea typeface="Times New Roman" panose="02020603050405020304" pitchFamily="18" charset="0"/>
                        </a:rPr>
                        <a:t>%</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1000">
                          <a:effectLst/>
                        </a:rPr>
                        <a:t>33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195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1369015336"/>
                  </a:ext>
                </a:extLst>
              </a:tr>
              <a:tr h="386414">
                <a:tc vMerge="1">
                  <a:txBody>
                    <a:bodyPr/>
                    <a:lstStyle/>
                    <a:p>
                      <a:endParaRPr lang="en-US"/>
                    </a:p>
                  </a:txBody>
                  <a:tcPr/>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1000">
                          <a:effectLst/>
                        </a:rPr>
                        <a:t>73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73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71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56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76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74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58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80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50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4123734353"/>
                  </a:ext>
                </a:extLst>
              </a:tr>
              <a:tr h="386414">
                <a:tc rowSpan="2">
                  <a:txBody>
                    <a:bodyPr/>
                    <a:lstStyle/>
                    <a:p>
                      <a:pPr>
                        <a:lnSpc>
                          <a:spcPct val="115000"/>
                        </a:lnSpc>
                      </a:pPr>
                      <a:r>
                        <a:rPr lang="en-NZ" sz="700" dirty="0">
                          <a:effectLst/>
                        </a:rPr>
                        <a:t>Above</a:t>
                      </a:r>
                    </a:p>
                    <a:p>
                      <a:pPr>
                        <a:lnSpc>
                          <a:spcPct val="115000"/>
                        </a:lnSpc>
                      </a:pPr>
                      <a:r>
                        <a:rPr lang="en-NZ" sz="700" dirty="0">
                          <a:solidFill>
                            <a:srgbClr val="000000"/>
                          </a:solidFill>
                          <a:effectLst/>
                          <a:latin typeface="Times New Roman" panose="02020603050405020304" pitchFamily="18" charset="0"/>
                          <a:ea typeface="Times New Roman" panose="02020603050405020304" pitchFamily="18" charset="0"/>
                        </a:rPr>
                        <a:t>#</a:t>
                      </a:r>
                    </a:p>
                    <a:p>
                      <a:pPr>
                        <a:lnSpc>
                          <a:spcPct val="115000"/>
                        </a:lnSpc>
                      </a:pPr>
                      <a:endParaRPr lang="en-NZ" sz="700" dirty="0">
                        <a:solidFill>
                          <a:srgbClr val="000000"/>
                        </a:solidFill>
                        <a:effectLst/>
                        <a:latin typeface="Times New Roman" panose="02020603050405020304" pitchFamily="18" charset="0"/>
                        <a:ea typeface="Times New Roman" panose="02020603050405020304" pitchFamily="18" charset="0"/>
                      </a:endParaRPr>
                    </a:p>
                    <a:p>
                      <a:pPr>
                        <a:lnSpc>
                          <a:spcPct val="115000"/>
                        </a:lnSpc>
                      </a:pPr>
                      <a:endParaRPr lang="en-NZ" sz="700" dirty="0">
                        <a:solidFill>
                          <a:srgbClr val="000000"/>
                        </a:solidFill>
                        <a:effectLst/>
                        <a:latin typeface="Times New Roman" panose="02020603050405020304" pitchFamily="18" charset="0"/>
                        <a:ea typeface="Times New Roman" panose="02020603050405020304" pitchFamily="18" charset="0"/>
                      </a:endParaRPr>
                    </a:p>
                    <a:p>
                      <a:pPr>
                        <a:lnSpc>
                          <a:spcPct val="115000"/>
                        </a:lnSpc>
                      </a:pPr>
                      <a:r>
                        <a:rPr lang="en-NZ" sz="700" dirty="0">
                          <a:solidFill>
                            <a:srgbClr val="000000"/>
                          </a:solidFill>
                          <a:effectLst/>
                          <a:latin typeface="Times New Roman" panose="02020603050405020304" pitchFamily="18" charset="0"/>
                          <a:ea typeface="Times New Roman" panose="02020603050405020304" pitchFamily="18" charset="0"/>
                        </a:rPr>
                        <a:t>%</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1000">
                          <a:effectLst/>
                        </a:rPr>
                        <a:t>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dirty="0">
                          <a:effectLst/>
                        </a:rPr>
                        <a:t>11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82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3301777917"/>
                  </a:ext>
                </a:extLst>
              </a:tr>
              <a:tr h="386414">
                <a:tc vMerge="1">
                  <a:txBody>
                    <a:bodyPr/>
                    <a:lstStyle/>
                    <a:p>
                      <a:endParaRPr lang="en-US"/>
                    </a:p>
                  </a:txBody>
                  <a:tcPr/>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1000">
                          <a:effectLst/>
                        </a:rPr>
                        <a:t>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77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52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dirty="0">
                          <a:effectLst/>
                        </a:rPr>
                        <a:t>48</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75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279314866"/>
                  </a:ext>
                </a:extLst>
              </a:tr>
              <a:tr h="386414">
                <a:tc rowSpan="2">
                  <a:txBody>
                    <a:bodyPr/>
                    <a:lstStyle/>
                    <a:p>
                      <a:pPr>
                        <a:lnSpc>
                          <a:spcPct val="115000"/>
                        </a:lnSpc>
                      </a:pPr>
                      <a:r>
                        <a:rPr lang="en-NZ" sz="700" dirty="0">
                          <a:effectLst/>
                        </a:rPr>
                        <a:t>Tot</a:t>
                      </a:r>
                    </a:p>
                    <a:p>
                      <a:pPr>
                        <a:lnSpc>
                          <a:spcPct val="115000"/>
                        </a:lnSpc>
                      </a:pPr>
                      <a:r>
                        <a:rPr lang="en-NZ" sz="700" dirty="0">
                          <a:solidFill>
                            <a:srgbClr val="000000"/>
                          </a:solidFill>
                          <a:effectLst/>
                          <a:latin typeface="Times New Roman" panose="02020603050405020304" pitchFamily="18" charset="0"/>
                          <a:ea typeface="Times New Roman" panose="02020603050405020304" pitchFamily="18" charset="0"/>
                        </a:rPr>
                        <a:t>#</a:t>
                      </a:r>
                    </a:p>
                    <a:p>
                      <a:pPr>
                        <a:lnSpc>
                          <a:spcPct val="115000"/>
                        </a:lnSpc>
                      </a:pPr>
                      <a:endParaRPr lang="en-NZ" sz="700" dirty="0">
                        <a:solidFill>
                          <a:srgbClr val="000000"/>
                        </a:solidFill>
                        <a:effectLst/>
                        <a:latin typeface="Times New Roman" panose="02020603050405020304" pitchFamily="18" charset="0"/>
                        <a:ea typeface="Times New Roman" panose="02020603050405020304" pitchFamily="18" charset="0"/>
                      </a:endParaRPr>
                    </a:p>
                    <a:p>
                      <a:pPr>
                        <a:lnSpc>
                          <a:spcPct val="115000"/>
                        </a:lnSpc>
                      </a:pPr>
                      <a:endParaRPr lang="en-NZ" sz="700" dirty="0">
                        <a:solidFill>
                          <a:srgbClr val="000000"/>
                        </a:solidFill>
                        <a:effectLst/>
                        <a:latin typeface="Times New Roman" panose="02020603050405020304" pitchFamily="18" charset="0"/>
                        <a:ea typeface="Times New Roman" panose="02020603050405020304" pitchFamily="18" charset="0"/>
                      </a:endParaRPr>
                    </a:p>
                    <a:p>
                      <a:pPr>
                        <a:lnSpc>
                          <a:spcPct val="115000"/>
                        </a:lnSpc>
                      </a:pPr>
                      <a:r>
                        <a:rPr lang="en-NZ" sz="700" dirty="0">
                          <a:solidFill>
                            <a:srgbClr val="000000"/>
                          </a:solidFill>
                          <a:effectLst/>
                          <a:latin typeface="Times New Roman" panose="02020603050405020304" pitchFamily="18" charset="0"/>
                          <a:ea typeface="Times New Roman" panose="02020603050405020304" pitchFamily="18" charset="0"/>
                        </a:rPr>
                        <a:t>%</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1000">
                          <a:effectLst/>
                        </a:rPr>
                        <a:t>45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41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45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45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44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316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264841111"/>
                  </a:ext>
                </a:extLst>
              </a:tr>
              <a:tr h="386414">
                <a:tc vMerge="1">
                  <a:txBody>
                    <a:bodyPr/>
                    <a:lstStyle/>
                    <a:p>
                      <a:endParaRPr lang="en-US"/>
                    </a:p>
                  </a:txBody>
                  <a:tcPr/>
                </a:tc>
                <a:tc>
                  <a:txBody>
                    <a:bodyPr/>
                    <a:lstStyle/>
                    <a:p>
                      <a:pP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tc>
                  <a:txBody>
                    <a:bodyPr/>
                    <a:lstStyle/>
                    <a:p>
                      <a:pPr algn="ctr">
                        <a:lnSpc>
                          <a:spcPct val="115000"/>
                        </a:lnSpc>
                      </a:pPr>
                      <a:r>
                        <a:rPr lang="en-NZ" sz="1000" dirty="0">
                          <a:effectLst/>
                        </a:rPr>
                        <a:t>100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3380756717"/>
                  </a:ext>
                </a:extLst>
              </a:tr>
            </a:tbl>
          </a:graphicData>
        </a:graphic>
      </p:graphicFrame>
      <p:sp>
        <p:nvSpPr>
          <p:cNvPr id="2" name="Title 1">
            <a:extLst>
              <a:ext uri="{FF2B5EF4-FFF2-40B4-BE49-F238E27FC236}">
                <a16:creationId xmlns:a16="http://schemas.microsoft.com/office/drawing/2014/main" id="{E77A3641-64BA-8247-921D-B4E6906A9D71}"/>
              </a:ext>
            </a:extLst>
          </p:cNvPr>
          <p:cNvSpPr>
            <a:spLocks noGrp="1"/>
          </p:cNvSpPr>
          <p:nvPr>
            <p:ph type="title"/>
          </p:nvPr>
        </p:nvSpPr>
        <p:spPr/>
        <p:txBody>
          <a:bodyPr/>
          <a:lstStyle/>
          <a:p>
            <a:r>
              <a:rPr lang="en-US" dirty="0"/>
              <a:t>Writing  overall </a:t>
            </a:r>
          </a:p>
        </p:txBody>
      </p:sp>
      <p:cxnSp>
        <p:nvCxnSpPr>
          <p:cNvPr id="17" name="Straight Arrow Connector 16">
            <a:extLst>
              <a:ext uri="{FF2B5EF4-FFF2-40B4-BE49-F238E27FC236}">
                <a16:creationId xmlns:a16="http://schemas.microsoft.com/office/drawing/2014/main" id="{534FF770-8126-A14F-86E6-C011E69B82F1}"/>
              </a:ext>
            </a:extLst>
          </p:cNvPr>
          <p:cNvCxnSpPr/>
          <p:nvPr/>
        </p:nvCxnSpPr>
        <p:spPr>
          <a:xfrm>
            <a:off x="5428211" y="3907791"/>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CF7D764-ECFD-454B-AAE3-72BC649FE238}"/>
              </a:ext>
            </a:extLst>
          </p:cNvPr>
          <p:cNvCxnSpPr/>
          <p:nvPr/>
        </p:nvCxnSpPr>
        <p:spPr>
          <a:xfrm>
            <a:off x="1427702" y="3861891"/>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3CBC050-644F-FD42-BBAB-B592EC82AFD7}"/>
              </a:ext>
            </a:extLst>
          </p:cNvPr>
          <p:cNvCxnSpPr/>
          <p:nvPr/>
        </p:nvCxnSpPr>
        <p:spPr>
          <a:xfrm>
            <a:off x="1548814" y="5437246"/>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4B3DC83-60F2-5242-A95A-4EC332B1882B}"/>
              </a:ext>
            </a:extLst>
          </p:cNvPr>
          <p:cNvCxnSpPr/>
          <p:nvPr/>
        </p:nvCxnSpPr>
        <p:spPr>
          <a:xfrm>
            <a:off x="3800602" y="4653771"/>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7EC31D9-DBBF-2241-9D33-E828AB81773A}"/>
              </a:ext>
            </a:extLst>
          </p:cNvPr>
          <p:cNvCxnSpPr/>
          <p:nvPr/>
        </p:nvCxnSpPr>
        <p:spPr>
          <a:xfrm>
            <a:off x="6186055" y="5442757"/>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B4AE62D-7FFA-0D4B-BE63-2FBC1B5F3B92}"/>
              </a:ext>
            </a:extLst>
          </p:cNvPr>
          <p:cNvCxnSpPr/>
          <p:nvPr/>
        </p:nvCxnSpPr>
        <p:spPr>
          <a:xfrm>
            <a:off x="6186055" y="3130645"/>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7297D8F-09EF-3B42-9757-7989B04BF21F}"/>
              </a:ext>
            </a:extLst>
          </p:cNvPr>
          <p:cNvCxnSpPr/>
          <p:nvPr/>
        </p:nvCxnSpPr>
        <p:spPr>
          <a:xfrm>
            <a:off x="5428211" y="4651754"/>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EBFE623-59EB-F04E-B263-1C388C4D8A8E}"/>
              </a:ext>
            </a:extLst>
          </p:cNvPr>
          <p:cNvCxnSpPr/>
          <p:nvPr/>
        </p:nvCxnSpPr>
        <p:spPr>
          <a:xfrm>
            <a:off x="1548814" y="4648260"/>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21E311C-7AC8-E24E-8B88-C8EEBDA8068F}"/>
              </a:ext>
            </a:extLst>
          </p:cNvPr>
          <p:cNvCxnSpPr/>
          <p:nvPr/>
        </p:nvCxnSpPr>
        <p:spPr>
          <a:xfrm>
            <a:off x="3121489" y="3875022"/>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66B1B09-3F84-8E41-9E4F-86C5550EBD81}"/>
              </a:ext>
            </a:extLst>
          </p:cNvPr>
          <p:cNvCxnSpPr/>
          <p:nvPr/>
        </p:nvCxnSpPr>
        <p:spPr>
          <a:xfrm>
            <a:off x="4652776" y="5437246"/>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2C50AFA-1F09-2F4B-9347-9E06F5B64CDF}"/>
              </a:ext>
            </a:extLst>
          </p:cNvPr>
          <p:cNvCxnSpPr/>
          <p:nvPr/>
        </p:nvCxnSpPr>
        <p:spPr>
          <a:xfrm>
            <a:off x="6186055" y="4741025"/>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C358EF2-6D1E-F051-5F87-A3B0723B1E77}"/>
              </a:ext>
            </a:extLst>
          </p:cNvPr>
          <p:cNvCxnSpPr/>
          <p:nvPr/>
        </p:nvCxnSpPr>
        <p:spPr>
          <a:xfrm>
            <a:off x="6974559" y="3923783"/>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DEF9E24-3412-C3D7-0168-A71505004FDE}"/>
              </a:ext>
            </a:extLst>
          </p:cNvPr>
          <p:cNvCxnSpPr>
            <a:cxnSpLocks/>
          </p:cNvCxnSpPr>
          <p:nvPr/>
        </p:nvCxnSpPr>
        <p:spPr>
          <a:xfrm>
            <a:off x="6219184" y="4895563"/>
            <a:ext cx="1155591" cy="541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498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B74B-AF34-9D44-BE1C-878D661171A7}"/>
              </a:ext>
            </a:extLst>
          </p:cNvPr>
          <p:cNvSpPr>
            <a:spLocks noGrp="1"/>
          </p:cNvSpPr>
          <p:nvPr>
            <p:ph type="title"/>
          </p:nvPr>
        </p:nvSpPr>
        <p:spPr/>
        <p:txBody>
          <a:bodyPr/>
          <a:lstStyle/>
          <a:p>
            <a:r>
              <a:rPr lang="en-AU" b="1" dirty="0">
                <a:latin typeface="Cambria" panose="02040503050406030204" pitchFamily="18" charset="0"/>
                <a:ea typeface="Times New Roman" panose="02020603050405020304" pitchFamily="18" charset="0"/>
                <a:cs typeface="Times New Roman" panose="02020603050405020304" pitchFamily="18" charset="0"/>
              </a:rPr>
              <a:t>Male / Female years 1-10</a:t>
            </a:r>
            <a:endParaRPr lang="en-US" dirty="0"/>
          </a:p>
        </p:txBody>
      </p:sp>
      <p:sp>
        <p:nvSpPr>
          <p:cNvPr id="3" name="Rectangle 2">
            <a:extLst>
              <a:ext uri="{FF2B5EF4-FFF2-40B4-BE49-F238E27FC236}">
                <a16:creationId xmlns:a16="http://schemas.microsoft.com/office/drawing/2014/main" id="{6E72BE16-AE94-C04F-8B21-A682713F31BD}"/>
              </a:ext>
            </a:extLst>
          </p:cNvPr>
          <p:cNvSpPr/>
          <p:nvPr/>
        </p:nvSpPr>
        <p:spPr>
          <a:xfrm>
            <a:off x="364435" y="1818334"/>
            <a:ext cx="8397825" cy="4707892"/>
          </a:xfrm>
          <a:prstGeom prst="rect">
            <a:avLst/>
          </a:prstGeom>
        </p:spPr>
        <p:txBody>
          <a:bodyPr wrap="square">
            <a:spAutoFit/>
          </a:bodyPr>
          <a:lstStyle/>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Female pupils 2022 = </a:t>
            </a: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90% female pupils At or Above curriculum level</a:t>
            </a:r>
            <a:endPar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228600">
              <a:lnSpc>
                <a:spcPct val="115000"/>
              </a:lnSpc>
              <a:spcAft>
                <a:spcPts val="0"/>
              </a:spcAft>
            </a:pPr>
            <a:endPar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2021</a:t>
            </a:r>
            <a:r>
              <a:rPr lang="en-AU" sz="14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female pupils  137/154 (88%) pupils At or Above  </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female pupils </a:t>
            </a:r>
            <a:r>
              <a:rPr lang="en-AU" sz="14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125/142 (88%) pupils At or Above</a:t>
            </a:r>
          </a:p>
          <a:p>
            <a:pPr marL="228600">
              <a:lnSpc>
                <a:spcPct val="115000"/>
              </a:lnSpc>
              <a:spcAft>
                <a:spcPts val="0"/>
              </a:spcAft>
            </a:pPr>
            <a:r>
              <a:rPr lang="en-NZ" sz="1400" dirty="0">
                <a:latin typeface="Cambria" panose="02040503050406030204" pitchFamily="18" charset="0"/>
                <a:ea typeface="Calibri" panose="020F0502020204030204" pitchFamily="34" charset="0"/>
                <a:cs typeface="Calibri" panose="020F0502020204030204" pitchFamily="34" charset="0"/>
              </a:rPr>
              <a:t>2019</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female pupils  101/118 (85%) pupils At or Above </a:t>
            </a:r>
            <a:r>
              <a:rPr lang="en-NZ" sz="1400"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Male pupils 2022 </a:t>
            </a: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85% male pupils At or Above curriculum level</a:t>
            </a:r>
            <a:endPar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228600">
              <a:lnSpc>
                <a:spcPct val="115000"/>
              </a:lnSpc>
              <a:spcAft>
                <a:spcPts val="0"/>
              </a:spcAft>
            </a:pPr>
            <a:endPar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2021</a:t>
            </a:r>
            <a:r>
              <a:rPr lang="en-AU" sz="14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 </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136/159 (85%) pupil At or Above</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 120/161 (74%) pupil At or Above</a:t>
            </a:r>
          </a:p>
          <a:p>
            <a:pPr marL="228600">
              <a:lnSpc>
                <a:spcPct val="115000"/>
              </a:lnSpc>
              <a:spcAft>
                <a:spcPts val="0"/>
              </a:spcAft>
            </a:pPr>
            <a:r>
              <a:rPr lang="en-NZ" sz="1400" dirty="0">
                <a:latin typeface="Cambria" panose="02040503050406030204" pitchFamily="18" charset="0"/>
                <a:ea typeface="Calibri" panose="020F0502020204030204" pitchFamily="34" charset="0"/>
                <a:cs typeface="Calibri" panose="020F0502020204030204" pitchFamily="34" charset="0"/>
              </a:rPr>
              <a:t>2019 =  </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93/138  (67%) pupil At or Above 	</a:t>
            </a:r>
          </a:p>
          <a:p>
            <a:pPr marL="228600">
              <a:lnSpc>
                <a:spcPct val="115000"/>
              </a:lnSpc>
              <a:spcAft>
                <a:spcPts val="0"/>
              </a:spcAft>
            </a:pPr>
            <a:endParaRPr lang="en-NZ" sz="1400" dirty="0">
              <a:latin typeface="Cambria" panose="02040503050406030204" pitchFamily="18" charset="0"/>
              <a:ea typeface="Calibri" panose="020F0502020204030204" pitchFamily="34" charset="0"/>
              <a:cs typeface="Calibri" panose="020F0502020204030204" pitchFamily="34" charset="0"/>
            </a:endParaRPr>
          </a:p>
          <a:p>
            <a:pPr marL="228600">
              <a:lnSpc>
                <a:spcPct val="115000"/>
              </a:lnSpc>
            </a:pPr>
            <a:r>
              <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Well below category 2022 </a:t>
            </a: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6/159 (3%) males and 7/156 (4%) females </a:t>
            </a:r>
          </a:p>
          <a:p>
            <a:pPr marL="228600">
              <a:lnSpc>
                <a:spcPct val="115000"/>
              </a:lnSpc>
              <a:spcAft>
                <a:spcPts val="0"/>
              </a:spcAft>
            </a:pPr>
            <a:endPar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2021 = 9/173   (5%) males and 4/154 (3%) females </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 8/161   (4%) males and 2/141 (1%) females </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2019 = 10/138 (7%) males and 2/118 (1%) females</a:t>
            </a:r>
          </a:p>
        </p:txBody>
      </p:sp>
      <p:cxnSp>
        <p:nvCxnSpPr>
          <p:cNvPr id="4" name="Straight Arrow Connector 3">
            <a:extLst>
              <a:ext uri="{FF2B5EF4-FFF2-40B4-BE49-F238E27FC236}">
                <a16:creationId xmlns:a16="http://schemas.microsoft.com/office/drawing/2014/main" id="{B2D20561-444D-1D40-9663-BC426E4241AA}"/>
              </a:ext>
            </a:extLst>
          </p:cNvPr>
          <p:cNvCxnSpPr>
            <a:cxnSpLocks/>
          </p:cNvCxnSpPr>
          <p:nvPr/>
        </p:nvCxnSpPr>
        <p:spPr>
          <a:xfrm flipV="1">
            <a:off x="600004" y="3935896"/>
            <a:ext cx="8003404" cy="99685"/>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912B0DC-01F6-C947-867A-1062A68E14AA}"/>
              </a:ext>
            </a:extLst>
          </p:cNvPr>
          <p:cNvCxnSpPr>
            <a:cxnSpLocks/>
          </p:cNvCxnSpPr>
          <p:nvPr/>
        </p:nvCxnSpPr>
        <p:spPr>
          <a:xfrm>
            <a:off x="600004" y="5569084"/>
            <a:ext cx="8003404" cy="0"/>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697CBC1-780F-7440-90E2-E7540F0DA66B}"/>
              </a:ext>
            </a:extLst>
          </p:cNvPr>
          <p:cNvCxnSpPr>
            <a:cxnSpLocks/>
          </p:cNvCxnSpPr>
          <p:nvPr/>
        </p:nvCxnSpPr>
        <p:spPr>
          <a:xfrm flipV="1">
            <a:off x="600198" y="2161248"/>
            <a:ext cx="7943603" cy="253078"/>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149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6182-38CA-294E-A39C-2976AEEF086B}"/>
              </a:ext>
            </a:extLst>
          </p:cNvPr>
          <p:cNvSpPr>
            <a:spLocks noGrp="1"/>
          </p:cNvSpPr>
          <p:nvPr>
            <p:ph type="title"/>
          </p:nvPr>
        </p:nvSpPr>
        <p:spPr/>
        <p:txBody>
          <a:bodyPr/>
          <a:lstStyle/>
          <a:p>
            <a:r>
              <a:rPr lang="en-AU" b="1" dirty="0">
                <a:latin typeface="Calibri" panose="020F0502020204030204" pitchFamily="34" charset="0"/>
                <a:ea typeface="Times New Roman" panose="02020603050405020304" pitchFamily="18" charset="0"/>
                <a:cs typeface="Calibri" panose="020F0502020204030204" pitchFamily="34" charset="0"/>
              </a:rPr>
              <a:t>Ethnicity For years 1 - 10</a:t>
            </a:r>
            <a:br>
              <a:rPr lang="en-NZ" dirty="0">
                <a:solidFill>
                  <a:srgbClr val="FF0000"/>
                </a:solidFill>
                <a:latin typeface="Calibri" panose="020F0502020204030204" pitchFamily="34" charset="0"/>
                <a:ea typeface="Calibri" panose="020F0502020204030204" pitchFamily="34" charset="0"/>
                <a:cs typeface="Calibri" panose="020F0502020204030204" pitchFamily="34" charset="0"/>
              </a:rPr>
            </a:br>
            <a:endParaRPr lang="en-US" dirty="0">
              <a:solidFill>
                <a:srgbClr val="FF0000"/>
              </a:solidFill>
            </a:endParaRPr>
          </a:p>
        </p:txBody>
      </p:sp>
      <p:sp>
        <p:nvSpPr>
          <p:cNvPr id="3" name="Rectangle 2">
            <a:extLst>
              <a:ext uri="{FF2B5EF4-FFF2-40B4-BE49-F238E27FC236}">
                <a16:creationId xmlns:a16="http://schemas.microsoft.com/office/drawing/2014/main" id="{267507A7-1FA3-DA4E-97B0-82E7588456FB}"/>
              </a:ext>
            </a:extLst>
          </p:cNvPr>
          <p:cNvSpPr/>
          <p:nvPr/>
        </p:nvSpPr>
        <p:spPr>
          <a:xfrm>
            <a:off x="195349" y="1509175"/>
            <a:ext cx="8753301" cy="5066900"/>
          </a:xfrm>
          <a:prstGeom prst="rect">
            <a:avLst/>
          </a:prstGeom>
        </p:spPr>
        <p:txBody>
          <a:bodyPr wrap="square">
            <a:spAutoFit/>
          </a:bodyPr>
          <a:lstStyle/>
          <a:p>
            <a:pPr marL="228600">
              <a:lnSpc>
                <a:spcPct val="115000"/>
              </a:lnSpc>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Māori</a:t>
            </a:r>
            <a:r>
              <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pupils 2022 </a:t>
            </a: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13/16 (82%) At or Above curriculum level </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p>
          <a:p>
            <a:pPr marL="228600">
              <a:lnSpc>
                <a:spcPct val="115000"/>
              </a:lnSpc>
            </a:pPr>
            <a:endParaRPr lang="en-AU" sz="8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2021  = 12/15 (80%) pupils At or Above</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2020 = 10/12 (83%) pupils At or Above</a:t>
            </a:r>
          </a:p>
          <a:p>
            <a:pPr marL="228600">
              <a:lnSpc>
                <a:spcPct val="115000"/>
              </a:lnSpc>
              <a:spcAft>
                <a:spcPts val="0"/>
              </a:spcAft>
            </a:pPr>
            <a:r>
              <a:rPr lang="en-NZ" sz="1400" dirty="0">
                <a:latin typeface="Cambria" panose="02040503050406030204" pitchFamily="18" charset="0"/>
                <a:ea typeface="Calibri" panose="020F0502020204030204" pitchFamily="34" charset="0"/>
                <a:cs typeface="Times New Roman" panose="02020603050405020304" pitchFamily="18" charset="0"/>
              </a:rPr>
              <a:t>	2019 =  </a:t>
            </a: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6/9 (66%) pupils At or Above</a:t>
            </a:r>
            <a:endParaRPr lang="en-NZ" sz="1400" dirty="0">
              <a:latin typeface="Cambria" panose="02040503050406030204" pitchFamily="18" charset="0"/>
              <a:ea typeface="Calibri" panose="020F0502020204030204" pitchFamily="34" charset="0"/>
              <a:cs typeface="Times New Roman" panose="02020603050405020304" pitchFamily="18" charset="0"/>
            </a:endParaRPr>
          </a:p>
          <a:p>
            <a:pPr marL="228600">
              <a:lnSpc>
                <a:spcPct val="115000"/>
              </a:lnSpc>
              <a:spcAft>
                <a:spcPts val="0"/>
              </a:spcAft>
            </a:pPr>
            <a:endParaRPr lang="en-AU" sz="8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Pasifika</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pupils 2022 </a:t>
            </a: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8/10 (80%) At or Above curriculum level </a:t>
            </a:r>
            <a:endPar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endParaRPr lang="en-AU" sz="8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2021 = 11/13 (85%) pupils At or Above</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2020 =  9/14 (64%) pupils At or Above</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2019 =  3/7   (42%) pupils At or Above</a:t>
            </a:r>
          </a:p>
          <a:p>
            <a:pPr marL="228600">
              <a:lnSpc>
                <a:spcPct val="115000"/>
              </a:lnSpc>
              <a:spcAft>
                <a:spcPts val="0"/>
              </a:spcAft>
            </a:pPr>
            <a:endParaRPr lang="en-AU" sz="8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Asian</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pupils 2022 </a:t>
            </a: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114/126 (90%) At or Above curriculum level </a:t>
            </a:r>
            <a:endPar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sz="8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2021 = 112/137 (81%),pupils At or Above</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2020 = 93/114   (81%) pupils At or Above</a:t>
            </a:r>
          </a:p>
          <a:p>
            <a:pPr marL="228600">
              <a:lnSpc>
                <a:spcPct val="115000"/>
              </a:lnSpc>
              <a:spcAft>
                <a:spcPts val="0"/>
              </a:spcAft>
            </a:pPr>
            <a:endParaRPr lang="en-AU" sz="8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NZ Pākehā</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pupils 2022 </a:t>
            </a: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132/150 (88%) At or Above curriculum level </a:t>
            </a:r>
            <a:endPar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sz="8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2021 = 110/135 (81%),pupils At or Above</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2020 = 112/136 (82%) pupils At or Above</a:t>
            </a:r>
            <a:endParaRPr lang="en-NZ" sz="1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50C1B87-0706-1340-B829-AF7B7875B303}"/>
              </a:ext>
            </a:extLst>
          </p:cNvPr>
          <p:cNvCxnSpPr>
            <a:cxnSpLocks/>
          </p:cNvCxnSpPr>
          <p:nvPr/>
        </p:nvCxnSpPr>
        <p:spPr>
          <a:xfrm flipV="1">
            <a:off x="505958" y="5711687"/>
            <a:ext cx="7909376" cy="168533"/>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52ECCCA-58FF-4A49-A427-1B269C9F03B6}"/>
              </a:ext>
            </a:extLst>
          </p:cNvPr>
          <p:cNvCxnSpPr>
            <a:cxnSpLocks/>
          </p:cNvCxnSpPr>
          <p:nvPr/>
        </p:nvCxnSpPr>
        <p:spPr>
          <a:xfrm flipV="1">
            <a:off x="505958" y="4473108"/>
            <a:ext cx="7886411" cy="280721"/>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7F02B4C-6C67-6840-806C-4AA4163239D5}"/>
              </a:ext>
            </a:extLst>
          </p:cNvPr>
          <p:cNvCxnSpPr>
            <a:cxnSpLocks/>
          </p:cNvCxnSpPr>
          <p:nvPr/>
        </p:nvCxnSpPr>
        <p:spPr>
          <a:xfrm>
            <a:off x="505958" y="3345575"/>
            <a:ext cx="7909376" cy="77704"/>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64D9417-535E-D647-9AF1-79620D6E9F0E}"/>
              </a:ext>
            </a:extLst>
          </p:cNvPr>
          <p:cNvCxnSpPr>
            <a:cxnSpLocks/>
          </p:cNvCxnSpPr>
          <p:nvPr/>
        </p:nvCxnSpPr>
        <p:spPr>
          <a:xfrm flipV="1">
            <a:off x="482993" y="1868557"/>
            <a:ext cx="7909376" cy="111527"/>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843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8A0B-E3F6-024F-A8D3-70FB7BC16460}"/>
              </a:ext>
            </a:extLst>
          </p:cNvPr>
          <p:cNvSpPr>
            <a:spLocks noGrp="1"/>
          </p:cNvSpPr>
          <p:nvPr>
            <p:ph type="title"/>
          </p:nvPr>
        </p:nvSpPr>
        <p:spPr/>
        <p:txBody>
          <a:bodyPr/>
          <a:lstStyle/>
          <a:p>
            <a:r>
              <a:rPr lang="en-US" dirty="0"/>
              <a:t>2022 Target one</a:t>
            </a:r>
          </a:p>
        </p:txBody>
      </p:sp>
      <p:sp>
        <p:nvSpPr>
          <p:cNvPr id="3" name="Rectangle 2">
            <a:extLst>
              <a:ext uri="{FF2B5EF4-FFF2-40B4-BE49-F238E27FC236}">
                <a16:creationId xmlns:a16="http://schemas.microsoft.com/office/drawing/2014/main" id="{A45BDB7B-3DC7-584F-A51D-40DBD27898B9}"/>
              </a:ext>
            </a:extLst>
          </p:cNvPr>
          <p:cNvSpPr/>
          <p:nvPr/>
        </p:nvSpPr>
        <p:spPr>
          <a:xfrm>
            <a:off x="180753" y="1616150"/>
            <a:ext cx="8793126" cy="707886"/>
          </a:xfrm>
          <a:prstGeom prst="rect">
            <a:avLst/>
          </a:prstGeom>
        </p:spPr>
        <p:txBody>
          <a:bodyPr wrap="square">
            <a:spAutoFit/>
          </a:bodyPr>
          <a:lstStyle/>
          <a:p>
            <a:pPr marL="228600">
              <a:spcAft>
                <a:spcPts val="0"/>
              </a:spcAft>
            </a:pPr>
            <a:endParaRPr lang="en-NZ" sz="2000" dirty="0">
              <a:latin typeface="Palatino Linotype" panose="02040502050505030304" pitchFamily="18" charset="0"/>
              <a:ea typeface="Times New Roman" panose="02020603050405020304" pitchFamily="18" charset="0"/>
            </a:endParaRPr>
          </a:p>
          <a:p>
            <a:pPr marL="228600">
              <a:spcAft>
                <a:spcPts val="0"/>
              </a:spcAft>
            </a:pPr>
            <a:endParaRPr lang="en-NZ"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9075C40-1B53-53DA-7294-D0297C47B7D5}"/>
              </a:ext>
            </a:extLst>
          </p:cNvPr>
          <p:cNvSpPr txBox="1"/>
          <p:nvPr/>
        </p:nvSpPr>
        <p:spPr>
          <a:xfrm>
            <a:off x="298174" y="1723871"/>
            <a:ext cx="4572000" cy="1200329"/>
          </a:xfrm>
          <a:prstGeom prst="rect">
            <a:avLst/>
          </a:prstGeom>
          <a:noFill/>
        </p:spPr>
        <p:txBody>
          <a:bodyPr wrap="square">
            <a:spAutoFit/>
          </a:bodyPr>
          <a:lstStyle/>
          <a:p>
            <a:r>
              <a:rPr lang="en-NZ" sz="1800" dirty="0">
                <a:effectLst/>
                <a:latin typeface="Cambria" panose="02040503050406030204" pitchFamily="18" charset="0"/>
                <a:ea typeface="Times New Roman" panose="02020603050405020304" pitchFamily="18" charset="0"/>
              </a:rPr>
              <a:t>Junior School – Observation Survey Dictation and Writing Vocabulary – aim is to achieve 90% at or above by 2023 (two-year goal with the introduction of Better Start).</a:t>
            </a:r>
            <a:r>
              <a:rPr lang="en-US" sz="1800" dirty="0">
                <a:effectLst/>
                <a:latin typeface="Cambria" panose="02040503050406030204" pitchFamily="18" charset="0"/>
                <a:ea typeface="Times New Roman" panose="02020603050405020304" pitchFamily="18" charset="0"/>
              </a:rPr>
              <a:t> </a:t>
            </a:r>
            <a:endParaRPr lang="en-NZ" sz="1800" dirty="0">
              <a:effectLst/>
              <a:latin typeface="Cambria" panose="020405030504060302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99F16497-3A6F-37BA-743B-8019C021644F}"/>
              </a:ext>
            </a:extLst>
          </p:cNvPr>
          <p:cNvGraphicFramePr>
            <a:graphicFrameLocks noGrp="1"/>
          </p:cNvGraphicFramePr>
          <p:nvPr>
            <p:extLst>
              <p:ext uri="{D42A27DB-BD31-4B8C-83A1-F6EECF244321}">
                <p14:modId xmlns:p14="http://schemas.microsoft.com/office/powerpoint/2010/main" val="3769479666"/>
              </p:ext>
            </p:extLst>
          </p:nvPr>
        </p:nvGraphicFramePr>
        <p:xfrm>
          <a:off x="2107096" y="3031921"/>
          <a:ext cx="6866783" cy="3592374"/>
        </p:xfrm>
        <a:graphic>
          <a:graphicData uri="http://schemas.openxmlformats.org/drawingml/2006/table">
            <a:tbl>
              <a:tblPr>
                <a:tableStyleId>{5C22544A-7EE6-4342-B048-85BDC9FD1C3A}</a:tableStyleId>
              </a:tblPr>
              <a:tblGrid>
                <a:gridCol w="5584446">
                  <a:extLst>
                    <a:ext uri="{9D8B030D-6E8A-4147-A177-3AD203B41FA5}">
                      <a16:colId xmlns:a16="http://schemas.microsoft.com/office/drawing/2014/main" val="878994450"/>
                    </a:ext>
                  </a:extLst>
                </a:gridCol>
                <a:gridCol w="1282337">
                  <a:extLst>
                    <a:ext uri="{9D8B030D-6E8A-4147-A177-3AD203B41FA5}">
                      <a16:colId xmlns:a16="http://schemas.microsoft.com/office/drawing/2014/main" val="1371182489"/>
                    </a:ext>
                  </a:extLst>
                </a:gridCol>
              </a:tblGrid>
              <a:tr h="895338">
                <a:tc>
                  <a:txBody>
                    <a:bodyPr/>
                    <a:lstStyle/>
                    <a:p>
                      <a:r>
                        <a:rPr lang="en-NZ" sz="1200" dirty="0">
                          <a:effectLst/>
                        </a:rPr>
                        <a:t>Total number of pupils at ACS in 2022 who have been assessed in the Observational Survey Dictation and Writing Vocabulary assessments</a:t>
                      </a:r>
                    </a:p>
                    <a:p>
                      <a:r>
                        <a:rPr lang="en-NZ" sz="1200" dirty="0">
                          <a:effectLst/>
                        </a:rPr>
                        <a:t> </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NZ" sz="1200" dirty="0">
                          <a:effectLst/>
                        </a:rPr>
                        <a:t>Number = 35</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9668540"/>
                  </a:ext>
                </a:extLst>
              </a:tr>
              <a:tr h="895338">
                <a:tc>
                  <a:txBody>
                    <a:bodyPr/>
                    <a:lstStyle/>
                    <a:p>
                      <a:r>
                        <a:rPr lang="en-NZ" sz="1200">
                          <a:effectLst/>
                        </a:rPr>
                        <a:t>Total percentage of pupils at ACS in 2022 who have been assessed in the Observational Survey Dictation and Writing Vocabulary assessments AND who have achieved 90% or above.</a:t>
                      </a:r>
                    </a:p>
                    <a:p>
                      <a:r>
                        <a:rPr lang="en-NZ" sz="1200">
                          <a:effectLst/>
                        </a:rPr>
                        <a:t> </a:t>
                      </a:r>
                      <a:endParaRPr lang="en-NZ"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NZ" sz="1200">
                          <a:effectLst/>
                        </a:rPr>
                        <a:t>74%</a:t>
                      </a:r>
                      <a:endParaRPr lang="en-NZ"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27564388"/>
                  </a:ext>
                </a:extLst>
              </a:tr>
              <a:tr h="458691">
                <a:tc>
                  <a:txBody>
                    <a:bodyPr/>
                    <a:lstStyle/>
                    <a:p>
                      <a:r>
                        <a:rPr lang="en-NZ" sz="1200" dirty="0">
                          <a:effectLst/>
                        </a:rPr>
                        <a:t>Have we achieved 90% of eligible pupils who were assessed at 90% or above in 2022?  </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NZ" sz="1200" dirty="0">
                          <a:effectLst/>
                          <a:highlight>
                            <a:srgbClr val="FFFF00"/>
                          </a:highlight>
                        </a:rPr>
                        <a:t>NO</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86277199"/>
                  </a:ext>
                </a:extLst>
              </a:tr>
              <a:tr h="1343007">
                <a:tc gridSpan="2">
                  <a:txBody>
                    <a:bodyPr/>
                    <a:lstStyle/>
                    <a:p>
                      <a:r>
                        <a:rPr lang="en-NZ" sz="1200" dirty="0">
                          <a:effectLst/>
                        </a:rPr>
                        <a:t>Comment</a:t>
                      </a:r>
                    </a:p>
                    <a:p>
                      <a:r>
                        <a:rPr lang="en-NZ" sz="1200" dirty="0">
                          <a:effectLst/>
                        </a:rPr>
                        <a:t>It is too early to tell if the BLSA programme has made an impact on student achievement in the Junior School as the 2022 NE students are the first to complete the full programme.  The children from whom this year’s Observational Survey Data relates to did not complete the full programme.   </a:t>
                      </a:r>
                    </a:p>
                    <a:p>
                      <a:r>
                        <a:rPr lang="en-NZ" sz="1200" dirty="0">
                          <a:effectLst/>
                        </a:rPr>
                        <a:t> </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109211120"/>
                  </a:ext>
                </a:extLst>
              </a:tr>
            </a:tbl>
          </a:graphicData>
        </a:graphic>
      </p:graphicFrame>
      <p:pic>
        <p:nvPicPr>
          <p:cNvPr id="7170" name="Picture 2" descr="Premium Vector | Keep going neon text">
            <a:extLst>
              <a:ext uri="{FF2B5EF4-FFF2-40B4-BE49-F238E27FC236}">
                <a16:creationId xmlns:a16="http://schemas.microsoft.com/office/drawing/2014/main" id="{921C2DA8-A962-3AF7-99B2-4C0191AFD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74" y="4973244"/>
            <a:ext cx="1651051" cy="1651051"/>
          </a:xfrm>
          <a:prstGeom prst="rect">
            <a:avLst/>
          </a:prstGeom>
          <a:noFill/>
          <a:effectLst>
            <a:softEdge rad="77017"/>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352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9D14-7011-F44B-AA17-B006675FBA1B}"/>
              </a:ext>
            </a:extLst>
          </p:cNvPr>
          <p:cNvSpPr>
            <a:spLocks noGrp="1"/>
          </p:cNvSpPr>
          <p:nvPr>
            <p:ph type="title"/>
          </p:nvPr>
        </p:nvSpPr>
        <p:spPr/>
        <p:txBody>
          <a:bodyPr/>
          <a:lstStyle/>
          <a:p>
            <a:r>
              <a:rPr lang="en-US" dirty="0"/>
              <a:t>Target two</a:t>
            </a:r>
          </a:p>
        </p:txBody>
      </p:sp>
      <p:graphicFrame>
        <p:nvGraphicFramePr>
          <p:cNvPr id="3" name="Table 2">
            <a:extLst>
              <a:ext uri="{FF2B5EF4-FFF2-40B4-BE49-F238E27FC236}">
                <a16:creationId xmlns:a16="http://schemas.microsoft.com/office/drawing/2014/main" id="{B1DA9E8C-88B2-4242-BD6D-B8AA43F1A675}"/>
              </a:ext>
            </a:extLst>
          </p:cNvPr>
          <p:cNvGraphicFramePr>
            <a:graphicFrameLocks noGrp="1"/>
          </p:cNvGraphicFramePr>
          <p:nvPr>
            <p:extLst>
              <p:ext uri="{D42A27DB-BD31-4B8C-83A1-F6EECF244321}">
                <p14:modId xmlns:p14="http://schemas.microsoft.com/office/powerpoint/2010/main" val="401974660"/>
              </p:ext>
            </p:extLst>
          </p:nvPr>
        </p:nvGraphicFramePr>
        <p:xfrm>
          <a:off x="350019" y="2115113"/>
          <a:ext cx="8443957" cy="1941195"/>
        </p:xfrm>
        <a:graphic>
          <a:graphicData uri="http://schemas.openxmlformats.org/drawingml/2006/table">
            <a:tbl>
              <a:tblPr>
                <a:tableStyleId>{5C22544A-7EE6-4342-B048-85BDC9FD1C3A}</a:tableStyleId>
              </a:tblPr>
              <a:tblGrid>
                <a:gridCol w="6020139">
                  <a:extLst>
                    <a:ext uri="{9D8B030D-6E8A-4147-A177-3AD203B41FA5}">
                      <a16:colId xmlns:a16="http://schemas.microsoft.com/office/drawing/2014/main" val="2614913959"/>
                    </a:ext>
                  </a:extLst>
                </a:gridCol>
                <a:gridCol w="1402750">
                  <a:extLst>
                    <a:ext uri="{9D8B030D-6E8A-4147-A177-3AD203B41FA5}">
                      <a16:colId xmlns:a16="http://schemas.microsoft.com/office/drawing/2014/main" val="1943529323"/>
                    </a:ext>
                  </a:extLst>
                </a:gridCol>
                <a:gridCol w="1021068">
                  <a:extLst>
                    <a:ext uri="{9D8B030D-6E8A-4147-A177-3AD203B41FA5}">
                      <a16:colId xmlns:a16="http://schemas.microsoft.com/office/drawing/2014/main" val="2337537280"/>
                    </a:ext>
                  </a:extLst>
                </a:gridCol>
              </a:tblGrid>
              <a:tr h="527050">
                <a:tc>
                  <a:txBody>
                    <a:bodyPr/>
                    <a:lstStyle/>
                    <a:p>
                      <a:pPr>
                        <a:lnSpc>
                          <a:spcPct val="115000"/>
                        </a:lnSpc>
                      </a:pPr>
                      <a:r>
                        <a:rPr lang="en-NZ" sz="1300" dirty="0">
                          <a:effectLst/>
                          <a:latin typeface="Cambria" panose="02040503050406030204" pitchFamily="18" charset="0"/>
                        </a:rPr>
                        <a:t>Total number and percentage of pupils who identify as Māori ACS, 2022, who are in year 2 and above who are AT or ABOVE expectation in the end of year OTJ.</a:t>
                      </a:r>
                    </a:p>
                    <a:p>
                      <a:pPr>
                        <a:lnSpc>
                          <a:spcPct val="115000"/>
                        </a:lnSpc>
                      </a:pPr>
                      <a:r>
                        <a:rPr lang="en-NZ" sz="1300" dirty="0">
                          <a:effectLst/>
                          <a:latin typeface="Cambria" panose="02040503050406030204" pitchFamily="18" charset="0"/>
                        </a:rPr>
                        <a:t> </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a:txBody>
                    <a:bodyPr/>
                    <a:lstStyle/>
                    <a:p>
                      <a:pPr>
                        <a:lnSpc>
                          <a:spcPct val="115000"/>
                        </a:lnSpc>
                      </a:pPr>
                      <a:r>
                        <a:rPr lang="en-NZ" sz="1300" dirty="0">
                          <a:effectLst/>
                          <a:latin typeface="Cambria" panose="02040503050406030204" pitchFamily="18" charset="0"/>
                        </a:rPr>
                        <a:t>Number</a:t>
                      </a:r>
                    </a:p>
                    <a:p>
                      <a:pPr>
                        <a:lnSpc>
                          <a:spcPct val="115000"/>
                        </a:lnSpc>
                      </a:pPr>
                      <a:r>
                        <a:rPr lang="en-NZ" sz="1300" dirty="0">
                          <a:effectLst/>
                          <a:latin typeface="Cambria" panose="02040503050406030204" pitchFamily="18" charset="0"/>
                        </a:rPr>
                        <a:t>16</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a:txBody>
                    <a:bodyPr/>
                    <a:lstStyle/>
                    <a:p>
                      <a:pPr>
                        <a:lnSpc>
                          <a:spcPct val="115000"/>
                        </a:lnSpc>
                      </a:pPr>
                      <a:r>
                        <a:rPr lang="en-NZ" sz="1300" dirty="0">
                          <a:effectLst/>
                          <a:latin typeface="Cambria" panose="02040503050406030204" pitchFamily="18" charset="0"/>
                        </a:rPr>
                        <a:t>%</a:t>
                      </a:r>
                    </a:p>
                    <a:p>
                      <a:pPr>
                        <a:lnSpc>
                          <a:spcPct val="115000"/>
                        </a:lnSpc>
                      </a:pPr>
                      <a:r>
                        <a:rPr lang="en-NZ" sz="1300" dirty="0">
                          <a:effectLst/>
                          <a:latin typeface="Cambria" panose="02040503050406030204" pitchFamily="18" charset="0"/>
                        </a:rPr>
                        <a:t>82%</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28550674"/>
                  </a:ext>
                </a:extLst>
              </a:tr>
              <a:tr h="343535">
                <a:tc>
                  <a:txBody>
                    <a:bodyPr/>
                    <a:lstStyle/>
                    <a:p>
                      <a:pPr>
                        <a:lnSpc>
                          <a:spcPct val="115000"/>
                        </a:lnSpc>
                      </a:pPr>
                      <a:r>
                        <a:rPr lang="en-NZ" sz="1300" dirty="0">
                          <a:effectLst/>
                          <a:latin typeface="Cambria" panose="02040503050406030204" pitchFamily="18" charset="0"/>
                        </a:rPr>
                        <a:t>Are 85% or more of all pupils who identify as Māori ACS, 2022, in year 2 and above AT or ABOVE? </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gridSpan="2">
                  <a:txBody>
                    <a:bodyPr/>
                    <a:lstStyle/>
                    <a:p>
                      <a:pPr>
                        <a:lnSpc>
                          <a:spcPct val="115000"/>
                        </a:lnSpc>
                      </a:pPr>
                      <a:r>
                        <a:rPr lang="en-NZ" sz="1300" dirty="0">
                          <a:effectLst/>
                          <a:latin typeface="Cambria" panose="02040503050406030204" pitchFamily="18" charset="0"/>
                        </a:rPr>
                        <a:t>No</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949038751"/>
                  </a:ext>
                </a:extLst>
              </a:tr>
              <a:tr h="351155">
                <a:tc gridSpan="3">
                  <a:txBody>
                    <a:bodyPr/>
                    <a:lstStyle/>
                    <a:p>
                      <a:pPr>
                        <a:lnSpc>
                          <a:spcPct val="115000"/>
                        </a:lnSpc>
                      </a:pPr>
                      <a:r>
                        <a:rPr lang="en-NZ" sz="1300" dirty="0">
                          <a:effectLst/>
                          <a:latin typeface="Cambria" panose="02040503050406030204" pitchFamily="18" charset="0"/>
                        </a:rPr>
                        <a:t>Comment</a:t>
                      </a:r>
                    </a:p>
                    <a:p>
                      <a:pPr>
                        <a:lnSpc>
                          <a:spcPct val="115000"/>
                        </a:lnSpc>
                      </a:pPr>
                      <a:r>
                        <a:rPr lang="en-NZ" sz="1200" kern="1200" dirty="0">
                          <a:solidFill>
                            <a:schemeClr val="dk1"/>
                          </a:solidFill>
                          <a:effectLst/>
                          <a:latin typeface="Cambria" panose="02040503050406030204" pitchFamily="18" charset="0"/>
                          <a:ea typeface="+mn-ea"/>
                          <a:cs typeface="+mn-cs"/>
                        </a:rPr>
                        <a:t>In 2022, according to OTJs, this target was very close to being met but did not quite cross the line. However, it does show a small 2% gain from 2021. Unfortunately, there is now 6% (1 student) who is working ‘well-below’, whereas there were no students at this level in 2021.</a:t>
                      </a:r>
                      <a:endParaRPr lang="en-NZ" sz="12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1442330"/>
                  </a:ext>
                </a:extLst>
              </a:tr>
            </a:tbl>
          </a:graphicData>
        </a:graphic>
      </p:graphicFrame>
      <p:graphicFrame>
        <p:nvGraphicFramePr>
          <p:cNvPr id="4" name="Table 3">
            <a:extLst>
              <a:ext uri="{FF2B5EF4-FFF2-40B4-BE49-F238E27FC236}">
                <a16:creationId xmlns:a16="http://schemas.microsoft.com/office/drawing/2014/main" id="{028CCFE6-9321-1C4D-B731-1406B4EAC85C}"/>
              </a:ext>
            </a:extLst>
          </p:cNvPr>
          <p:cNvGraphicFramePr>
            <a:graphicFrameLocks noGrp="1"/>
          </p:cNvGraphicFramePr>
          <p:nvPr>
            <p:extLst>
              <p:ext uri="{D42A27DB-BD31-4B8C-83A1-F6EECF244321}">
                <p14:modId xmlns:p14="http://schemas.microsoft.com/office/powerpoint/2010/main" val="2351863744"/>
              </p:ext>
            </p:extLst>
          </p:nvPr>
        </p:nvGraphicFramePr>
        <p:xfrm>
          <a:off x="318302" y="4509904"/>
          <a:ext cx="8443956" cy="2055495"/>
        </p:xfrm>
        <a:graphic>
          <a:graphicData uri="http://schemas.openxmlformats.org/drawingml/2006/table">
            <a:tbl>
              <a:tblPr>
                <a:tableStyleId>{5C22544A-7EE6-4342-B048-85BDC9FD1C3A}</a:tableStyleId>
              </a:tblPr>
              <a:tblGrid>
                <a:gridCol w="6020138">
                  <a:extLst>
                    <a:ext uri="{9D8B030D-6E8A-4147-A177-3AD203B41FA5}">
                      <a16:colId xmlns:a16="http://schemas.microsoft.com/office/drawing/2014/main" val="2821203847"/>
                    </a:ext>
                  </a:extLst>
                </a:gridCol>
                <a:gridCol w="1402750">
                  <a:extLst>
                    <a:ext uri="{9D8B030D-6E8A-4147-A177-3AD203B41FA5}">
                      <a16:colId xmlns:a16="http://schemas.microsoft.com/office/drawing/2014/main" val="2349448747"/>
                    </a:ext>
                  </a:extLst>
                </a:gridCol>
                <a:gridCol w="1021068">
                  <a:extLst>
                    <a:ext uri="{9D8B030D-6E8A-4147-A177-3AD203B41FA5}">
                      <a16:colId xmlns:a16="http://schemas.microsoft.com/office/drawing/2014/main" val="1606872867"/>
                    </a:ext>
                  </a:extLst>
                </a:gridCol>
              </a:tblGrid>
              <a:tr h="527050">
                <a:tc>
                  <a:txBody>
                    <a:bodyPr/>
                    <a:lstStyle/>
                    <a:p>
                      <a:pPr>
                        <a:lnSpc>
                          <a:spcPct val="115000"/>
                        </a:lnSpc>
                      </a:pPr>
                      <a:r>
                        <a:rPr lang="en-NZ" sz="1300" dirty="0">
                          <a:effectLst/>
                          <a:latin typeface="Cambria" panose="02040503050406030204" pitchFamily="18" charset="0"/>
                        </a:rPr>
                        <a:t>Total number and percentage of pupils who identify as Pasifika ACS, 2022, who are in year 2 and above who are AT or ABOVE expectation in the end of year OTJ.</a:t>
                      </a:r>
                    </a:p>
                    <a:p>
                      <a:pPr>
                        <a:lnSpc>
                          <a:spcPct val="115000"/>
                        </a:lnSpc>
                      </a:pPr>
                      <a:r>
                        <a:rPr lang="en-NZ" sz="1300" dirty="0">
                          <a:effectLst/>
                          <a:latin typeface="Cambria" panose="02040503050406030204" pitchFamily="18" charset="0"/>
                        </a:rPr>
                        <a:t> </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a:txBody>
                    <a:bodyPr/>
                    <a:lstStyle/>
                    <a:p>
                      <a:pPr>
                        <a:lnSpc>
                          <a:spcPct val="115000"/>
                        </a:lnSpc>
                      </a:pPr>
                      <a:r>
                        <a:rPr lang="en-NZ" sz="1300" dirty="0">
                          <a:effectLst/>
                          <a:latin typeface="Cambria" panose="02040503050406030204" pitchFamily="18" charset="0"/>
                        </a:rPr>
                        <a:t>Number</a:t>
                      </a:r>
                    </a:p>
                    <a:p>
                      <a:pPr>
                        <a:lnSpc>
                          <a:spcPct val="115000"/>
                        </a:lnSpc>
                      </a:pPr>
                      <a:r>
                        <a:rPr lang="en-NZ" sz="1300" dirty="0">
                          <a:effectLst/>
                          <a:latin typeface="Cambria" panose="02040503050406030204" pitchFamily="18" charset="0"/>
                        </a:rPr>
                        <a:t>10</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a:txBody>
                    <a:bodyPr/>
                    <a:lstStyle/>
                    <a:p>
                      <a:pPr>
                        <a:lnSpc>
                          <a:spcPct val="115000"/>
                        </a:lnSpc>
                      </a:pPr>
                      <a:r>
                        <a:rPr lang="en-NZ" sz="1300" dirty="0">
                          <a:effectLst/>
                          <a:latin typeface="Cambria" panose="02040503050406030204" pitchFamily="18" charset="0"/>
                        </a:rPr>
                        <a:t>%</a:t>
                      </a:r>
                    </a:p>
                    <a:p>
                      <a:pPr>
                        <a:lnSpc>
                          <a:spcPct val="115000"/>
                        </a:lnSpc>
                      </a:pPr>
                      <a:r>
                        <a:rPr lang="en-NZ" sz="1300" dirty="0">
                          <a:effectLst/>
                          <a:latin typeface="Cambria" panose="02040503050406030204" pitchFamily="18" charset="0"/>
                        </a:rPr>
                        <a:t>80%</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96274069"/>
                  </a:ext>
                </a:extLst>
              </a:tr>
              <a:tr h="343535">
                <a:tc>
                  <a:txBody>
                    <a:bodyPr/>
                    <a:lstStyle/>
                    <a:p>
                      <a:pPr>
                        <a:lnSpc>
                          <a:spcPct val="115000"/>
                        </a:lnSpc>
                      </a:pPr>
                      <a:r>
                        <a:rPr lang="en-NZ" sz="1300" dirty="0">
                          <a:effectLst/>
                          <a:latin typeface="Cambria" panose="02040503050406030204" pitchFamily="18" charset="0"/>
                        </a:rPr>
                        <a:t>Are 85% or more of all pupils who identify as Pasifika ACS, 2022, in year 2 and above AT or ABOVE? </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gridSpan="2">
                  <a:txBody>
                    <a:bodyPr/>
                    <a:lstStyle/>
                    <a:p>
                      <a:pPr>
                        <a:lnSpc>
                          <a:spcPct val="115000"/>
                        </a:lnSpc>
                      </a:pPr>
                      <a:r>
                        <a:rPr lang="en-NZ" sz="1300" dirty="0">
                          <a:effectLst/>
                          <a:latin typeface="Cambria" panose="02040503050406030204" pitchFamily="18" charset="0"/>
                        </a:rPr>
                        <a:t>No</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81568537"/>
                  </a:ext>
                </a:extLst>
              </a:tr>
              <a:tr h="0">
                <a:tc gridSpan="3">
                  <a:txBody>
                    <a:bodyPr/>
                    <a:lstStyle/>
                    <a:p>
                      <a:r>
                        <a:rPr lang="en-NZ" sz="1300" dirty="0">
                          <a:effectLst/>
                          <a:latin typeface="Cambria" panose="02040503050406030204" pitchFamily="18" charset="0"/>
                        </a:rPr>
                        <a:t>Comment: </a:t>
                      </a:r>
                    </a:p>
                    <a:p>
                      <a:r>
                        <a:rPr lang="en-NZ" sz="1200" dirty="0">
                          <a:effectLst/>
                          <a:latin typeface="Cambria" panose="02040503050406030204" pitchFamily="18" charset="0"/>
                          <a:ea typeface="Times New Roman" panose="02020603050405020304" pitchFamily="18" charset="0"/>
                          <a:cs typeface="Calibri" panose="020F0502020204030204" pitchFamily="34" charset="0"/>
                        </a:rPr>
                        <a:t>In 2022, according to OTJs, this target was not met. It is important to note that there was a decrease of 3 students since 2021. The number (as opposed to percentage) of students who are working ‘below’ has not changed. There continues to be no students working at ‘well-below’.</a:t>
                      </a:r>
                      <a:endParaRPr lang="en-NZ"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NZ" sz="1300" dirty="0">
                        <a:effectLst/>
                        <a:latin typeface="Cambria" panose="020405030504060302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5951372"/>
                  </a:ext>
                </a:extLst>
              </a:tr>
            </a:tbl>
          </a:graphicData>
        </a:graphic>
      </p:graphicFrame>
      <p:sp>
        <p:nvSpPr>
          <p:cNvPr id="5" name="Rectangle 4">
            <a:extLst>
              <a:ext uri="{FF2B5EF4-FFF2-40B4-BE49-F238E27FC236}">
                <a16:creationId xmlns:a16="http://schemas.microsoft.com/office/drawing/2014/main" id="{10876BAF-1D7A-9E44-94DA-C261F923F7ED}"/>
              </a:ext>
            </a:extLst>
          </p:cNvPr>
          <p:cNvSpPr/>
          <p:nvPr/>
        </p:nvSpPr>
        <p:spPr>
          <a:xfrm>
            <a:off x="318302" y="1657049"/>
            <a:ext cx="8507393" cy="369332"/>
          </a:xfrm>
          <a:prstGeom prst="rect">
            <a:avLst/>
          </a:prstGeom>
        </p:spPr>
        <p:txBody>
          <a:bodyPr wrap="square">
            <a:spAutoFit/>
          </a:bodyPr>
          <a:lstStyle/>
          <a:p>
            <a:r>
              <a:rPr lang="en-NZ" dirty="0">
                <a:latin typeface="Palatino Linotype" panose="02040502050505030304" pitchFamily="18" charset="0"/>
                <a:ea typeface="Times New Roman" panose="02020603050405020304" pitchFamily="18" charset="0"/>
              </a:rPr>
              <a:t>85% of Māori and Pasifika students to be at or above in writing at the end of 2022 </a:t>
            </a:r>
            <a:endParaRPr lang="en-NZ"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1653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DD02-A89D-2D48-8014-3331EB580436}"/>
              </a:ext>
            </a:extLst>
          </p:cNvPr>
          <p:cNvSpPr>
            <a:spLocks noGrp="1"/>
          </p:cNvSpPr>
          <p:nvPr>
            <p:ph type="title"/>
          </p:nvPr>
        </p:nvSpPr>
        <p:spPr/>
        <p:txBody>
          <a:bodyPr/>
          <a:lstStyle/>
          <a:p>
            <a:r>
              <a:rPr lang="en-US" dirty="0"/>
              <a:t>Target Three</a:t>
            </a:r>
          </a:p>
        </p:txBody>
      </p:sp>
      <p:sp>
        <p:nvSpPr>
          <p:cNvPr id="6" name="TextBox 5">
            <a:extLst>
              <a:ext uri="{FF2B5EF4-FFF2-40B4-BE49-F238E27FC236}">
                <a16:creationId xmlns:a16="http://schemas.microsoft.com/office/drawing/2014/main" id="{15C11FD7-F24F-BB55-8869-359D6B283035}"/>
              </a:ext>
            </a:extLst>
          </p:cNvPr>
          <p:cNvSpPr txBox="1"/>
          <p:nvPr/>
        </p:nvSpPr>
        <p:spPr>
          <a:xfrm>
            <a:off x="245165" y="1711691"/>
            <a:ext cx="4572000" cy="923330"/>
          </a:xfrm>
          <a:prstGeom prst="rect">
            <a:avLst/>
          </a:prstGeom>
          <a:noFill/>
        </p:spPr>
        <p:txBody>
          <a:bodyPr wrap="square">
            <a:spAutoFit/>
          </a:bodyPr>
          <a:lstStyle/>
          <a:p>
            <a:r>
              <a:rPr lang="en-NZ" sz="1800" dirty="0">
                <a:effectLst/>
                <a:latin typeface="Calibri" panose="020F0502020204030204" pitchFamily="34" charset="0"/>
                <a:ea typeface="Times New Roman" panose="02020603050405020304" pitchFamily="18" charset="0"/>
              </a:rPr>
              <a:t>Continuing Working on the 2021 boys target: 80% of all boys to be at or above in writing at the end of 2022.</a:t>
            </a:r>
            <a:r>
              <a:rPr lang="en-US" sz="1800" dirty="0">
                <a:effectLst/>
                <a:latin typeface="Calibri" panose="020F0502020204030204" pitchFamily="34" charset="0"/>
                <a:ea typeface="Times New Roman" panose="02020603050405020304" pitchFamily="18" charset="0"/>
              </a:rPr>
              <a:t> </a:t>
            </a:r>
            <a:endParaRPr lang="en-NZ" sz="18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49964A4E-60D6-C5F1-84D8-4C0DA8670062}"/>
              </a:ext>
            </a:extLst>
          </p:cNvPr>
          <p:cNvGraphicFramePr>
            <a:graphicFrameLocks noGrp="1"/>
          </p:cNvGraphicFramePr>
          <p:nvPr>
            <p:extLst>
              <p:ext uri="{D42A27DB-BD31-4B8C-83A1-F6EECF244321}">
                <p14:modId xmlns:p14="http://schemas.microsoft.com/office/powerpoint/2010/main" val="3918271703"/>
              </p:ext>
            </p:extLst>
          </p:nvPr>
        </p:nvGraphicFramePr>
        <p:xfrm>
          <a:off x="2213113" y="3562674"/>
          <a:ext cx="6766062" cy="3167270"/>
        </p:xfrm>
        <a:graphic>
          <a:graphicData uri="http://schemas.openxmlformats.org/drawingml/2006/table">
            <a:tbl>
              <a:tblPr>
                <a:tableStyleId>{5C22544A-7EE6-4342-B048-85BDC9FD1C3A}</a:tableStyleId>
              </a:tblPr>
              <a:tblGrid>
                <a:gridCol w="5072240">
                  <a:extLst>
                    <a:ext uri="{9D8B030D-6E8A-4147-A177-3AD203B41FA5}">
                      <a16:colId xmlns:a16="http://schemas.microsoft.com/office/drawing/2014/main" val="706693794"/>
                    </a:ext>
                  </a:extLst>
                </a:gridCol>
                <a:gridCol w="875650">
                  <a:extLst>
                    <a:ext uri="{9D8B030D-6E8A-4147-A177-3AD203B41FA5}">
                      <a16:colId xmlns:a16="http://schemas.microsoft.com/office/drawing/2014/main" val="3023796165"/>
                    </a:ext>
                  </a:extLst>
                </a:gridCol>
                <a:gridCol w="818172">
                  <a:extLst>
                    <a:ext uri="{9D8B030D-6E8A-4147-A177-3AD203B41FA5}">
                      <a16:colId xmlns:a16="http://schemas.microsoft.com/office/drawing/2014/main" val="18809936"/>
                    </a:ext>
                  </a:extLst>
                </a:gridCol>
              </a:tblGrid>
              <a:tr h="490421">
                <a:tc>
                  <a:txBody>
                    <a:bodyPr/>
                    <a:lstStyle/>
                    <a:p>
                      <a:pPr>
                        <a:lnSpc>
                          <a:spcPct val="115000"/>
                        </a:lnSpc>
                      </a:pPr>
                      <a:r>
                        <a:rPr lang="en-NZ" sz="1200" dirty="0">
                          <a:effectLst/>
                        </a:rPr>
                        <a:t>Total number of boys at ACS in 2022 who are in Year 2 and above</a:t>
                      </a:r>
                    </a:p>
                    <a:p>
                      <a:pPr>
                        <a:lnSpc>
                          <a:spcPct val="115000"/>
                        </a:lnSpc>
                      </a:pPr>
                      <a:r>
                        <a:rPr lang="en-NZ" sz="1200" dirty="0">
                          <a:effectLst/>
                        </a:rPr>
                        <a:t> </a:t>
                      </a:r>
                      <a:endParaRPr lang="en-NZ"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nSpc>
                          <a:spcPct val="115000"/>
                        </a:lnSpc>
                      </a:pPr>
                      <a:r>
                        <a:rPr lang="en-NZ" sz="1200" dirty="0">
                          <a:effectLst/>
                        </a:rPr>
                        <a:t>Number </a:t>
                      </a:r>
                    </a:p>
                    <a:p>
                      <a:pPr>
                        <a:lnSpc>
                          <a:spcPct val="115000"/>
                        </a:lnSpc>
                      </a:pPr>
                      <a:r>
                        <a:rPr lang="en-NZ" sz="1200" dirty="0">
                          <a:effectLst/>
                        </a:rPr>
                        <a:t>159</a:t>
                      </a:r>
                      <a:endParaRPr lang="en-NZ"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641907583"/>
                  </a:ext>
                </a:extLst>
              </a:tr>
              <a:tr h="745986">
                <a:tc>
                  <a:txBody>
                    <a:bodyPr/>
                    <a:lstStyle/>
                    <a:p>
                      <a:pPr>
                        <a:lnSpc>
                          <a:spcPct val="115000"/>
                        </a:lnSpc>
                      </a:pPr>
                      <a:r>
                        <a:rPr lang="en-NZ" sz="1200">
                          <a:effectLst/>
                        </a:rPr>
                        <a:t>Total number and percentage of boys at ACS, 2022, who are in year 2 and above who are AT or ABOVE expectation in the end of year OTJ.</a:t>
                      </a:r>
                    </a:p>
                    <a:p>
                      <a:pPr>
                        <a:lnSpc>
                          <a:spcPct val="115000"/>
                        </a:lnSpc>
                      </a:pPr>
                      <a:r>
                        <a:rPr lang="en-NZ" sz="1200">
                          <a:effectLst/>
                        </a:rPr>
                        <a:t> </a:t>
                      </a:r>
                      <a:endParaRPr lang="en-NZ"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pPr>
                      <a:r>
                        <a:rPr lang="en-NZ" sz="1200">
                          <a:effectLst/>
                        </a:rPr>
                        <a:t>Number</a:t>
                      </a:r>
                    </a:p>
                    <a:p>
                      <a:pPr>
                        <a:lnSpc>
                          <a:spcPct val="115000"/>
                        </a:lnSpc>
                      </a:pPr>
                      <a:r>
                        <a:rPr lang="en-NZ" sz="1200">
                          <a:effectLst/>
                        </a:rPr>
                        <a:t>136</a:t>
                      </a:r>
                      <a:endParaRPr lang="en-NZ"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pPr>
                      <a:r>
                        <a:rPr lang="en-NZ" sz="1200" dirty="0">
                          <a:effectLst/>
                        </a:rPr>
                        <a:t>%</a:t>
                      </a:r>
                    </a:p>
                    <a:p>
                      <a:pPr>
                        <a:lnSpc>
                          <a:spcPct val="115000"/>
                        </a:lnSpc>
                      </a:pPr>
                      <a:r>
                        <a:rPr lang="en-NZ" sz="1200" dirty="0">
                          <a:effectLst/>
                        </a:rPr>
                        <a:t>85</a:t>
                      </a:r>
                      <a:endParaRPr lang="en-NZ"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3543392"/>
                  </a:ext>
                </a:extLst>
              </a:tr>
              <a:tr h="490421">
                <a:tc>
                  <a:txBody>
                    <a:bodyPr/>
                    <a:lstStyle/>
                    <a:p>
                      <a:pPr>
                        <a:lnSpc>
                          <a:spcPct val="115000"/>
                        </a:lnSpc>
                      </a:pPr>
                      <a:r>
                        <a:rPr lang="en-NZ" sz="1200">
                          <a:effectLst/>
                        </a:rPr>
                        <a:t>Are 80% or more of all boys at ACS, 2022, in year 2 and above AT or ABOVE?</a:t>
                      </a:r>
                      <a:endParaRPr lang="en-NZ"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nSpc>
                          <a:spcPct val="115000"/>
                        </a:lnSpc>
                      </a:pPr>
                      <a:r>
                        <a:rPr lang="en-NZ" sz="1200" dirty="0">
                          <a:effectLst/>
                          <a:highlight>
                            <a:srgbClr val="FFFF00"/>
                          </a:highlight>
                        </a:rPr>
                        <a:t>YES</a:t>
                      </a:r>
                      <a:endParaRPr lang="en-NZ"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6413979"/>
                  </a:ext>
                </a:extLst>
              </a:tr>
              <a:tr h="1440442">
                <a:tc gridSpan="3">
                  <a:txBody>
                    <a:bodyPr/>
                    <a:lstStyle/>
                    <a:p>
                      <a:pPr>
                        <a:lnSpc>
                          <a:spcPct val="115000"/>
                        </a:lnSpc>
                      </a:pPr>
                      <a:r>
                        <a:rPr lang="en-NZ" sz="1200" dirty="0">
                          <a:effectLst/>
                        </a:rPr>
                        <a:t>Comment</a:t>
                      </a:r>
                    </a:p>
                    <a:p>
                      <a:pPr>
                        <a:lnSpc>
                          <a:spcPct val="115000"/>
                        </a:lnSpc>
                      </a:pPr>
                      <a:r>
                        <a:rPr lang="en-NZ" sz="1200" dirty="0">
                          <a:effectLst/>
                        </a:rPr>
                        <a:t>According to the OTJs, there are now 85% of all boys who are working ‘at or above’, meaning that this year’s target has been met. </a:t>
                      </a:r>
                    </a:p>
                    <a:p>
                      <a:pPr>
                        <a:lnSpc>
                          <a:spcPct val="115000"/>
                        </a:lnSpc>
                      </a:pPr>
                      <a:r>
                        <a:rPr lang="en-NZ" sz="1200" dirty="0">
                          <a:effectLst/>
                        </a:rPr>
                        <a:t> </a:t>
                      </a:r>
                    </a:p>
                    <a:p>
                      <a:pPr>
                        <a:lnSpc>
                          <a:spcPct val="115000"/>
                        </a:lnSpc>
                      </a:pPr>
                      <a:r>
                        <a:rPr lang="en-NZ" sz="1200" dirty="0">
                          <a:effectLst/>
                        </a:rPr>
                        <a:t>It is worth noting however, that Year 5 boys did not quite meet the target as only 78% achieved the desired level. </a:t>
                      </a: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8545836"/>
                  </a:ext>
                </a:extLst>
              </a:tr>
            </a:tbl>
          </a:graphicData>
        </a:graphic>
      </p:graphicFrame>
      <p:pic>
        <p:nvPicPr>
          <p:cNvPr id="8194" name="Picture 2" descr="Nailed It! - Emmy Awards, Nominations and Wins | Television Academy">
            <a:extLst>
              <a:ext uri="{FF2B5EF4-FFF2-40B4-BE49-F238E27FC236}">
                <a16:creationId xmlns:a16="http://schemas.microsoft.com/office/drawing/2014/main" id="{9B0599A4-116E-6F09-B49A-EF416F1BA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65" y="4222980"/>
            <a:ext cx="1752600" cy="1752600"/>
          </a:xfrm>
          <a:prstGeom prst="rect">
            <a:avLst/>
          </a:prstGeom>
          <a:noFill/>
          <a:effectLst>
            <a:softEdge rad="9723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492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an with magnifying glass looking for coins Poster • Pixers® • We live to  change">
            <a:extLst>
              <a:ext uri="{FF2B5EF4-FFF2-40B4-BE49-F238E27FC236}">
                <a16:creationId xmlns:a16="http://schemas.microsoft.com/office/drawing/2014/main" id="{753C5DBB-1D1A-B84E-8252-78B5D5842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730" y="1476263"/>
            <a:ext cx="1451885" cy="1451885"/>
          </a:xfrm>
          <a:prstGeom prst="rect">
            <a:avLst/>
          </a:prstGeom>
          <a:noFill/>
          <a:effectLst>
            <a:softEdge rad="160387"/>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6A20EA-FC29-CA4B-9E61-E720DB55F55D}"/>
              </a:ext>
            </a:extLst>
          </p:cNvPr>
          <p:cNvSpPr>
            <a:spLocks noGrp="1"/>
          </p:cNvSpPr>
          <p:nvPr>
            <p:ph type="title"/>
          </p:nvPr>
        </p:nvSpPr>
        <p:spPr/>
        <p:txBody>
          <a:bodyPr/>
          <a:lstStyle/>
          <a:p>
            <a:r>
              <a:rPr lang="en-AU" dirty="0"/>
              <a:t>Annual Goal</a:t>
            </a:r>
            <a:r>
              <a:rPr lang="en-NZ" dirty="0"/>
              <a:t> - Writing</a:t>
            </a:r>
            <a:endParaRPr lang="en-US" dirty="0"/>
          </a:p>
        </p:txBody>
      </p:sp>
      <p:sp>
        <p:nvSpPr>
          <p:cNvPr id="5" name="Rectangle 4">
            <a:extLst>
              <a:ext uri="{FF2B5EF4-FFF2-40B4-BE49-F238E27FC236}">
                <a16:creationId xmlns:a16="http://schemas.microsoft.com/office/drawing/2014/main" id="{8001E3ED-1BA9-DC4B-B823-462151399B49}"/>
              </a:ext>
            </a:extLst>
          </p:cNvPr>
          <p:cNvSpPr/>
          <p:nvPr/>
        </p:nvSpPr>
        <p:spPr>
          <a:xfrm>
            <a:off x="191385" y="1697637"/>
            <a:ext cx="8408984" cy="1323439"/>
          </a:xfrm>
          <a:prstGeom prst="rect">
            <a:avLst/>
          </a:prstGeom>
        </p:spPr>
        <p:txBody>
          <a:bodyPr wrap="square">
            <a:spAutoFit/>
          </a:bodyPr>
          <a:lstStyle/>
          <a:p>
            <a:r>
              <a:rPr lang="en-GB" sz="2000" dirty="0">
                <a:latin typeface="Cambria" panose="02040503050406030204" pitchFamily="18" charset="0"/>
              </a:rPr>
              <a:t>Quality education means all pupils in years 1 to 10 will have every opportunity to achieve to their expected level (as a minimum) against the National Curriculum by the end of the year in Writing and its associated competencies</a:t>
            </a:r>
            <a:r>
              <a:rPr lang="en-NZ" sz="2000" dirty="0">
                <a:latin typeface="Cambria" panose="02040503050406030204" pitchFamily="18" charset="0"/>
              </a:rPr>
              <a:t> </a:t>
            </a:r>
          </a:p>
        </p:txBody>
      </p:sp>
      <p:sp>
        <p:nvSpPr>
          <p:cNvPr id="3" name="Rectangle 2">
            <a:extLst>
              <a:ext uri="{FF2B5EF4-FFF2-40B4-BE49-F238E27FC236}">
                <a16:creationId xmlns:a16="http://schemas.microsoft.com/office/drawing/2014/main" id="{36F1FBC3-DBDB-6D42-B2DF-896D83D7A48E}"/>
              </a:ext>
            </a:extLst>
          </p:cNvPr>
          <p:cNvSpPr/>
          <p:nvPr/>
        </p:nvSpPr>
        <p:spPr>
          <a:xfrm>
            <a:off x="7969394" y="3625697"/>
            <a:ext cx="962570" cy="1107996"/>
          </a:xfrm>
          <a:prstGeom prst="rect">
            <a:avLst/>
          </a:prstGeom>
        </p:spPr>
        <p:txBody>
          <a:bodyPr wrap="square">
            <a:spAutoFit/>
          </a:bodyPr>
          <a:lstStyle/>
          <a:p>
            <a:pPr marL="342900" lvl="0" indent="-342900">
              <a:lnSpc>
                <a:spcPct val="115000"/>
              </a:lnSpc>
              <a:spcAft>
                <a:spcPts val="0"/>
              </a:spcAft>
              <a:buFont typeface="Symbol" pitchFamily="2" charset="2"/>
              <a:buChar char=""/>
            </a:pPr>
            <a:endParaRPr lang="en-NZ" sz="2000" dirty="0">
              <a:latin typeface="Calibri" panose="020F0502020204030204" pitchFamily="34" charset="0"/>
              <a:ea typeface="Palatino Linotype" panose="02040502050505030304" pitchFamily="18" charset="0"/>
              <a:cs typeface="Calibri" panose="020F0502020204030204" pitchFamily="34" charset="0"/>
            </a:endParaRPr>
          </a:p>
          <a:p>
            <a:pPr lvl="0">
              <a:lnSpc>
                <a:spcPct val="115000"/>
              </a:lnSpc>
              <a:spcAft>
                <a:spcPts val="0"/>
              </a:spcAft>
            </a:pPr>
            <a:r>
              <a:rPr lang="en-NZ" sz="2000" dirty="0">
                <a:latin typeface="Calibri" panose="020F0502020204030204" pitchFamily="34" charset="0"/>
                <a:cs typeface="Calibri" panose="020F0502020204030204" pitchFamily="34" charset="0"/>
              </a:rPr>
              <a:t> </a:t>
            </a:r>
            <a:endParaRPr lang="en-NZ" sz="2000" dirty="0">
              <a:latin typeface="Calibri" panose="020F0502020204030204" pitchFamily="34" charset="0"/>
              <a:ea typeface="Calibri" panose="020F0502020204030204" pitchFamily="34" charset="0"/>
              <a:cs typeface="Calibri" panose="020F0502020204030204" pitchFamily="34" charset="0"/>
            </a:endParaRPr>
          </a:p>
          <a:p>
            <a:r>
              <a:rPr lang="en-NZ" sz="2000" b="1" dirty="0">
                <a:latin typeface="Palatino Linotype" panose="02040502050505030304" pitchFamily="18" charset="0"/>
                <a:ea typeface="Palatino Linotype" panose="02040502050505030304" pitchFamily="18" charset="0"/>
                <a:cs typeface="Palatino Linotype" panose="02040502050505030304" pitchFamily="18" charset="0"/>
              </a:rPr>
              <a:t>                                                           </a:t>
            </a:r>
            <a:endParaRPr lang="en-US" dirty="0"/>
          </a:p>
        </p:txBody>
      </p:sp>
      <p:sp>
        <p:nvSpPr>
          <p:cNvPr id="4" name="Rectangle 3">
            <a:extLst>
              <a:ext uri="{FF2B5EF4-FFF2-40B4-BE49-F238E27FC236}">
                <a16:creationId xmlns:a16="http://schemas.microsoft.com/office/drawing/2014/main" id="{87CCB0A5-FC1D-6142-88BE-69577F9EDAB1}"/>
              </a:ext>
            </a:extLst>
          </p:cNvPr>
          <p:cNvSpPr/>
          <p:nvPr/>
        </p:nvSpPr>
        <p:spPr>
          <a:xfrm>
            <a:off x="353276" y="3224081"/>
            <a:ext cx="8408984" cy="3257430"/>
          </a:xfrm>
          <a:prstGeom prst="rect">
            <a:avLst/>
          </a:prstGeom>
        </p:spPr>
        <p:txBody>
          <a:bodyPr wrap="square">
            <a:spAutoFit/>
          </a:bodyPr>
          <a:lstStyle/>
          <a:p>
            <a:pPr lvl="0">
              <a:lnSpc>
                <a:spcPct val="115000"/>
              </a:lnSpc>
            </a:pPr>
            <a:r>
              <a:rPr lang="en-NZ" dirty="0">
                <a:latin typeface="Cambria" panose="02040503050406030204" pitchFamily="18" charset="0"/>
                <a:ea typeface="Palatino Linotype" panose="02040502050505030304" pitchFamily="18" charset="0"/>
                <a:cs typeface="Palatino Linotype" panose="02040502050505030304" pitchFamily="18" charset="0"/>
              </a:rPr>
              <a:t>Not all pupils are at expected level – we still have work to do</a:t>
            </a:r>
          </a:p>
          <a:p>
            <a:pPr marL="342900" lvl="0" indent="-342900">
              <a:lnSpc>
                <a:spcPct val="115000"/>
              </a:lnSpc>
              <a:buFont typeface="Symbol" pitchFamily="2" charset="2"/>
              <a:buChar char=""/>
            </a:pPr>
            <a:r>
              <a:rPr lang="en-NZ" sz="1800" dirty="0">
                <a:effectLst/>
                <a:latin typeface="Cambria" panose="02040503050406030204" pitchFamily="18" charset="0"/>
                <a:ea typeface="Palatino Linotype" panose="02040502050505030304" pitchFamily="18" charset="0"/>
              </a:rPr>
              <a:t>To celebrate:  88% of all students achieved ‘at or above’ in 2022 - an increase of 7% from 2021. </a:t>
            </a:r>
          </a:p>
          <a:p>
            <a:pPr marL="342900" lvl="0" indent="-342900">
              <a:lnSpc>
                <a:spcPct val="115000"/>
              </a:lnSpc>
              <a:buFont typeface="Symbol" pitchFamily="2" charset="2"/>
              <a:buChar char=""/>
            </a:pPr>
            <a:r>
              <a:rPr lang="en-NZ" sz="1800" dirty="0">
                <a:effectLst/>
                <a:latin typeface="Cambria" panose="02040503050406030204" pitchFamily="18" charset="0"/>
                <a:ea typeface="Palatino Linotype" panose="02040502050505030304" pitchFamily="18" charset="0"/>
              </a:rPr>
              <a:t>Of  19% identified achieving ‘below or well-below’ in 2021, </a:t>
            </a:r>
            <a:r>
              <a:rPr lang="en-NZ" sz="1800" b="1" dirty="0">
                <a:effectLst/>
                <a:latin typeface="Cambria" panose="02040503050406030204" pitchFamily="18" charset="0"/>
                <a:ea typeface="Palatino Linotype" panose="02040502050505030304" pitchFamily="18" charset="0"/>
              </a:rPr>
              <a:t>65%</a:t>
            </a:r>
            <a:r>
              <a:rPr lang="en-NZ" sz="1800" dirty="0">
                <a:effectLst/>
                <a:latin typeface="Cambria" panose="02040503050406030204" pitchFamily="18" charset="0"/>
                <a:ea typeface="Palatino Linotype" panose="02040502050505030304" pitchFamily="18" charset="0"/>
              </a:rPr>
              <a:t> of them achieved positive shift.  Noteworthy: 5 of these students moved up 2 levels from ‘well-below’ to ‘at’, a significant shift in their learning. </a:t>
            </a:r>
          </a:p>
          <a:p>
            <a:pPr marL="342900" lvl="0" indent="-342900">
              <a:lnSpc>
                <a:spcPct val="115000"/>
              </a:lnSpc>
              <a:buFont typeface="Symbol" pitchFamily="2" charset="2"/>
              <a:buChar char=""/>
            </a:pPr>
            <a:r>
              <a:rPr lang="en-NZ" sz="1800" dirty="0">
                <a:effectLst/>
                <a:latin typeface="Cambria" panose="02040503050406030204" pitchFamily="18" charset="0"/>
                <a:ea typeface="Palatino Linotype" panose="02040502050505030304" pitchFamily="18" charset="0"/>
              </a:rPr>
              <a:t>25% of identified students did not shift levels, - they are still working ‘below or well-below' their expected level. </a:t>
            </a:r>
          </a:p>
          <a:p>
            <a:pPr marL="342900" lvl="0" indent="-342900">
              <a:lnSpc>
                <a:spcPct val="115000"/>
              </a:lnSpc>
              <a:buFont typeface="Symbol" pitchFamily="2" charset="2"/>
              <a:buChar char=""/>
            </a:pPr>
            <a:r>
              <a:rPr lang="en-NZ" sz="1800" dirty="0">
                <a:effectLst/>
                <a:latin typeface="Cambria" panose="02040503050406030204" pitchFamily="18" charset="0"/>
                <a:ea typeface="Palatino Linotype" panose="02040502050505030304" pitchFamily="18" charset="0"/>
              </a:rPr>
              <a:t>10% (5 students) made a negative shift, now working ‘well-below’ instead of ‘below’.</a:t>
            </a:r>
            <a:r>
              <a:rPr lang="en-NZ" dirty="0">
                <a:effectLst/>
                <a:latin typeface="Cambria" panose="02040503050406030204" pitchFamily="18" charset="0"/>
              </a:rPr>
              <a:t> </a:t>
            </a:r>
            <a:endParaRPr lang="en-NZ" sz="16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299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NZ" dirty="0"/>
            </a:br>
            <a:r>
              <a:rPr lang="en-NZ" dirty="0"/>
              <a:t>2022 Analysis of Variance</a:t>
            </a:r>
            <a:br>
              <a:rPr lang="en-NZ" dirty="0"/>
            </a:br>
            <a:endParaRPr lang="en-US" dirty="0"/>
          </a:p>
        </p:txBody>
      </p:sp>
      <p:sp>
        <p:nvSpPr>
          <p:cNvPr id="2" name="TextBox 1">
            <a:extLst>
              <a:ext uri="{FF2B5EF4-FFF2-40B4-BE49-F238E27FC236}">
                <a16:creationId xmlns:a16="http://schemas.microsoft.com/office/drawing/2014/main" id="{ABB6231F-D8CB-3E48-8FEA-8CA0D0C15A06}"/>
              </a:ext>
            </a:extLst>
          </p:cNvPr>
          <p:cNvSpPr txBox="1"/>
          <p:nvPr/>
        </p:nvSpPr>
        <p:spPr>
          <a:xfrm>
            <a:off x="307571" y="1670858"/>
            <a:ext cx="8611985" cy="3416320"/>
          </a:xfrm>
          <a:prstGeom prst="rect">
            <a:avLst/>
          </a:prstGeom>
          <a:noFill/>
        </p:spPr>
        <p:txBody>
          <a:bodyPr wrap="square" rtlCol="0">
            <a:spAutoFit/>
          </a:bodyPr>
          <a:lstStyle/>
          <a:p>
            <a:pPr algn="ctr"/>
            <a:r>
              <a:rPr lang="en-NZ" sz="2400" b="1" dirty="0">
                <a:latin typeface="Cambria" panose="02040503050406030204" pitchFamily="18" charset="0"/>
                <a:cs typeface="Calibri" panose="020F0502020204030204" pitchFamily="34" charset="0"/>
              </a:rPr>
              <a:t>Strategic Goal 1:  Quality Education based on a Biblical Christian world view</a:t>
            </a:r>
            <a:endParaRPr lang="en-NZ" sz="2400" dirty="0">
              <a:latin typeface="Cambria" panose="02040503050406030204" pitchFamily="18" charset="0"/>
              <a:cs typeface="Calibri" panose="020F0502020204030204" pitchFamily="34" charset="0"/>
            </a:endParaRPr>
          </a:p>
          <a:p>
            <a:pPr algn="ctr"/>
            <a:r>
              <a:rPr lang="en-NZ" sz="2400" b="1" dirty="0">
                <a:latin typeface="Cambria" panose="02040503050406030204" pitchFamily="18" charset="0"/>
                <a:cs typeface="Calibri" panose="020F0502020204030204" pitchFamily="34" charset="0"/>
              </a:rPr>
              <a:t>(Biblical / Transformative:  Academically Able)</a:t>
            </a:r>
          </a:p>
          <a:p>
            <a:endParaRPr lang="en-NZ" sz="2400" b="1" dirty="0">
              <a:latin typeface="Cambria" panose="02040503050406030204" pitchFamily="18" charset="0"/>
              <a:cs typeface="Calibri" panose="020F0502020204030204" pitchFamily="34" charset="0"/>
            </a:endParaRPr>
          </a:p>
          <a:p>
            <a:r>
              <a:rPr lang="en-NZ" sz="2400" dirty="0">
                <a:latin typeface="Cambria" panose="02040503050406030204" pitchFamily="18" charset="0"/>
                <a:cs typeface="Calibri" panose="020F0502020204030204" pitchFamily="34" charset="0"/>
              </a:rPr>
              <a:t>As a school with pupils from year 1 to 10 our priority is strong foundations in literacy and numeracy.  To continue to foster excellent quality education the following areas have been identified as requiring specific focus in 2022 to enhance the overall literacy and numeracy of our pupils.</a:t>
            </a:r>
          </a:p>
        </p:txBody>
      </p:sp>
    </p:spTree>
    <p:extLst>
      <p:ext uri="{BB962C8B-B14F-4D97-AF65-F5344CB8AC3E}">
        <p14:creationId xmlns:p14="http://schemas.microsoft.com/office/powerpoint/2010/main" val="3683186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A0A1-3645-E647-8F5F-7A7D78F8D0C8}"/>
              </a:ext>
            </a:extLst>
          </p:cNvPr>
          <p:cNvSpPr>
            <a:spLocks noGrp="1"/>
          </p:cNvSpPr>
          <p:nvPr>
            <p:ph type="title"/>
          </p:nvPr>
        </p:nvSpPr>
        <p:spPr/>
        <p:txBody>
          <a:bodyPr/>
          <a:lstStyle/>
          <a:p>
            <a:r>
              <a:rPr lang="en-US" dirty="0"/>
              <a:t>Potential 2022 focus areas</a:t>
            </a:r>
          </a:p>
        </p:txBody>
      </p:sp>
      <p:sp>
        <p:nvSpPr>
          <p:cNvPr id="3" name="Rectangle 2">
            <a:extLst>
              <a:ext uri="{FF2B5EF4-FFF2-40B4-BE49-F238E27FC236}">
                <a16:creationId xmlns:a16="http://schemas.microsoft.com/office/drawing/2014/main" id="{CB644820-9C22-EC4A-B6D5-F1E35EE69061}"/>
              </a:ext>
            </a:extLst>
          </p:cNvPr>
          <p:cNvSpPr/>
          <p:nvPr/>
        </p:nvSpPr>
        <p:spPr>
          <a:xfrm>
            <a:off x="148855" y="1616149"/>
            <a:ext cx="8793125" cy="830997"/>
          </a:xfrm>
          <a:prstGeom prst="rect">
            <a:avLst/>
          </a:prstGeom>
        </p:spPr>
        <p:txBody>
          <a:bodyPr wrap="square">
            <a:spAutoFit/>
          </a:bodyPr>
          <a:lstStyle/>
          <a:p>
            <a:pPr>
              <a:spcAft>
                <a:spcPts val="0"/>
              </a:spcAft>
            </a:pPr>
            <a:r>
              <a:rPr lang="en-NZ" sz="2400" dirty="0">
                <a:latin typeface="Calibri" panose="020F0502020204030204" pitchFamily="34" charset="0"/>
                <a:ea typeface="Palatino Linotype" panose="02040502050505030304" pitchFamily="18" charset="0"/>
                <a:cs typeface="Calibri" panose="020F0502020204030204" pitchFamily="34" charset="0"/>
              </a:rPr>
              <a:t>Suggested Targets:</a:t>
            </a:r>
          </a:p>
          <a:p>
            <a:pPr>
              <a:spcAft>
                <a:spcPts val="0"/>
              </a:spcAft>
            </a:pPr>
            <a:endParaRPr lang="en-NZ" sz="24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2" descr="Set Up Targets for Account Managers Unit | Salesforce Trailhead">
            <a:extLst>
              <a:ext uri="{FF2B5EF4-FFF2-40B4-BE49-F238E27FC236}">
                <a16:creationId xmlns:a16="http://schemas.microsoft.com/office/drawing/2014/main" id="{6A4CAA6D-AE51-B247-95E6-A93396D428A8}"/>
              </a:ext>
            </a:extLst>
          </p:cNvPr>
          <p:cNvPicPr>
            <a:picLocks noChangeAspect="1" noChangeArrowheads="1"/>
          </p:cNvPicPr>
          <p:nvPr/>
        </p:nvPicPr>
        <p:blipFill>
          <a:blip r:embed="rId2">
            <a:alphaModFix amt="22000"/>
            <a:extLst>
              <a:ext uri="{28A0092B-C50C-407E-A947-70E740481C1C}">
                <a14:useLocalDpi xmlns:a14="http://schemas.microsoft.com/office/drawing/2010/main" val="0"/>
              </a:ext>
            </a:extLst>
          </a:blip>
          <a:srcRect/>
          <a:stretch>
            <a:fillRect/>
          </a:stretch>
        </p:blipFill>
        <p:spPr bwMode="auto">
          <a:xfrm>
            <a:off x="7040959" y="1659970"/>
            <a:ext cx="1954186" cy="1665105"/>
          </a:xfrm>
          <a:prstGeom prst="rect">
            <a:avLst/>
          </a:prstGeom>
          <a:noFill/>
          <a:effectLst>
            <a:softEdge rad="66724"/>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949E955-A48E-C68E-F6E4-037E7577CD07}"/>
              </a:ext>
            </a:extLst>
          </p:cNvPr>
          <p:cNvSpPr txBox="1"/>
          <p:nvPr/>
        </p:nvSpPr>
        <p:spPr>
          <a:xfrm>
            <a:off x="359756" y="3459760"/>
            <a:ext cx="8371322" cy="2962862"/>
          </a:xfrm>
          <a:prstGeom prst="rect">
            <a:avLst/>
          </a:prstGeom>
          <a:noFill/>
        </p:spPr>
        <p:txBody>
          <a:bodyPr wrap="square">
            <a:spAutoFit/>
          </a:bodyPr>
          <a:lstStyle/>
          <a:p>
            <a:pPr marL="285750" lvl="0" indent="-285750">
              <a:lnSpc>
                <a:spcPct val="115000"/>
              </a:lnSpc>
              <a:buFont typeface="Arial" panose="020B0604020202020204" pitchFamily="34" charset="0"/>
              <a:buChar char="•"/>
            </a:pPr>
            <a:r>
              <a:rPr lang="en-NZ" dirty="0">
                <a:effectLst/>
                <a:latin typeface="Cambria" panose="02040503050406030204" pitchFamily="18" charset="0"/>
                <a:ea typeface="Calibri" panose="020F0502020204030204" pitchFamily="34" charset="0"/>
                <a:cs typeface="Calibri" panose="020F0502020204030204" pitchFamily="34" charset="0"/>
              </a:rPr>
              <a:t>Continuation– Observation Survey Dictation and Writing Vocabulary – aim is to achieve 90% at or above by end of 2023 (two-year goal with the introduction of Better Start).</a:t>
            </a:r>
            <a:r>
              <a:rPr lang="en-US" dirty="0">
                <a:effectLst/>
                <a:latin typeface="Cambria" panose="02040503050406030204" pitchFamily="18" charset="0"/>
                <a:ea typeface="Calibri" panose="020F0502020204030204" pitchFamily="34" charset="0"/>
                <a:cs typeface="Calibri" panose="020F0502020204030204" pitchFamily="34" charset="0"/>
              </a:rPr>
              <a:t> </a:t>
            </a:r>
          </a:p>
          <a:p>
            <a:pPr lvl="0">
              <a:lnSpc>
                <a:spcPct val="115000"/>
              </a:lnSpc>
            </a:pPr>
            <a:endParaRPr lang="en-NZ" dirty="0">
              <a:effectLst/>
              <a:latin typeface="Cambria" panose="02040503050406030204" pitchFamily="18" charset="0"/>
              <a:ea typeface="Calibri" panose="020F0502020204030204" pitchFamily="34" charset="0"/>
              <a:cs typeface="Times New Roman" panose="02020603050405020304" pitchFamily="18" charset="0"/>
            </a:endParaRPr>
          </a:p>
          <a:p>
            <a:pPr marL="285750" lvl="0" indent="-285750">
              <a:lnSpc>
                <a:spcPct val="115000"/>
              </a:lnSpc>
              <a:spcAft>
                <a:spcPts val="1000"/>
              </a:spcAft>
              <a:buFont typeface="Arial" panose="020B0604020202020204" pitchFamily="34" charset="0"/>
              <a:buChar char="•"/>
            </a:pPr>
            <a:r>
              <a:rPr lang="en-NZ" dirty="0">
                <a:effectLst/>
                <a:latin typeface="Cambria" panose="02040503050406030204" pitchFamily="18" charset="0"/>
                <a:ea typeface="Cambria" panose="02040503050406030204" pitchFamily="18" charset="0"/>
                <a:cs typeface="Cambria" panose="02040503050406030204" pitchFamily="18" charset="0"/>
              </a:rPr>
              <a:t>2022 Y5 boys (2023 Year 6) increase achievement levels to 85% working ‘At or Above’.</a:t>
            </a:r>
            <a:endParaRPr lang="en-NZ" dirty="0">
              <a:effectLst/>
              <a:latin typeface="Cambria" panose="020405030504060302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NZ" dirty="0">
                <a:effectLst/>
                <a:latin typeface="Cambria" panose="02040503050406030204" pitchFamily="18" charset="0"/>
                <a:ea typeface="Cambria" panose="02040503050406030204" pitchFamily="18" charset="0"/>
                <a:cs typeface="Cambria" panose="02040503050406030204" pitchFamily="18" charset="0"/>
              </a:rPr>
              <a:t>All Māori and Pasifika students who are ‘below’ or ‘well below’ in 2022, make positive shift in 2023 in order to have 90% of Māori and Pasifika students achieving ‘At’ or ‘Above’. </a:t>
            </a:r>
            <a:endParaRPr lang="en-US" dirty="0">
              <a:latin typeface="Cambria" panose="02040503050406030204" pitchFamily="18" charset="0"/>
            </a:endParaRPr>
          </a:p>
        </p:txBody>
      </p:sp>
    </p:spTree>
    <p:extLst>
      <p:ext uri="{BB962C8B-B14F-4D97-AF65-F5344CB8AC3E}">
        <p14:creationId xmlns:p14="http://schemas.microsoft.com/office/powerpoint/2010/main" val="3150434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3E71-BF15-1146-91ED-AE8FB6C25832}"/>
              </a:ext>
            </a:extLst>
          </p:cNvPr>
          <p:cNvSpPr>
            <a:spLocks noGrp="1"/>
          </p:cNvSpPr>
          <p:nvPr>
            <p:ph type="title"/>
          </p:nvPr>
        </p:nvSpPr>
        <p:spPr/>
        <p:txBody>
          <a:bodyPr/>
          <a:lstStyle/>
          <a:p>
            <a:r>
              <a:rPr lang="en-NZ" b="1" dirty="0">
                <a:latin typeface="Cambria" panose="02040503050406030204" pitchFamily="18" charset="0"/>
                <a:ea typeface="Calibri" panose="020F0502020204030204" pitchFamily="34" charset="0"/>
                <a:cs typeface="Arial" panose="020B0604020202020204" pitchFamily="34" charset="0"/>
              </a:rPr>
              <a:t>Maths</a:t>
            </a:r>
            <a:endParaRPr lang="en-US" dirty="0"/>
          </a:p>
        </p:txBody>
      </p:sp>
      <p:sp>
        <p:nvSpPr>
          <p:cNvPr id="3" name="Rectangle 2">
            <a:extLst>
              <a:ext uri="{FF2B5EF4-FFF2-40B4-BE49-F238E27FC236}">
                <a16:creationId xmlns:a16="http://schemas.microsoft.com/office/drawing/2014/main" id="{598D3F95-3A3F-874F-9453-DCCCA71C3EBA}"/>
              </a:ext>
            </a:extLst>
          </p:cNvPr>
          <p:cNvSpPr/>
          <p:nvPr/>
        </p:nvSpPr>
        <p:spPr>
          <a:xfrm>
            <a:off x="337929" y="1640990"/>
            <a:ext cx="8580783" cy="489686"/>
          </a:xfrm>
          <a:prstGeom prst="rect">
            <a:avLst/>
          </a:prstGeom>
        </p:spPr>
        <p:txBody>
          <a:bodyPr wrap="square">
            <a:spAutoFit/>
          </a:bodyPr>
          <a:lstStyle/>
          <a:p>
            <a:pPr marL="457200" indent="-457200">
              <a:lnSpc>
                <a:spcPct val="115000"/>
              </a:lnSpc>
              <a:spcAft>
                <a:spcPts val="0"/>
              </a:spcAft>
              <a:buFont typeface="+mj-lt"/>
              <a:buAutoNum type="arabicPeriod"/>
            </a:pPr>
            <a:endParaRPr lang="en-NZ"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00D41F8-98B8-D344-A9F0-4BAF5B526A40}"/>
              </a:ext>
            </a:extLst>
          </p:cNvPr>
          <p:cNvSpPr txBox="1"/>
          <p:nvPr/>
        </p:nvSpPr>
        <p:spPr>
          <a:xfrm>
            <a:off x="225288" y="1640990"/>
            <a:ext cx="8693424" cy="1661993"/>
          </a:xfrm>
          <a:prstGeom prst="rect">
            <a:avLst/>
          </a:prstGeom>
          <a:noFill/>
        </p:spPr>
        <p:txBody>
          <a:bodyPr wrap="square" rtlCol="0">
            <a:spAutoFit/>
          </a:bodyPr>
          <a:lstStyle/>
          <a:p>
            <a:r>
              <a:rPr lang="en-NZ" sz="1600" b="1" dirty="0">
                <a:latin typeface="Cambria" panose="02040503050406030204" pitchFamily="18" charset="0"/>
              </a:rPr>
              <a:t>Annual Goal</a:t>
            </a:r>
            <a:r>
              <a:rPr lang="en-NZ" sz="1600" dirty="0">
                <a:latin typeface="Cambria" panose="02040503050406030204" pitchFamily="18" charset="0"/>
              </a:rPr>
              <a:t>:  </a:t>
            </a:r>
          </a:p>
          <a:p>
            <a:r>
              <a:rPr lang="en-GB" sz="1600" dirty="0">
                <a:latin typeface="Cambria" panose="02040503050406030204" pitchFamily="18" charset="0"/>
              </a:rPr>
              <a:t>Quality education means all pupils in years 1 to 10 will have every opportunity to achieve to their expected level (as a minimum) against the National Curriculum by the end of the year in Mathematics and its associated competencies</a:t>
            </a:r>
            <a:r>
              <a:rPr lang="en-NZ" sz="1600" dirty="0">
                <a:latin typeface="Cambria" panose="02040503050406030204" pitchFamily="18" charset="0"/>
              </a:rPr>
              <a:t> </a:t>
            </a:r>
          </a:p>
          <a:p>
            <a:endParaRPr lang="en-NZ" b="1" dirty="0">
              <a:latin typeface="Cambria" panose="02040503050406030204" pitchFamily="18" charset="0"/>
            </a:endParaRPr>
          </a:p>
          <a:p>
            <a:r>
              <a:rPr lang="en-NZ" sz="2000" b="1" dirty="0">
                <a:latin typeface="Cambria" panose="02040503050406030204" pitchFamily="18" charset="0"/>
              </a:rPr>
              <a:t>Annual Target</a:t>
            </a:r>
            <a:r>
              <a:rPr lang="en-NZ" sz="2000" dirty="0">
                <a:latin typeface="Cambria" panose="02040503050406030204" pitchFamily="18" charset="0"/>
              </a:rPr>
              <a:t>  to achieve the goal: </a:t>
            </a:r>
          </a:p>
        </p:txBody>
      </p:sp>
      <p:sp>
        <p:nvSpPr>
          <p:cNvPr id="6" name="TextBox 5">
            <a:extLst>
              <a:ext uri="{FF2B5EF4-FFF2-40B4-BE49-F238E27FC236}">
                <a16:creationId xmlns:a16="http://schemas.microsoft.com/office/drawing/2014/main" id="{B1338A39-063F-FF55-2886-B8E919AE48A7}"/>
              </a:ext>
            </a:extLst>
          </p:cNvPr>
          <p:cNvSpPr txBox="1"/>
          <p:nvPr/>
        </p:nvSpPr>
        <p:spPr>
          <a:xfrm>
            <a:off x="359834" y="3652485"/>
            <a:ext cx="8424331" cy="2369880"/>
          </a:xfrm>
          <a:prstGeom prst="rect">
            <a:avLst/>
          </a:prstGeom>
          <a:noFill/>
        </p:spPr>
        <p:txBody>
          <a:bodyPr wrap="square">
            <a:spAutoFit/>
          </a:bodyPr>
          <a:lstStyle/>
          <a:p>
            <a:pPr marL="342900" lvl="0" indent="-342900">
              <a:buFont typeface="+mj-lt"/>
              <a:buAutoNum type="arabicPeriod"/>
            </a:pPr>
            <a:r>
              <a:rPr lang="en-GB" sz="1800" dirty="0">
                <a:effectLst/>
                <a:latin typeface="Cambria" panose="02040503050406030204" pitchFamily="18" charset="0"/>
                <a:ea typeface="Times New Roman" panose="02020603050405020304" pitchFamily="18" charset="0"/>
              </a:rPr>
              <a:t>Year 7 (2022) males to at least 85% at or above at the end of the year.</a:t>
            </a:r>
            <a:r>
              <a:rPr lang="en-NZ" sz="1800" dirty="0">
                <a:effectLst/>
                <a:latin typeface="Cambria" panose="02040503050406030204" pitchFamily="18" charset="0"/>
                <a:ea typeface="Times New Roman" panose="02020603050405020304" pitchFamily="18" charset="0"/>
              </a:rPr>
              <a:t> </a:t>
            </a:r>
          </a:p>
          <a:p>
            <a:pPr marL="342900" lvl="0" indent="-342900">
              <a:buFont typeface="+mj-lt"/>
              <a:buAutoNum type="arabicPeriod"/>
            </a:pPr>
            <a:endParaRPr lang="en-NZ" sz="2000" dirty="0">
              <a:effectLst/>
              <a:latin typeface="Cambria" panose="02040503050406030204" pitchFamily="18" charset="0"/>
              <a:ea typeface="Times New Roman" panose="02020603050405020304" pitchFamily="18" charset="0"/>
            </a:endParaRPr>
          </a:p>
          <a:p>
            <a:pPr marL="342900" lvl="0" indent="-342900">
              <a:buFont typeface="+mj-lt"/>
              <a:buAutoNum type="arabicPeriod"/>
            </a:pPr>
            <a:r>
              <a:rPr lang="en-GB" sz="1800" dirty="0">
                <a:effectLst/>
                <a:latin typeface="Cambria" panose="02040503050406030204" pitchFamily="18" charset="0"/>
                <a:ea typeface="Times New Roman" panose="02020603050405020304" pitchFamily="18" charset="0"/>
              </a:rPr>
              <a:t>Reduce the 4% of males working at well below to 2% or less by the end of the year.</a:t>
            </a:r>
          </a:p>
          <a:p>
            <a:pPr marL="457200" lvl="0" indent="-457200">
              <a:buFont typeface="+mj-lt"/>
              <a:buAutoNum type="arabicPeriod"/>
            </a:pPr>
            <a:endParaRPr lang="en-NZ" sz="2000" dirty="0">
              <a:effectLst/>
              <a:latin typeface="Cambria" panose="02040503050406030204" pitchFamily="18" charset="0"/>
              <a:ea typeface="Times New Roman" panose="02020603050405020304" pitchFamily="18" charset="0"/>
            </a:endParaRPr>
          </a:p>
          <a:p>
            <a:pPr marL="342900" lvl="0" indent="-342900">
              <a:buFont typeface="+mj-lt"/>
              <a:buAutoNum type="arabicPeriod"/>
            </a:pPr>
            <a:r>
              <a:rPr lang="en-GB" sz="1800" dirty="0">
                <a:effectLst/>
                <a:latin typeface="Cambria" panose="02040503050406030204" pitchFamily="18" charset="0"/>
                <a:ea typeface="Times New Roman" panose="02020603050405020304" pitchFamily="18" charset="0"/>
              </a:rPr>
              <a:t>Create a target group of Māori and Pasifika students falling into the below category for PATs (odds with their OTJ data) and work specifically with them on how to sit tests.</a:t>
            </a:r>
            <a:endParaRPr lang="en-NZ" sz="2000" dirty="0">
              <a:effectLst/>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2914140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DEAA-82D5-D44A-9A51-0FDF9C248223}"/>
              </a:ext>
            </a:extLst>
          </p:cNvPr>
          <p:cNvSpPr>
            <a:spLocks noGrp="1"/>
          </p:cNvSpPr>
          <p:nvPr>
            <p:ph type="title"/>
          </p:nvPr>
        </p:nvSpPr>
        <p:spPr/>
        <p:txBody>
          <a:bodyPr/>
          <a:lstStyle/>
          <a:p>
            <a:r>
              <a:rPr lang="en-US" dirty="0"/>
              <a:t>Mathematics</a:t>
            </a:r>
          </a:p>
        </p:txBody>
      </p:sp>
      <p:sp>
        <p:nvSpPr>
          <p:cNvPr id="3" name="Rectangle 2">
            <a:extLst>
              <a:ext uri="{FF2B5EF4-FFF2-40B4-BE49-F238E27FC236}">
                <a16:creationId xmlns:a16="http://schemas.microsoft.com/office/drawing/2014/main" id="{942A0A02-D90D-B64D-956F-889DACF0AFD8}"/>
              </a:ext>
            </a:extLst>
          </p:cNvPr>
          <p:cNvSpPr/>
          <p:nvPr/>
        </p:nvSpPr>
        <p:spPr>
          <a:xfrm>
            <a:off x="284920" y="1664245"/>
            <a:ext cx="8477339" cy="4382738"/>
          </a:xfrm>
          <a:prstGeom prst="rect">
            <a:avLst/>
          </a:prstGeom>
        </p:spPr>
        <p:txBody>
          <a:bodyPr wrap="square">
            <a:spAutoFit/>
          </a:bodyPr>
          <a:lstStyle/>
          <a:p>
            <a:pPr algn="ctr">
              <a:lnSpc>
                <a:spcPct val="120000"/>
              </a:lnSpc>
              <a:spcAft>
                <a:spcPts val="0"/>
              </a:spcAft>
            </a:pPr>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In 2022 strong achievement in Mathematics continues</a:t>
            </a:r>
          </a:p>
          <a:p>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	</a:t>
            </a:r>
          </a:p>
          <a:p>
            <a:pPr algn="ctr"/>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Year 1-10 = 91% </a:t>
            </a:r>
            <a:r>
              <a:rPr lang="en-NZ" dirty="0">
                <a:solidFill>
                  <a:srgbClr val="000000"/>
                </a:solidFill>
                <a:latin typeface="Cambria" panose="02040503050406030204" pitchFamily="18" charset="0"/>
                <a:ea typeface="Calibri" panose="020F0502020204030204" pitchFamily="34" charset="0"/>
                <a:cs typeface="Calibri" panose="020F0502020204030204" pitchFamily="34" charset="0"/>
              </a:rPr>
              <a:t>of all students were “At or Above” 	</a:t>
            </a:r>
          </a:p>
          <a:p>
            <a:pPr algn="ctr"/>
            <a:r>
              <a:rPr lang="en-NZ" dirty="0">
                <a:solidFill>
                  <a:srgbClr val="000000"/>
                </a:solidFill>
                <a:latin typeface="Cambria" panose="02040503050406030204" pitchFamily="18" charset="0"/>
                <a:ea typeface="Calibri" panose="020F0502020204030204" pitchFamily="34" charset="0"/>
                <a:cs typeface="Calibri" panose="020F0502020204030204" pitchFamily="34" charset="0"/>
              </a:rPr>
              <a:t>expectations for OTJ Mathematics.  </a:t>
            </a:r>
          </a:p>
          <a:p>
            <a:pPr algn="ctr"/>
            <a:r>
              <a:rPr lang="en-GB" sz="1800" dirty="0">
                <a:effectLst/>
                <a:latin typeface="Calibri" panose="020F0502020204030204" pitchFamily="34" charset="0"/>
                <a:ea typeface="Calibri" panose="020F0502020204030204" pitchFamily="34" charset="0"/>
              </a:rPr>
              <a:t>Year 1 to 8 = 90% 	Year 9 and 10 = 98%</a:t>
            </a:r>
          </a:p>
          <a:p>
            <a:endParaRPr lang="en-NZ" sz="14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r>
              <a:rPr lang="en-NZ" sz="1400" dirty="0">
                <a:solidFill>
                  <a:srgbClr val="000000"/>
                </a:solidFill>
                <a:latin typeface="Cambria" panose="02040503050406030204" pitchFamily="18" charset="0"/>
                <a:ea typeface="Calibri" panose="020F0502020204030204" pitchFamily="34" charset="0"/>
                <a:cs typeface="Calibri" panose="020F0502020204030204" pitchFamily="34" charset="0"/>
              </a:rPr>
              <a:t>	2021	89% of all students were “At or Above”; Year 1 to 8 = 88%     Year 9 – 10 = 92%</a:t>
            </a:r>
          </a:p>
          <a:p>
            <a:pPr>
              <a:lnSpc>
                <a:spcPct val="120000"/>
              </a:lnSpc>
              <a:spcAft>
                <a:spcPts val="0"/>
              </a:spcAft>
            </a:pPr>
            <a:r>
              <a:rPr lang="en-NZ" sz="1400" dirty="0">
                <a:solidFill>
                  <a:srgbClr val="000000"/>
                </a:solidFill>
                <a:latin typeface="Cambria" panose="02040503050406030204" pitchFamily="18" charset="0"/>
                <a:ea typeface="Calibri" panose="020F0502020204030204" pitchFamily="34" charset="0"/>
                <a:cs typeface="Calibri" panose="020F0502020204030204" pitchFamily="34" charset="0"/>
              </a:rPr>
              <a:t>	2020 	88% of all students were “At or Above”; </a:t>
            </a:r>
            <a:r>
              <a:rPr lang="en-NZ" sz="1400" dirty="0">
                <a:latin typeface="Cambria" panose="02040503050406030204" pitchFamily="18" charset="0"/>
                <a:cs typeface="Calibri" panose="020F0502020204030204" pitchFamily="34" charset="0"/>
              </a:rPr>
              <a:t>Year 1 to 8 = 88% 	Year 9 – 10 = 89%</a:t>
            </a:r>
            <a:endParaRPr lang="en-NZ" sz="1400" dirty="0">
              <a:solidFill>
                <a:srgbClr val="000000"/>
              </a:solidFill>
              <a:latin typeface="Cambria" panose="02040503050406030204" pitchFamily="18" charset="0"/>
              <a:cs typeface="Calibri" panose="020F0502020204030204" pitchFamily="34" charset="0"/>
            </a:endParaRPr>
          </a:p>
          <a:p>
            <a:pPr>
              <a:lnSpc>
                <a:spcPct val="120000"/>
              </a:lnSpc>
              <a:spcAft>
                <a:spcPts val="0"/>
              </a:spcAft>
            </a:pPr>
            <a:r>
              <a:rPr lang="en-NZ" sz="1400" dirty="0">
                <a:solidFill>
                  <a:srgbClr val="000000"/>
                </a:solidFill>
                <a:latin typeface="Cambria" panose="02040503050406030204" pitchFamily="18" charset="0"/>
                <a:ea typeface="Calibri" panose="020F0502020204030204" pitchFamily="34" charset="0"/>
                <a:cs typeface="Calibri" panose="020F0502020204030204" pitchFamily="34" charset="0"/>
              </a:rPr>
              <a:t>	2019	85% of all students were “At or Above”; </a:t>
            </a:r>
            <a:r>
              <a:rPr lang="en-NZ" sz="1400" dirty="0">
                <a:latin typeface="Cambria" panose="02040503050406030204" pitchFamily="18" charset="0"/>
                <a:cs typeface="Calibri" panose="020F0502020204030204" pitchFamily="34" charset="0"/>
              </a:rPr>
              <a:t>Year 1 to 8 = 87% 	Year 9 – 10 = 76%</a:t>
            </a:r>
            <a:endParaRPr lang="en-NZ" sz="14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a:lnSpc>
                <a:spcPct val="120000"/>
              </a:lnSpc>
              <a:spcAft>
                <a:spcPts val="0"/>
              </a:spcAft>
            </a:pPr>
            <a:endPar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a:lnSpc>
                <a:spcPct val="120000"/>
              </a:lnSpc>
              <a:spcAft>
                <a:spcPts val="0"/>
              </a:spcAft>
            </a:pPr>
            <a:endPar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r>
              <a:rPr lang="en-NZ" sz="1200" dirty="0">
                <a:solidFill>
                  <a:srgbClr val="000000"/>
                </a:solidFill>
                <a:latin typeface="Cambria" panose="02040503050406030204" pitchFamily="18" charset="0"/>
                <a:ea typeface="Calibri" panose="020F0502020204030204" pitchFamily="34" charset="0"/>
                <a:cs typeface="Calibri" panose="020F0502020204030204" pitchFamily="34" charset="0"/>
              </a:rPr>
              <a:t>NB, Year 1 pupil data not included.  2018 decision to allow a year to adjust to school before </a:t>
            </a:r>
          </a:p>
          <a:p>
            <a:r>
              <a:rPr lang="en-NZ" sz="1200" dirty="0">
                <a:solidFill>
                  <a:srgbClr val="000000"/>
                </a:solidFill>
                <a:latin typeface="Cambria" panose="02040503050406030204" pitchFamily="18" charset="0"/>
                <a:ea typeface="Calibri" panose="020F0502020204030204" pitchFamily="34" charset="0"/>
                <a:cs typeface="Calibri" panose="020F0502020204030204" pitchFamily="34" charset="0"/>
              </a:rPr>
              <a:t>making overall judgement.  This will have an impact on the overall results. Year 1</a:t>
            </a:r>
          </a:p>
          <a:p>
            <a:r>
              <a:rPr lang="en-NZ" sz="1200" dirty="0">
                <a:solidFill>
                  <a:srgbClr val="000000"/>
                </a:solidFill>
                <a:latin typeface="Cambria" panose="02040503050406030204" pitchFamily="18" charset="0"/>
                <a:ea typeface="Calibri" panose="020F0502020204030204" pitchFamily="34" charset="0"/>
                <a:cs typeface="Calibri" panose="020F0502020204030204" pitchFamily="34" charset="0"/>
              </a:rPr>
              <a:t> levels are similar to previous years.</a:t>
            </a:r>
          </a:p>
          <a:p>
            <a:endParaRPr lang="en-NZ"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7DA22BAC-E82D-F543-8D26-50CB51C76033}"/>
              </a:ext>
            </a:extLst>
          </p:cNvPr>
          <p:cNvCxnSpPr>
            <a:cxnSpLocks/>
          </p:cNvCxnSpPr>
          <p:nvPr/>
        </p:nvCxnSpPr>
        <p:spPr>
          <a:xfrm flipV="1">
            <a:off x="568901" y="2266122"/>
            <a:ext cx="7912490" cy="235896"/>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364" name="Picture 4" descr="Excellent Cliparts - Cliparts Zone">
            <a:extLst>
              <a:ext uri="{FF2B5EF4-FFF2-40B4-BE49-F238E27FC236}">
                <a16:creationId xmlns:a16="http://schemas.microsoft.com/office/drawing/2014/main" id="{DA8FD824-14D8-1F47-958F-A6DB5DCCE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698" y="4779787"/>
            <a:ext cx="2282777" cy="2023905"/>
          </a:xfrm>
          <a:prstGeom prst="rect">
            <a:avLst/>
          </a:prstGeom>
          <a:noFill/>
          <a:effectLst>
            <a:softEdge rad="84881"/>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99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E17B-BF64-644E-8F3A-B98D03B9CFF1}"/>
              </a:ext>
            </a:extLst>
          </p:cNvPr>
          <p:cNvSpPr>
            <a:spLocks noGrp="1"/>
          </p:cNvSpPr>
          <p:nvPr>
            <p:ph type="title"/>
          </p:nvPr>
        </p:nvSpPr>
        <p:spPr/>
        <p:txBody>
          <a:bodyPr/>
          <a:lstStyle/>
          <a:p>
            <a:r>
              <a:rPr lang="en-US" dirty="0"/>
              <a:t>Overall data</a:t>
            </a:r>
          </a:p>
        </p:txBody>
      </p:sp>
      <p:graphicFrame>
        <p:nvGraphicFramePr>
          <p:cNvPr id="4" name="Table 3">
            <a:extLst>
              <a:ext uri="{FF2B5EF4-FFF2-40B4-BE49-F238E27FC236}">
                <a16:creationId xmlns:a16="http://schemas.microsoft.com/office/drawing/2014/main" id="{D1AC938A-C0B3-D663-0560-412956C5AB7E}"/>
              </a:ext>
            </a:extLst>
          </p:cNvPr>
          <p:cNvGraphicFramePr>
            <a:graphicFrameLocks noGrp="1"/>
          </p:cNvGraphicFramePr>
          <p:nvPr>
            <p:extLst>
              <p:ext uri="{D42A27DB-BD31-4B8C-83A1-F6EECF244321}">
                <p14:modId xmlns:p14="http://schemas.microsoft.com/office/powerpoint/2010/main" val="848944353"/>
              </p:ext>
            </p:extLst>
          </p:nvPr>
        </p:nvGraphicFramePr>
        <p:xfrm>
          <a:off x="159026" y="1933944"/>
          <a:ext cx="8706670" cy="4303912"/>
        </p:xfrm>
        <a:graphic>
          <a:graphicData uri="http://schemas.openxmlformats.org/drawingml/2006/table">
            <a:tbl>
              <a:tblPr>
                <a:tableStyleId>{5C22544A-7EE6-4342-B048-85BDC9FD1C3A}</a:tableStyleId>
              </a:tblPr>
              <a:tblGrid>
                <a:gridCol w="517785">
                  <a:extLst>
                    <a:ext uri="{9D8B030D-6E8A-4147-A177-3AD203B41FA5}">
                      <a16:colId xmlns:a16="http://schemas.microsoft.com/office/drawing/2014/main" val="1242307950"/>
                    </a:ext>
                  </a:extLst>
                </a:gridCol>
                <a:gridCol w="343150">
                  <a:extLst>
                    <a:ext uri="{9D8B030D-6E8A-4147-A177-3AD203B41FA5}">
                      <a16:colId xmlns:a16="http://schemas.microsoft.com/office/drawing/2014/main" val="1879236242"/>
                    </a:ext>
                  </a:extLst>
                </a:gridCol>
                <a:gridCol w="343150">
                  <a:extLst>
                    <a:ext uri="{9D8B030D-6E8A-4147-A177-3AD203B41FA5}">
                      <a16:colId xmlns:a16="http://schemas.microsoft.com/office/drawing/2014/main" val="1493197838"/>
                    </a:ext>
                  </a:extLst>
                </a:gridCol>
                <a:gridCol w="343150">
                  <a:extLst>
                    <a:ext uri="{9D8B030D-6E8A-4147-A177-3AD203B41FA5}">
                      <a16:colId xmlns:a16="http://schemas.microsoft.com/office/drawing/2014/main" val="3723453304"/>
                    </a:ext>
                  </a:extLst>
                </a:gridCol>
                <a:gridCol w="343150">
                  <a:extLst>
                    <a:ext uri="{9D8B030D-6E8A-4147-A177-3AD203B41FA5}">
                      <a16:colId xmlns:a16="http://schemas.microsoft.com/office/drawing/2014/main" val="581792439"/>
                    </a:ext>
                  </a:extLst>
                </a:gridCol>
                <a:gridCol w="343150">
                  <a:extLst>
                    <a:ext uri="{9D8B030D-6E8A-4147-A177-3AD203B41FA5}">
                      <a16:colId xmlns:a16="http://schemas.microsoft.com/office/drawing/2014/main" val="639646977"/>
                    </a:ext>
                  </a:extLst>
                </a:gridCol>
                <a:gridCol w="343150">
                  <a:extLst>
                    <a:ext uri="{9D8B030D-6E8A-4147-A177-3AD203B41FA5}">
                      <a16:colId xmlns:a16="http://schemas.microsoft.com/office/drawing/2014/main" val="3909018808"/>
                    </a:ext>
                  </a:extLst>
                </a:gridCol>
                <a:gridCol w="343150">
                  <a:extLst>
                    <a:ext uri="{9D8B030D-6E8A-4147-A177-3AD203B41FA5}">
                      <a16:colId xmlns:a16="http://schemas.microsoft.com/office/drawing/2014/main" val="555039255"/>
                    </a:ext>
                  </a:extLst>
                </a:gridCol>
                <a:gridCol w="343150">
                  <a:extLst>
                    <a:ext uri="{9D8B030D-6E8A-4147-A177-3AD203B41FA5}">
                      <a16:colId xmlns:a16="http://schemas.microsoft.com/office/drawing/2014/main" val="149181668"/>
                    </a:ext>
                  </a:extLst>
                </a:gridCol>
                <a:gridCol w="343150">
                  <a:extLst>
                    <a:ext uri="{9D8B030D-6E8A-4147-A177-3AD203B41FA5}">
                      <a16:colId xmlns:a16="http://schemas.microsoft.com/office/drawing/2014/main" val="2001183457"/>
                    </a:ext>
                  </a:extLst>
                </a:gridCol>
                <a:gridCol w="343150">
                  <a:extLst>
                    <a:ext uri="{9D8B030D-6E8A-4147-A177-3AD203B41FA5}">
                      <a16:colId xmlns:a16="http://schemas.microsoft.com/office/drawing/2014/main" val="1731813167"/>
                    </a:ext>
                  </a:extLst>
                </a:gridCol>
                <a:gridCol w="343150">
                  <a:extLst>
                    <a:ext uri="{9D8B030D-6E8A-4147-A177-3AD203B41FA5}">
                      <a16:colId xmlns:a16="http://schemas.microsoft.com/office/drawing/2014/main" val="935105627"/>
                    </a:ext>
                  </a:extLst>
                </a:gridCol>
                <a:gridCol w="343150">
                  <a:extLst>
                    <a:ext uri="{9D8B030D-6E8A-4147-A177-3AD203B41FA5}">
                      <a16:colId xmlns:a16="http://schemas.microsoft.com/office/drawing/2014/main" val="2475394732"/>
                    </a:ext>
                  </a:extLst>
                </a:gridCol>
                <a:gridCol w="343150">
                  <a:extLst>
                    <a:ext uri="{9D8B030D-6E8A-4147-A177-3AD203B41FA5}">
                      <a16:colId xmlns:a16="http://schemas.microsoft.com/office/drawing/2014/main" val="612988818"/>
                    </a:ext>
                  </a:extLst>
                </a:gridCol>
                <a:gridCol w="343150">
                  <a:extLst>
                    <a:ext uri="{9D8B030D-6E8A-4147-A177-3AD203B41FA5}">
                      <a16:colId xmlns:a16="http://schemas.microsoft.com/office/drawing/2014/main" val="1622391267"/>
                    </a:ext>
                  </a:extLst>
                </a:gridCol>
                <a:gridCol w="343150">
                  <a:extLst>
                    <a:ext uri="{9D8B030D-6E8A-4147-A177-3AD203B41FA5}">
                      <a16:colId xmlns:a16="http://schemas.microsoft.com/office/drawing/2014/main" val="3476226811"/>
                    </a:ext>
                  </a:extLst>
                </a:gridCol>
                <a:gridCol w="343150">
                  <a:extLst>
                    <a:ext uri="{9D8B030D-6E8A-4147-A177-3AD203B41FA5}">
                      <a16:colId xmlns:a16="http://schemas.microsoft.com/office/drawing/2014/main" val="797980669"/>
                    </a:ext>
                  </a:extLst>
                </a:gridCol>
                <a:gridCol w="343150">
                  <a:extLst>
                    <a:ext uri="{9D8B030D-6E8A-4147-A177-3AD203B41FA5}">
                      <a16:colId xmlns:a16="http://schemas.microsoft.com/office/drawing/2014/main" val="386452267"/>
                    </a:ext>
                  </a:extLst>
                </a:gridCol>
                <a:gridCol w="343150">
                  <a:extLst>
                    <a:ext uri="{9D8B030D-6E8A-4147-A177-3AD203B41FA5}">
                      <a16:colId xmlns:a16="http://schemas.microsoft.com/office/drawing/2014/main" val="3554125344"/>
                    </a:ext>
                  </a:extLst>
                </a:gridCol>
                <a:gridCol w="343150">
                  <a:extLst>
                    <a:ext uri="{9D8B030D-6E8A-4147-A177-3AD203B41FA5}">
                      <a16:colId xmlns:a16="http://schemas.microsoft.com/office/drawing/2014/main" val="1008152629"/>
                    </a:ext>
                  </a:extLst>
                </a:gridCol>
                <a:gridCol w="468843">
                  <a:extLst>
                    <a:ext uri="{9D8B030D-6E8A-4147-A177-3AD203B41FA5}">
                      <a16:colId xmlns:a16="http://schemas.microsoft.com/office/drawing/2014/main" val="2701802209"/>
                    </a:ext>
                  </a:extLst>
                </a:gridCol>
                <a:gridCol w="600096">
                  <a:extLst>
                    <a:ext uri="{9D8B030D-6E8A-4147-A177-3AD203B41FA5}">
                      <a16:colId xmlns:a16="http://schemas.microsoft.com/office/drawing/2014/main" val="3194721198"/>
                    </a:ext>
                  </a:extLst>
                </a:gridCol>
                <a:gridCol w="600096">
                  <a:extLst>
                    <a:ext uri="{9D8B030D-6E8A-4147-A177-3AD203B41FA5}">
                      <a16:colId xmlns:a16="http://schemas.microsoft.com/office/drawing/2014/main" val="1498138728"/>
                    </a:ext>
                  </a:extLst>
                </a:gridCol>
              </a:tblGrid>
              <a:tr h="570717">
                <a:tc>
                  <a:txBody>
                    <a:bodyPr/>
                    <a:lstStyle/>
                    <a:p>
                      <a:pPr>
                        <a:lnSpc>
                          <a:spcPct val="115000"/>
                        </a:lnSpc>
                        <a:spcAft>
                          <a:spcPts val="1000"/>
                        </a:spcAft>
                      </a:pPr>
                      <a:r>
                        <a:rPr lang="en-GB" sz="800" dirty="0">
                          <a:effectLst/>
                        </a:rPr>
                        <a:t> </a:t>
                      </a:r>
                      <a:endParaRPr lang="en-NZ" sz="900" dirty="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gn="ctr">
                        <a:lnSpc>
                          <a:spcPct val="115000"/>
                        </a:lnSpc>
                        <a:spcAft>
                          <a:spcPts val="1000"/>
                        </a:spcAft>
                      </a:pPr>
                      <a:r>
                        <a:rPr lang="en-GB" sz="700">
                          <a:effectLst/>
                        </a:rPr>
                        <a:t>Yr 1 2021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dirty="0" err="1">
                          <a:effectLst/>
                        </a:rPr>
                        <a:t>Yr</a:t>
                      </a:r>
                      <a:r>
                        <a:rPr lang="en-GB" sz="700" dirty="0">
                          <a:effectLst/>
                        </a:rPr>
                        <a:t> 1 2022</a:t>
                      </a:r>
                      <a:endParaRPr lang="en-NZ" sz="900" dirty="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dirty="0">
                          <a:effectLst/>
                        </a:rPr>
                        <a:t>Yr2  201</a:t>
                      </a:r>
                      <a:endParaRPr lang="en-NZ" sz="900" dirty="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 2 2022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 3 2021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 3 2022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 4 2021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 4 2022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 5 2021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 5 2022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 6 2021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 6 2022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 7 2021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 7 2022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 8 2021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 8 2022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 9</a:t>
                      </a:r>
                      <a:br>
                        <a:rPr lang="en-GB" sz="700">
                          <a:effectLst/>
                        </a:rPr>
                      </a:br>
                      <a:r>
                        <a:rPr lang="en-GB" sz="700">
                          <a:effectLst/>
                        </a:rPr>
                        <a:t>2021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 9</a:t>
                      </a:r>
                      <a:br>
                        <a:rPr lang="en-GB" sz="700">
                          <a:effectLst/>
                        </a:rPr>
                      </a:br>
                      <a:r>
                        <a:rPr lang="en-GB" sz="700">
                          <a:effectLst/>
                        </a:rPr>
                        <a:t>2022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algn="ctr">
                        <a:lnSpc>
                          <a:spcPct val="115000"/>
                        </a:lnSpc>
                        <a:spcAft>
                          <a:spcPts val="1000"/>
                        </a:spcAft>
                      </a:pPr>
                      <a:r>
                        <a:rPr lang="en-GB" sz="700">
                          <a:effectLst/>
                        </a:rPr>
                        <a:t>Yr10</a:t>
                      </a:r>
                      <a:br>
                        <a:rPr lang="en-GB" sz="700">
                          <a:effectLst/>
                        </a:rPr>
                      </a:br>
                      <a:r>
                        <a:rPr lang="en-GB" sz="700">
                          <a:effectLst/>
                        </a:rPr>
                        <a:t>2021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marL="71755" marR="71755" algn="ctr">
                        <a:lnSpc>
                          <a:spcPct val="115000"/>
                        </a:lnSpc>
                        <a:spcAft>
                          <a:spcPts val="1000"/>
                        </a:spcAft>
                      </a:pPr>
                      <a:r>
                        <a:rPr lang="en-GB" sz="700">
                          <a:effectLst/>
                        </a:rPr>
                        <a:t>Yr10</a:t>
                      </a:r>
                      <a:br>
                        <a:rPr lang="en-GB" sz="700">
                          <a:effectLst/>
                        </a:rPr>
                      </a:br>
                      <a:r>
                        <a:rPr lang="en-GB" sz="700">
                          <a:effectLst/>
                        </a:rPr>
                        <a:t>2022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tc>
                  <a:txBody>
                    <a:bodyPr/>
                    <a:lstStyle/>
                    <a:p>
                      <a:pPr marL="71755" marR="71755" algn="ctr">
                        <a:lnSpc>
                          <a:spcPct val="115000"/>
                        </a:lnSpc>
                        <a:spcAft>
                          <a:spcPts val="1000"/>
                        </a:spcAft>
                      </a:pPr>
                      <a:r>
                        <a:rPr lang="en-GB" sz="700">
                          <a:effectLst/>
                        </a:rPr>
                        <a:t>2022</a:t>
                      </a:r>
                      <a:endParaRPr lang="en-NZ" sz="900">
                        <a:effectLst/>
                      </a:endParaRPr>
                    </a:p>
                    <a:p>
                      <a:pPr marL="71755" marR="71755" algn="ctr">
                        <a:lnSpc>
                          <a:spcPct val="115000"/>
                        </a:lnSpc>
                        <a:spcAft>
                          <a:spcPts val="1000"/>
                        </a:spcAft>
                      </a:pPr>
                      <a:r>
                        <a:rPr lang="en-GB" sz="700">
                          <a:effectLst/>
                        </a:rPr>
                        <a:t>Overall</a:t>
                      </a:r>
                      <a:endParaRPr lang="en-NZ" sz="900">
                        <a:effectLst/>
                      </a:endParaRPr>
                    </a:p>
                    <a:p>
                      <a:pPr marL="71755" marR="71755" algn="ctr">
                        <a:lnSpc>
                          <a:spcPct val="115000"/>
                        </a:lnSpc>
                        <a:spcAft>
                          <a:spcPts val="1000"/>
                        </a:spcAft>
                      </a:pPr>
                      <a:r>
                        <a:rPr lang="en-GB" sz="7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b"/>
                </a:tc>
                <a:extLst>
                  <a:ext uri="{0D108BD9-81ED-4DB2-BD59-A6C34878D82A}">
                    <a16:rowId xmlns:a16="http://schemas.microsoft.com/office/drawing/2014/main" val="1392910244"/>
                  </a:ext>
                </a:extLst>
              </a:tr>
              <a:tr h="344626">
                <a:tc rowSpan="2">
                  <a:txBody>
                    <a:bodyPr/>
                    <a:lstStyle/>
                    <a:p>
                      <a:pPr marR="71755">
                        <a:lnSpc>
                          <a:spcPct val="115000"/>
                        </a:lnSpc>
                        <a:spcAft>
                          <a:spcPts val="1000"/>
                        </a:spcAft>
                      </a:pPr>
                      <a:r>
                        <a:rPr lang="en-GB" sz="700">
                          <a:effectLst/>
                        </a:rPr>
                        <a:t>Well Below</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7</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extLst>
                  <a:ext uri="{0D108BD9-81ED-4DB2-BD59-A6C34878D82A}">
                    <a16:rowId xmlns:a16="http://schemas.microsoft.com/office/drawing/2014/main" val="3456281432"/>
                  </a:ext>
                </a:extLst>
              </a:tr>
              <a:tr h="344626">
                <a:tc vMerge="1">
                  <a:txBody>
                    <a:bodyPr/>
                    <a:lstStyle/>
                    <a:p>
                      <a:endParaRPr lang="en-US"/>
                    </a:p>
                  </a:txBody>
                  <a:tcPr/>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4</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6</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4</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extLst>
                  <a:ext uri="{0D108BD9-81ED-4DB2-BD59-A6C34878D82A}">
                    <a16:rowId xmlns:a16="http://schemas.microsoft.com/office/drawing/2014/main" val="3582724379"/>
                  </a:ext>
                </a:extLst>
              </a:tr>
              <a:tr h="344626">
                <a:tc rowSpan="2">
                  <a:txBody>
                    <a:bodyPr/>
                    <a:lstStyle/>
                    <a:p>
                      <a:pPr marR="71755">
                        <a:lnSpc>
                          <a:spcPct val="115000"/>
                        </a:lnSpc>
                        <a:spcAft>
                          <a:spcPts val="1000"/>
                        </a:spcAft>
                      </a:pPr>
                      <a:r>
                        <a:rPr lang="en-GB" sz="700">
                          <a:effectLst/>
                        </a:rPr>
                        <a:t>Below</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4</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7</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4</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6</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29</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extLst>
                  <a:ext uri="{0D108BD9-81ED-4DB2-BD59-A6C34878D82A}">
                    <a16:rowId xmlns:a16="http://schemas.microsoft.com/office/drawing/2014/main" val="3484160023"/>
                  </a:ext>
                </a:extLst>
              </a:tr>
              <a:tr h="344626">
                <a:tc vMerge="1">
                  <a:txBody>
                    <a:bodyPr/>
                    <a:lstStyle/>
                    <a:p>
                      <a:endParaRPr lang="en-US"/>
                    </a:p>
                  </a:txBody>
                  <a:tcPr/>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7</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7</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16</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8</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14</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9</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8</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14</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9</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17</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9</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extLst>
                  <a:ext uri="{0D108BD9-81ED-4DB2-BD59-A6C34878D82A}">
                    <a16:rowId xmlns:a16="http://schemas.microsoft.com/office/drawing/2014/main" val="3304907283"/>
                  </a:ext>
                </a:extLst>
              </a:tr>
              <a:tr h="344626">
                <a:tc rowSpan="2">
                  <a:txBody>
                    <a:bodyPr/>
                    <a:lstStyle/>
                    <a:p>
                      <a:pPr marR="71755">
                        <a:lnSpc>
                          <a:spcPct val="115000"/>
                        </a:lnSpc>
                        <a:spcAft>
                          <a:spcPts val="1000"/>
                        </a:spcAft>
                      </a:pPr>
                      <a:r>
                        <a:rPr lang="en-GB" sz="700">
                          <a:effectLst/>
                        </a:rPr>
                        <a:t>At</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36</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24</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17</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16</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27</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26</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dirty="0">
                          <a:effectLst/>
                        </a:rPr>
                        <a:t>19</a:t>
                      </a:r>
                      <a:endParaRPr lang="en-NZ" sz="900" dirty="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17</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19</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9</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189</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extLst>
                  <a:ext uri="{0D108BD9-81ED-4DB2-BD59-A6C34878D82A}">
                    <a16:rowId xmlns:a16="http://schemas.microsoft.com/office/drawing/2014/main" val="286774464"/>
                  </a:ext>
                </a:extLst>
              </a:tr>
              <a:tr h="344626">
                <a:tc vMerge="1">
                  <a:txBody>
                    <a:bodyPr/>
                    <a:lstStyle/>
                    <a:p>
                      <a:endParaRPr lang="en-US"/>
                    </a:p>
                  </a:txBody>
                  <a:tcPr/>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80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73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41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49</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69</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41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56</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75</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69</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70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53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38</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47</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37</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59</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61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50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58</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extLst>
                  <a:ext uri="{0D108BD9-81ED-4DB2-BD59-A6C34878D82A}">
                    <a16:rowId xmlns:a16="http://schemas.microsoft.com/office/drawing/2014/main" val="756322885"/>
                  </a:ext>
                </a:extLst>
              </a:tr>
              <a:tr h="344626">
                <a:tc rowSpan="2">
                  <a:txBody>
                    <a:bodyPr/>
                    <a:lstStyle/>
                    <a:p>
                      <a:pPr marR="71755">
                        <a:lnSpc>
                          <a:spcPct val="115000"/>
                        </a:lnSpc>
                        <a:spcAft>
                          <a:spcPts val="1000"/>
                        </a:spcAft>
                      </a:pPr>
                      <a:r>
                        <a:rPr lang="en-GB" sz="700">
                          <a:effectLst/>
                        </a:rPr>
                        <a:t>Above</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6</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18</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6</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7</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7</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6</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16</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17</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9</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14</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extLst>
                  <a:ext uri="{0D108BD9-81ED-4DB2-BD59-A6C34878D82A}">
                    <a16:rowId xmlns:a16="http://schemas.microsoft.com/office/drawing/2014/main" val="127661605"/>
                  </a:ext>
                </a:extLst>
              </a:tr>
              <a:tr h="344626">
                <a:tc vMerge="1">
                  <a:txBody>
                    <a:bodyPr/>
                    <a:lstStyle/>
                    <a:p>
                      <a:endParaRPr lang="en-US"/>
                    </a:p>
                  </a:txBody>
                  <a:tcPr/>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15</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54</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40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51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16</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18</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16</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44</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53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60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41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35</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52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50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extLst>
                  <a:ext uri="{0D108BD9-81ED-4DB2-BD59-A6C34878D82A}">
                    <a16:rowId xmlns:a16="http://schemas.microsoft.com/office/drawing/2014/main" val="3147897121"/>
                  </a:ext>
                </a:extLst>
              </a:tr>
              <a:tr h="344626">
                <a:tc rowSpan="2">
                  <a:txBody>
                    <a:bodyPr/>
                    <a:lstStyle/>
                    <a:p>
                      <a:pPr>
                        <a:lnSpc>
                          <a:spcPct val="115000"/>
                        </a:lnSpc>
                        <a:spcAft>
                          <a:spcPts val="1000"/>
                        </a:spcAft>
                      </a:pPr>
                      <a:r>
                        <a:rPr lang="en-GB" sz="700">
                          <a:effectLst/>
                        </a:rPr>
                        <a:t>Totals</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33</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45</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45</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39</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39</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44</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44</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37</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37</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32</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35</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35</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31</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20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316</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extLst>
                  <a:ext uri="{0D108BD9-81ED-4DB2-BD59-A6C34878D82A}">
                    <a16:rowId xmlns:a16="http://schemas.microsoft.com/office/drawing/2014/main" val="1555438"/>
                  </a:ext>
                </a:extLst>
              </a:tr>
              <a:tr h="588106">
                <a:tc vMerge="1">
                  <a:txBody>
                    <a:bodyPr/>
                    <a:lstStyle/>
                    <a:p>
                      <a:endParaRPr lang="en-US"/>
                    </a:p>
                  </a:txBody>
                  <a:tcPr/>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nSpc>
                          <a:spcPct val="115000"/>
                        </a:lnSpc>
                        <a:spcAft>
                          <a:spcPts val="1000"/>
                        </a:spcAft>
                      </a:pPr>
                      <a:r>
                        <a:rPr lang="en-GB" sz="6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55" marR="56955" marT="0" marB="0" anchor="ctr"/>
                </a:tc>
                <a:tc>
                  <a:txBody>
                    <a:bodyPr/>
                    <a:lstStyle/>
                    <a:p>
                      <a:pPr algn="ctr">
                        <a:lnSpc>
                          <a:spcPct val="115000"/>
                        </a:lnSpc>
                        <a:spcAft>
                          <a:spcPts val="1000"/>
                        </a:spcAft>
                      </a:pPr>
                      <a:r>
                        <a:rPr lang="en-NZ" sz="1000" dirty="0">
                          <a:effectLst/>
                        </a:rPr>
                        <a:t>100</a:t>
                      </a:r>
                      <a:endParaRPr lang="en-NZ" sz="900" dirty="0">
                        <a:solidFill>
                          <a:srgbClr val="000000"/>
                        </a:solidFill>
                        <a:effectLst/>
                        <a:latin typeface="Calibri" panose="020F0502020204030204" pitchFamily="34" charset="0"/>
                        <a:ea typeface="Calibri" panose="020F0502020204030204" pitchFamily="34" charset="0"/>
                      </a:endParaRPr>
                    </a:p>
                  </a:txBody>
                  <a:tcPr marL="56955" marR="56955" marT="0" marB="0" anchor="ctr"/>
                </a:tc>
                <a:extLst>
                  <a:ext uri="{0D108BD9-81ED-4DB2-BD59-A6C34878D82A}">
                    <a16:rowId xmlns:a16="http://schemas.microsoft.com/office/drawing/2014/main" val="2490295987"/>
                  </a:ext>
                </a:extLst>
              </a:tr>
            </a:tbl>
          </a:graphicData>
        </a:graphic>
      </p:graphicFrame>
      <p:cxnSp>
        <p:nvCxnSpPr>
          <p:cNvPr id="6" name="Straight Arrow Connector 5">
            <a:extLst>
              <a:ext uri="{FF2B5EF4-FFF2-40B4-BE49-F238E27FC236}">
                <a16:creationId xmlns:a16="http://schemas.microsoft.com/office/drawing/2014/main" id="{08D2DD3F-5D24-5B48-BD4D-4776CB4C5455}"/>
              </a:ext>
            </a:extLst>
          </p:cNvPr>
          <p:cNvCxnSpPr/>
          <p:nvPr/>
        </p:nvCxnSpPr>
        <p:spPr>
          <a:xfrm>
            <a:off x="1893232" y="4343580"/>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BC6628C-F0D5-D44F-8C84-E021585842A8}"/>
              </a:ext>
            </a:extLst>
          </p:cNvPr>
          <p:cNvCxnSpPr/>
          <p:nvPr/>
        </p:nvCxnSpPr>
        <p:spPr>
          <a:xfrm>
            <a:off x="1893232" y="5053414"/>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E159158-50FE-F74E-B412-33AD1F992864}"/>
              </a:ext>
            </a:extLst>
          </p:cNvPr>
          <p:cNvCxnSpPr/>
          <p:nvPr/>
        </p:nvCxnSpPr>
        <p:spPr>
          <a:xfrm>
            <a:off x="3881299" y="4349090"/>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D62B692-51EF-A449-A39E-8E26DAA18EF6}"/>
              </a:ext>
            </a:extLst>
          </p:cNvPr>
          <p:cNvCxnSpPr/>
          <p:nvPr/>
        </p:nvCxnSpPr>
        <p:spPr>
          <a:xfrm>
            <a:off x="3919270" y="5063531"/>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7F179C-275A-674A-9377-CF9B6FE652BE}"/>
              </a:ext>
            </a:extLst>
          </p:cNvPr>
          <p:cNvCxnSpPr/>
          <p:nvPr/>
        </p:nvCxnSpPr>
        <p:spPr>
          <a:xfrm>
            <a:off x="4673318" y="4533447"/>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50DD5EA-1AAF-AE45-8DE1-A00BD579253C}"/>
              </a:ext>
            </a:extLst>
          </p:cNvPr>
          <p:cNvCxnSpPr/>
          <p:nvPr/>
        </p:nvCxnSpPr>
        <p:spPr>
          <a:xfrm>
            <a:off x="4673318" y="5226867"/>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E8AC10-51EA-5B44-B89E-11637BA2E6A4}"/>
              </a:ext>
            </a:extLst>
          </p:cNvPr>
          <p:cNvCxnSpPr/>
          <p:nvPr/>
        </p:nvCxnSpPr>
        <p:spPr>
          <a:xfrm>
            <a:off x="5989018" y="3665611"/>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139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6267-4FDC-7E4B-81C4-42749C1D6C2B}"/>
              </a:ext>
            </a:extLst>
          </p:cNvPr>
          <p:cNvSpPr>
            <a:spLocks noGrp="1"/>
          </p:cNvSpPr>
          <p:nvPr>
            <p:ph type="title"/>
          </p:nvPr>
        </p:nvSpPr>
        <p:spPr/>
        <p:txBody>
          <a:bodyPr/>
          <a:lstStyle/>
          <a:p>
            <a:r>
              <a:rPr lang="en-AU" b="1" dirty="0">
                <a:latin typeface="Cambria" panose="02040503050406030204" pitchFamily="18" charset="0"/>
                <a:ea typeface="Times New Roman" panose="02020603050405020304" pitchFamily="18" charset="0"/>
                <a:cs typeface="Times New Roman" panose="02020603050405020304" pitchFamily="18" charset="0"/>
              </a:rPr>
              <a:t>Male / Female years 1 - 10</a:t>
            </a:r>
            <a:endParaRPr lang="en-US" dirty="0"/>
          </a:p>
        </p:txBody>
      </p:sp>
      <p:sp>
        <p:nvSpPr>
          <p:cNvPr id="3" name="Rectangle 2">
            <a:extLst>
              <a:ext uri="{FF2B5EF4-FFF2-40B4-BE49-F238E27FC236}">
                <a16:creationId xmlns:a16="http://schemas.microsoft.com/office/drawing/2014/main" id="{8A36D8A8-3C39-6147-AD87-1B00E6A7B001}"/>
              </a:ext>
            </a:extLst>
          </p:cNvPr>
          <p:cNvSpPr/>
          <p:nvPr/>
        </p:nvSpPr>
        <p:spPr>
          <a:xfrm>
            <a:off x="351182" y="1743611"/>
            <a:ext cx="8411078" cy="390363"/>
          </a:xfrm>
          <a:prstGeom prst="rect">
            <a:avLst/>
          </a:prstGeom>
        </p:spPr>
        <p:txBody>
          <a:bodyPr wrap="square">
            <a:spAutoFit/>
          </a:bodyPr>
          <a:lstStyle/>
          <a:p>
            <a:pPr>
              <a:lnSpc>
                <a:spcPct val="115000"/>
              </a:lnSpc>
              <a:spcAft>
                <a:spcPts val="0"/>
              </a:spcAft>
            </a:pPr>
            <a:r>
              <a:rPr lang="en-NZ"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E13FC63-51BA-F44B-B873-2917FC1D0B0C}"/>
              </a:ext>
            </a:extLst>
          </p:cNvPr>
          <p:cNvSpPr/>
          <p:nvPr/>
        </p:nvSpPr>
        <p:spPr>
          <a:xfrm>
            <a:off x="178723" y="1743611"/>
            <a:ext cx="8786553" cy="4354334"/>
          </a:xfrm>
          <a:prstGeom prst="rect">
            <a:avLst/>
          </a:prstGeom>
        </p:spPr>
        <p:txBody>
          <a:bodyPr wrap="square">
            <a:spAutoFit/>
          </a:bodyPr>
          <a:lstStyle/>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Female pupils 2022 </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143/156 (91%) At or Above</a:t>
            </a:r>
            <a:endPar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228600">
              <a:lnSpc>
                <a:spcPct val="115000"/>
              </a:lnSpc>
              <a:spcAft>
                <a:spcPts val="0"/>
              </a:spcAft>
            </a:pPr>
            <a:r>
              <a:rPr lang="en-AU" sz="14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2021</a:t>
            </a:r>
            <a:r>
              <a:rPr lang="en-AU" sz="14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140/154 (91%) At or Above</a:t>
            </a:r>
            <a:endParaRPr lang="en-AU" sz="1400" b="1"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2020</a:t>
            </a:r>
            <a:r>
              <a:rPr lang="en-AU" sz="14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 </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121/141 (85%) At or Above</a:t>
            </a:r>
          </a:p>
          <a:p>
            <a:pPr marL="685800" lvl="1">
              <a:lnSpc>
                <a:spcPct val="115000"/>
              </a:lnSpc>
            </a:pPr>
            <a:r>
              <a:rPr lang="en-NZ" sz="1400" dirty="0">
                <a:latin typeface="Cambria" panose="02040503050406030204" pitchFamily="18" charset="0"/>
                <a:ea typeface="Calibri" panose="020F0502020204030204" pitchFamily="34" charset="0"/>
                <a:cs typeface="Calibri" panose="020F0502020204030204" pitchFamily="34" charset="0"/>
              </a:rPr>
              <a:t>	2019</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 103/118 (87%) pupil At or Above </a:t>
            </a:r>
            <a:r>
              <a:rPr lang="en-NZ"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NZ" sz="800"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Male pupils 2022 </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147/160 (91%) At or Above</a:t>
            </a:r>
            <a:endPar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685800" lvl="1">
              <a:lnSpc>
                <a:spcPct val="115000"/>
              </a:lnSpc>
            </a:pPr>
            <a:endPar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2021 = 151/173 (87%) At or Above </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 146/161 (90%) At or Above</a:t>
            </a:r>
          </a:p>
          <a:p>
            <a:pPr marL="685800" lvl="1">
              <a:lnSpc>
                <a:spcPct val="115000"/>
              </a:lnSpc>
            </a:pPr>
            <a:r>
              <a:rPr lang="en-NZ" sz="1400" dirty="0">
                <a:latin typeface="Cambria" panose="02040503050406030204" pitchFamily="18" charset="0"/>
                <a:ea typeface="Calibri" panose="020F0502020204030204" pitchFamily="34" charset="0"/>
                <a:cs typeface="Calibri" panose="020F0502020204030204" pitchFamily="34" charset="0"/>
              </a:rPr>
              <a:t>2019 </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116/138 (84%) At or Above </a:t>
            </a:r>
          </a:p>
          <a:p>
            <a:pPr marL="228600">
              <a:lnSpc>
                <a:spcPct val="115000"/>
              </a:lnSpc>
              <a:spcAft>
                <a:spcPts val="0"/>
              </a:spcAft>
            </a:pPr>
            <a:r>
              <a:rPr lang="en-AU" sz="8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endParaRPr lang="en-NZ" sz="800" dirty="0">
              <a:latin typeface="Cambria" panose="02040503050406030204" pitchFamily="18" charset="0"/>
              <a:ea typeface="Calibri" panose="020F0502020204030204" pitchFamily="34" charset="0"/>
              <a:cs typeface="Calibri" panose="020F0502020204030204" pitchFamily="34"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Well below category 2022 = </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2/316 (males = 1/160 females = 1/156)</a:t>
            </a:r>
          </a:p>
          <a:p>
            <a:pPr marL="685800" lvl="1">
              <a:lnSpc>
                <a:spcPct val="115000"/>
              </a:lnSpc>
            </a:pPr>
            <a:endPar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2021</a:t>
            </a:r>
            <a:r>
              <a:rPr lang="en-AU" sz="14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7/173 (4%) males and 1/154 (0%) females.</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 6/161 (3%) males and 1/141 (1%) females.</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2019 = 9/138 (6%) males and 2/118 (1%) females</a:t>
            </a:r>
            <a:endParaRPr lang="en-US" sz="1400" dirty="0"/>
          </a:p>
        </p:txBody>
      </p:sp>
      <p:cxnSp>
        <p:nvCxnSpPr>
          <p:cNvPr id="5" name="Straight Arrow Connector 4">
            <a:extLst>
              <a:ext uri="{FF2B5EF4-FFF2-40B4-BE49-F238E27FC236}">
                <a16:creationId xmlns:a16="http://schemas.microsoft.com/office/drawing/2014/main" id="{59BC06D5-EA4A-A040-87F9-ECE5DA5C05AF}"/>
              </a:ext>
            </a:extLst>
          </p:cNvPr>
          <p:cNvCxnSpPr>
            <a:cxnSpLocks/>
          </p:cNvCxnSpPr>
          <p:nvPr/>
        </p:nvCxnSpPr>
        <p:spPr>
          <a:xfrm>
            <a:off x="532780" y="5152881"/>
            <a:ext cx="7909376" cy="108232"/>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8360992-25F4-DE46-B6CA-4C9D4C202EB9}"/>
              </a:ext>
            </a:extLst>
          </p:cNvPr>
          <p:cNvCxnSpPr>
            <a:cxnSpLocks/>
          </p:cNvCxnSpPr>
          <p:nvPr/>
        </p:nvCxnSpPr>
        <p:spPr>
          <a:xfrm flipV="1">
            <a:off x="457260" y="3437205"/>
            <a:ext cx="7984896" cy="286656"/>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F3C7890-8AE4-A644-AF1C-2DA95A1BA9BB}"/>
              </a:ext>
            </a:extLst>
          </p:cNvPr>
          <p:cNvCxnSpPr>
            <a:cxnSpLocks/>
          </p:cNvCxnSpPr>
          <p:nvPr/>
        </p:nvCxnSpPr>
        <p:spPr>
          <a:xfrm flipV="1">
            <a:off x="457260" y="2148172"/>
            <a:ext cx="7984896" cy="1"/>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524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F0A4-A951-524C-B1BD-A8EE64F8E761}"/>
              </a:ext>
            </a:extLst>
          </p:cNvPr>
          <p:cNvSpPr>
            <a:spLocks noGrp="1"/>
          </p:cNvSpPr>
          <p:nvPr>
            <p:ph type="title"/>
          </p:nvPr>
        </p:nvSpPr>
        <p:spPr/>
        <p:txBody>
          <a:bodyPr/>
          <a:lstStyle/>
          <a:p>
            <a:r>
              <a:rPr lang="en-AU" b="1" dirty="0">
                <a:latin typeface="Cambria" panose="02040503050406030204" pitchFamily="18" charset="0"/>
                <a:ea typeface="Times New Roman" panose="02020603050405020304" pitchFamily="18" charset="0"/>
                <a:cs typeface="Times New Roman" panose="02020603050405020304" pitchFamily="18" charset="0"/>
              </a:rPr>
              <a:t>Ethnicity for years 1 - 10</a:t>
            </a:r>
            <a:br>
              <a:rPr lang="en-NZ"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en-US" dirty="0">
              <a:solidFill>
                <a:srgbClr val="FF0000"/>
              </a:solidFill>
            </a:endParaRPr>
          </a:p>
        </p:txBody>
      </p:sp>
      <p:sp>
        <p:nvSpPr>
          <p:cNvPr id="3" name="Rectangle 2">
            <a:extLst>
              <a:ext uri="{FF2B5EF4-FFF2-40B4-BE49-F238E27FC236}">
                <a16:creationId xmlns:a16="http://schemas.microsoft.com/office/drawing/2014/main" id="{63285196-91A1-EF49-89A1-F27C2659626A}"/>
              </a:ext>
            </a:extLst>
          </p:cNvPr>
          <p:cNvSpPr/>
          <p:nvPr/>
        </p:nvSpPr>
        <p:spPr>
          <a:xfrm>
            <a:off x="298173" y="1570852"/>
            <a:ext cx="8464086" cy="5243871"/>
          </a:xfrm>
          <a:prstGeom prst="rect">
            <a:avLst/>
          </a:prstGeom>
        </p:spPr>
        <p:txBody>
          <a:bodyPr wrap="square">
            <a:spAutoFit/>
          </a:bodyPr>
          <a:lstStyle/>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Maori</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pupils 2022 </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14/16   (87%), pupils achieving At or Above</a:t>
            </a:r>
          </a:p>
          <a:p>
            <a:pPr marL="685800" lvl="1">
              <a:lnSpc>
                <a:spcPct val="115000"/>
              </a:lnSpc>
            </a:pPr>
            <a:endPar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2021</a:t>
            </a:r>
            <a:r>
              <a:rPr lang="en-AU" sz="14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12/15 (80%) pupils At or Above</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 =   8/12 (66%)  pupils At or Above</a:t>
            </a:r>
          </a:p>
          <a:p>
            <a:pPr marL="685800" lvl="1">
              <a:lnSpc>
                <a:spcPct val="115000"/>
              </a:lnSpc>
            </a:pPr>
            <a:r>
              <a:rPr lang="en-NZ" sz="1400" dirty="0">
                <a:latin typeface="Cambria" panose="02040503050406030204" pitchFamily="18" charset="0"/>
                <a:ea typeface="Calibri" panose="020F0502020204030204" pitchFamily="34" charset="0"/>
                <a:cs typeface="Times New Roman" panose="02020603050405020304" pitchFamily="18" charset="0"/>
              </a:rPr>
              <a:t>2019 =   </a:t>
            </a: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6/9  (66%) pupils At or Above</a:t>
            </a:r>
            <a:endParaRPr lang="en-NZ" sz="1400" dirty="0">
              <a:latin typeface="Cambria" panose="02040503050406030204" pitchFamily="18" charset="0"/>
              <a:ea typeface="Calibri" panose="020F0502020204030204" pitchFamily="34" charset="0"/>
              <a:cs typeface="Times New Roman" panose="02020603050405020304" pitchFamily="18" charset="0"/>
            </a:endParaRPr>
          </a:p>
          <a:p>
            <a:pPr marL="228600">
              <a:lnSpc>
                <a:spcPct val="115000"/>
              </a:lnSpc>
              <a:spcAft>
                <a:spcPts val="0"/>
              </a:spcAft>
            </a:pPr>
            <a:endParaRPr lang="en-AU" sz="8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Pasifika</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pupils 2022 </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8/10 (80%) pupils achieving At or Above</a:t>
            </a:r>
          </a:p>
          <a:p>
            <a:pPr marL="685800" lvl="1">
              <a:lnSpc>
                <a:spcPct val="115000"/>
              </a:lnSpc>
            </a:pPr>
            <a:endPar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2021</a:t>
            </a:r>
            <a:r>
              <a:rPr lang="en-AU" sz="14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11/13 (84%) pupils At or Above </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 = 10/14 (71%),  pupils At or Above</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2019 =    3/7   (42%)pupils At or Above</a:t>
            </a:r>
          </a:p>
          <a:p>
            <a:pPr marL="228600">
              <a:lnSpc>
                <a:spcPct val="115000"/>
              </a:lnSpc>
              <a:spcAft>
                <a:spcPts val="0"/>
              </a:spcAft>
            </a:pPr>
            <a:endParaRPr lang="en-AU" sz="8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Asian</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pupils 2022 </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120/126  (95%) pupils achieving At or Above</a:t>
            </a:r>
          </a:p>
          <a:p>
            <a:pPr marL="685800" lvl="1">
              <a:lnSpc>
                <a:spcPct val="115000"/>
              </a:lnSpc>
            </a:pPr>
            <a:endPar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2021</a:t>
            </a:r>
            <a:r>
              <a:rPr lang="en-AU" sz="14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131/137  (96%) pupils At or Above</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 = 106/114  (92%)pupils At or Above</a:t>
            </a:r>
          </a:p>
          <a:p>
            <a:pPr marL="228600">
              <a:lnSpc>
                <a:spcPct val="115000"/>
              </a:lnSpc>
              <a:spcAft>
                <a:spcPts val="0"/>
              </a:spcAft>
            </a:pPr>
            <a:endParaRPr lang="en-AU" sz="8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NZ Pākehā</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pupils 2022 </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137/150 (91%) pupils achieving At or Above</a:t>
            </a:r>
          </a:p>
          <a:p>
            <a:pPr marL="685800" lvl="1">
              <a:lnSpc>
                <a:spcPct val="115000"/>
              </a:lnSpc>
            </a:pPr>
            <a:endPar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2021</a:t>
            </a:r>
            <a:r>
              <a:rPr lang="en-AU" sz="14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115/135 (85%) pupils At or Above</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 = 120/136 (88%) pupils At or Above</a:t>
            </a:r>
            <a:endParaRPr lang="en-NZ" sz="1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9439F28A-1E3C-C647-8EDC-309D7A3A7940}"/>
              </a:ext>
            </a:extLst>
          </p:cNvPr>
          <p:cNvCxnSpPr>
            <a:cxnSpLocks/>
          </p:cNvCxnSpPr>
          <p:nvPr/>
        </p:nvCxnSpPr>
        <p:spPr>
          <a:xfrm flipV="1">
            <a:off x="587645" y="5950226"/>
            <a:ext cx="7833609" cy="196902"/>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EB111D5-4E66-4947-A982-F045DD816342}"/>
              </a:ext>
            </a:extLst>
          </p:cNvPr>
          <p:cNvCxnSpPr>
            <a:cxnSpLocks/>
          </p:cNvCxnSpPr>
          <p:nvPr/>
        </p:nvCxnSpPr>
        <p:spPr>
          <a:xfrm>
            <a:off x="575528" y="4855981"/>
            <a:ext cx="7885143" cy="0"/>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A8D6429-1F85-A848-8E85-0E986FFF8279}"/>
              </a:ext>
            </a:extLst>
          </p:cNvPr>
          <p:cNvCxnSpPr>
            <a:cxnSpLocks/>
          </p:cNvCxnSpPr>
          <p:nvPr/>
        </p:nvCxnSpPr>
        <p:spPr>
          <a:xfrm>
            <a:off x="563412" y="3429000"/>
            <a:ext cx="7909376" cy="182223"/>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2E48A81-B2F6-F441-8F8D-44DC50BD8E98}"/>
              </a:ext>
            </a:extLst>
          </p:cNvPr>
          <p:cNvCxnSpPr>
            <a:cxnSpLocks/>
          </p:cNvCxnSpPr>
          <p:nvPr/>
        </p:nvCxnSpPr>
        <p:spPr>
          <a:xfrm flipV="1">
            <a:off x="511878" y="1842052"/>
            <a:ext cx="7909376" cy="271552"/>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141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27E3-7FA2-CC41-B391-3CABD7321376}"/>
              </a:ext>
            </a:extLst>
          </p:cNvPr>
          <p:cNvSpPr>
            <a:spLocks noGrp="1"/>
          </p:cNvSpPr>
          <p:nvPr>
            <p:ph type="title"/>
          </p:nvPr>
        </p:nvSpPr>
        <p:spPr/>
        <p:txBody>
          <a:bodyPr/>
          <a:lstStyle/>
          <a:p>
            <a:r>
              <a:rPr lang="en-US" dirty="0"/>
              <a:t>Target one</a:t>
            </a:r>
          </a:p>
        </p:txBody>
      </p:sp>
      <p:sp>
        <p:nvSpPr>
          <p:cNvPr id="9" name="TextBox 8">
            <a:extLst>
              <a:ext uri="{FF2B5EF4-FFF2-40B4-BE49-F238E27FC236}">
                <a16:creationId xmlns:a16="http://schemas.microsoft.com/office/drawing/2014/main" id="{205C2C35-29B8-EC5F-5AF4-F8E90AC926CC}"/>
              </a:ext>
            </a:extLst>
          </p:cNvPr>
          <p:cNvSpPr txBox="1"/>
          <p:nvPr/>
        </p:nvSpPr>
        <p:spPr>
          <a:xfrm>
            <a:off x="1100221" y="2850173"/>
            <a:ext cx="6943557" cy="369332"/>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Year 7 (2022) males to at least 85% at or above at the end of the year</a:t>
            </a:r>
            <a:r>
              <a:rPr lang="en-NZ" dirty="0">
                <a:effectLst/>
              </a:rPr>
              <a:t> </a:t>
            </a:r>
            <a:endParaRPr lang="en-US" dirty="0"/>
          </a:p>
        </p:txBody>
      </p:sp>
      <p:graphicFrame>
        <p:nvGraphicFramePr>
          <p:cNvPr id="10" name="Table 9">
            <a:extLst>
              <a:ext uri="{FF2B5EF4-FFF2-40B4-BE49-F238E27FC236}">
                <a16:creationId xmlns:a16="http://schemas.microsoft.com/office/drawing/2014/main" id="{D5B4573A-EBBC-55EE-B27F-132A4A45A4E6}"/>
              </a:ext>
            </a:extLst>
          </p:cNvPr>
          <p:cNvGraphicFramePr>
            <a:graphicFrameLocks noGrp="1"/>
          </p:cNvGraphicFramePr>
          <p:nvPr>
            <p:extLst>
              <p:ext uri="{D42A27DB-BD31-4B8C-83A1-F6EECF244321}">
                <p14:modId xmlns:p14="http://schemas.microsoft.com/office/powerpoint/2010/main" val="3966904039"/>
              </p:ext>
            </p:extLst>
          </p:nvPr>
        </p:nvGraphicFramePr>
        <p:xfrm>
          <a:off x="3975070" y="3638495"/>
          <a:ext cx="4804495" cy="2444666"/>
        </p:xfrm>
        <a:graphic>
          <a:graphicData uri="http://schemas.openxmlformats.org/drawingml/2006/table">
            <a:tbl>
              <a:tblPr>
                <a:tableStyleId>{5C22544A-7EE6-4342-B048-85BDC9FD1C3A}</a:tableStyleId>
              </a:tblPr>
              <a:tblGrid>
                <a:gridCol w="3330931">
                  <a:extLst>
                    <a:ext uri="{9D8B030D-6E8A-4147-A177-3AD203B41FA5}">
                      <a16:colId xmlns:a16="http://schemas.microsoft.com/office/drawing/2014/main" val="479006516"/>
                    </a:ext>
                  </a:extLst>
                </a:gridCol>
                <a:gridCol w="819267">
                  <a:extLst>
                    <a:ext uri="{9D8B030D-6E8A-4147-A177-3AD203B41FA5}">
                      <a16:colId xmlns:a16="http://schemas.microsoft.com/office/drawing/2014/main" val="2570027863"/>
                    </a:ext>
                  </a:extLst>
                </a:gridCol>
                <a:gridCol w="654297">
                  <a:extLst>
                    <a:ext uri="{9D8B030D-6E8A-4147-A177-3AD203B41FA5}">
                      <a16:colId xmlns:a16="http://schemas.microsoft.com/office/drawing/2014/main" val="2398494181"/>
                    </a:ext>
                  </a:extLst>
                </a:gridCol>
              </a:tblGrid>
              <a:tr h="795103">
                <a:tc>
                  <a:txBody>
                    <a:bodyPr/>
                    <a:lstStyle/>
                    <a:p>
                      <a:endParaRPr lang="en-GB" sz="1200" dirty="0">
                        <a:effectLst/>
                      </a:endParaRPr>
                    </a:p>
                    <a:p>
                      <a:r>
                        <a:rPr lang="en-GB" sz="1200" dirty="0">
                          <a:effectLst/>
                        </a:rPr>
                        <a:t>Total number of males in the Year 7 cohort in 2022</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endParaRPr lang="en-GB" sz="1200" dirty="0">
                        <a:effectLst/>
                      </a:endParaRPr>
                    </a:p>
                    <a:p>
                      <a:pPr algn="ctr"/>
                      <a:r>
                        <a:rPr lang="en-GB" sz="1200" dirty="0">
                          <a:effectLst/>
                        </a:rPr>
                        <a:t>Number </a:t>
                      </a:r>
                      <a:endParaRPr lang="en-NZ" sz="1100" dirty="0">
                        <a:effectLst/>
                      </a:endParaRPr>
                    </a:p>
                    <a:p>
                      <a:pPr algn="ctr"/>
                      <a:r>
                        <a:rPr lang="en-GB" sz="1200" dirty="0">
                          <a:effectLst/>
                        </a:rPr>
                        <a:t>14</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999402020"/>
                  </a:ext>
                </a:extLst>
              </a:tr>
              <a:tr h="854460">
                <a:tc>
                  <a:txBody>
                    <a:bodyPr/>
                    <a:lstStyle/>
                    <a:p>
                      <a:endParaRPr lang="en-GB" sz="1200" dirty="0">
                        <a:effectLst/>
                      </a:endParaRPr>
                    </a:p>
                    <a:p>
                      <a:r>
                        <a:rPr lang="en-GB" sz="1200" dirty="0">
                          <a:effectLst/>
                        </a:rPr>
                        <a:t>Total number and percentage of males in Year 7, 2022, who are AT or ABOVE expectation in the end of year OTJ.</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dirty="0">
                          <a:effectLst/>
                        </a:rPr>
                        <a:t>Number</a:t>
                      </a:r>
                      <a:endParaRPr lang="en-NZ" sz="1100" dirty="0">
                        <a:effectLst/>
                      </a:endParaRPr>
                    </a:p>
                    <a:p>
                      <a:pPr algn="ctr"/>
                      <a:endParaRPr lang="en-GB" sz="1200" dirty="0">
                        <a:effectLst/>
                      </a:endParaRPr>
                    </a:p>
                    <a:p>
                      <a:pPr algn="ctr"/>
                      <a:r>
                        <a:rPr lang="en-GB" sz="1200" dirty="0">
                          <a:effectLst/>
                        </a:rPr>
                        <a:t>12</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dirty="0">
                          <a:effectLst/>
                        </a:rPr>
                        <a:t>%</a:t>
                      </a:r>
                      <a:endParaRPr lang="en-NZ" sz="1100" dirty="0">
                        <a:effectLst/>
                      </a:endParaRPr>
                    </a:p>
                    <a:p>
                      <a:pPr algn="ctr"/>
                      <a:endParaRPr lang="en-GB" sz="1200" dirty="0">
                        <a:effectLst/>
                      </a:endParaRPr>
                    </a:p>
                    <a:p>
                      <a:pPr algn="ctr"/>
                      <a:r>
                        <a:rPr lang="en-GB" sz="1200" dirty="0">
                          <a:effectLst/>
                        </a:rPr>
                        <a:t>85</a:t>
                      </a:r>
                    </a:p>
                    <a:p>
                      <a:pPr algn="ct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2934773"/>
                  </a:ext>
                </a:extLst>
              </a:tr>
              <a:tr h="795103">
                <a:tc gridSpan="3">
                  <a:txBody>
                    <a:bodyPr/>
                    <a:lstStyle/>
                    <a:p>
                      <a:endParaRPr lang="en-GB" sz="1200" dirty="0">
                        <a:effectLst/>
                      </a:endParaRPr>
                    </a:p>
                    <a:p>
                      <a:r>
                        <a:rPr lang="en-GB" sz="1200" dirty="0">
                          <a:effectLst/>
                        </a:rPr>
                        <a:t>Comment   Target achieved.</a:t>
                      </a:r>
                      <a:endParaRPr lang="en-NZ" sz="1100" dirty="0">
                        <a:effectLst/>
                      </a:endParaRPr>
                    </a:p>
                    <a:p>
                      <a:r>
                        <a:rPr lang="en-GB" sz="1200" dirty="0">
                          <a:effectLst/>
                        </a:rPr>
                        <a:t> </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3783909"/>
                  </a:ext>
                </a:extLst>
              </a:tr>
            </a:tbl>
          </a:graphicData>
        </a:graphic>
      </p:graphicFrame>
      <p:pic>
        <p:nvPicPr>
          <p:cNvPr id="11" name="Picture 2" descr="Outstanding - Comic Book Style Word. Royalty Free Cliparts, Vectors, And  Stock Illustration. Image 71043371.">
            <a:extLst>
              <a:ext uri="{FF2B5EF4-FFF2-40B4-BE49-F238E27FC236}">
                <a16:creationId xmlns:a16="http://schemas.microsoft.com/office/drawing/2014/main" id="{BCFB3CB6-99F4-3272-D433-E258AE5A0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35" y="3638495"/>
            <a:ext cx="3593330" cy="2543594"/>
          </a:xfrm>
          <a:prstGeom prst="rect">
            <a:avLst/>
          </a:prstGeom>
          <a:noFill/>
          <a:effectLst>
            <a:softEdge rad="120005"/>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45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C699-C5AC-444B-ABCA-DFB45C7A1362}"/>
              </a:ext>
            </a:extLst>
          </p:cNvPr>
          <p:cNvSpPr>
            <a:spLocks noGrp="1"/>
          </p:cNvSpPr>
          <p:nvPr>
            <p:ph type="title"/>
          </p:nvPr>
        </p:nvSpPr>
        <p:spPr/>
        <p:txBody>
          <a:bodyPr/>
          <a:lstStyle/>
          <a:p>
            <a:r>
              <a:rPr lang="en-US" dirty="0"/>
              <a:t>Target two</a:t>
            </a:r>
          </a:p>
        </p:txBody>
      </p:sp>
      <p:sp>
        <p:nvSpPr>
          <p:cNvPr id="3" name="Rectangle 2">
            <a:extLst>
              <a:ext uri="{FF2B5EF4-FFF2-40B4-BE49-F238E27FC236}">
                <a16:creationId xmlns:a16="http://schemas.microsoft.com/office/drawing/2014/main" id="{069CD6BE-0C01-A94D-AC59-02D70555E78C}"/>
              </a:ext>
            </a:extLst>
          </p:cNvPr>
          <p:cNvSpPr/>
          <p:nvPr/>
        </p:nvSpPr>
        <p:spPr>
          <a:xfrm>
            <a:off x="170121" y="1679944"/>
            <a:ext cx="8761228" cy="916854"/>
          </a:xfrm>
          <a:prstGeom prst="rect">
            <a:avLst/>
          </a:prstGeom>
        </p:spPr>
        <p:txBody>
          <a:bodyPr wrap="square">
            <a:spAutoFit/>
          </a:bodyPr>
          <a:lstStyle/>
          <a:p>
            <a:pPr>
              <a:lnSpc>
                <a:spcPct val="115000"/>
              </a:lnSpc>
              <a:spcAft>
                <a:spcPts val="0"/>
              </a:spcAft>
            </a:pPr>
            <a:endParaRPr lang="en-NZ" sz="2400" dirty="0">
              <a:solidFill>
                <a:srgbClr val="000000"/>
              </a:solidFill>
              <a:latin typeface="Palatino Linotype" panose="02040502050505030304" pitchFamily="18" charset="0"/>
              <a:ea typeface="Calibri" panose="020F0502020204030204" pitchFamily="34" charset="0"/>
            </a:endParaRPr>
          </a:p>
          <a:p>
            <a:pPr>
              <a:lnSpc>
                <a:spcPct val="115000"/>
              </a:lnSpc>
              <a:spcAft>
                <a:spcPts val="0"/>
              </a:spcAft>
            </a:pPr>
            <a:endParaRPr lang="en-NZ" sz="2400" dirty="0">
              <a:solidFill>
                <a:srgbClr val="000000"/>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3CF015DE-F467-6EF3-8E63-A3A53BC7E69D}"/>
              </a:ext>
            </a:extLst>
          </p:cNvPr>
          <p:cNvSpPr txBox="1"/>
          <p:nvPr/>
        </p:nvSpPr>
        <p:spPr>
          <a:xfrm>
            <a:off x="522981" y="1943171"/>
            <a:ext cx="4572000" cy="923330"/>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rPr>
              <a:t>Reduce the 4% of males working at well below (2021) to 2% or less by the end of the 2022 year.</a:t>
            </a:r>
            <a:r>
              <a:rPr lang="en-US" sz="1800" dirty="0">
                <a:effectLst/>
                <a:latin typeface="Calibri" panose="020F0502020204030204" pitchFamily="34" charset="0"/>
                <a:ea typeface="Times New Roman" panose="02020603050405020304" pitchFamily="18" charset="0"/>
              </a:rPr>
              <a:t> </a:t>
            </a:r>
            <a:endParaRPr lang="en-NZ" sz="2000" dirty="0">
              <a:effectLst/>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2D4CA8CE-9C62-20D8-FFA5-2D068EB0B16B}"/>
              </a:ext>
            </a:extLst>
          </p:cNvPr>
          <p:cNvGraphicFramePr>
            <a:graphicFrameLocks noGrp="1"/>
          </p:cNvGraphicFramePr>
          <p:nvPr>
            <p:extLst>
              <p:ext uri="{D42A27DB-BD31-4B8C-83A1-F6EECF244321}">
                <p14:modId xmlns:p14="http://schemas.microsoft.com/office/powerpoint/2010/main" val="3501752678"/>
              </p:ext>
            </p:extLst>
          </p:nvPr>
        </p:nvGraphicFramePr>
        <p:xfrm>
          <a:off x="1543050" y="3429000"/>
          <a:ext cx="6057900" cy="2072640"/>
        </p:xfrm>
        <a:graphic>
          <a:graphicData uri="http://schemas.openxmlformats.org/drawingml/2006/table">
            <a:tbl>
              <a:tblPr>
                <a:tableStyleId>{5C22544A-7EE6-4342-B048-85BDC9FD1C3A}</a:tableStyleId>
              </a:tblPr>
              <a:tblGrid>
                <a:gridCol w="4318994">
                  <a:extLst>
                    <a:ext uri="{9D8B030D-6E8A-4147-A177-3AD203B41FA5}">
                      <a16:colId xmlns:a16="http://schemas.microsoft.com/office/drawing/2014/main" val="1303664482"/>
                    </a:ext>
                  </a:extLst>
                </a:gridCol>
                <a:gridCol w="1006367">
                  <a:extLst>
                    <a:ext uri="{9D8B030D-6E8A-4147-A177-3AD203B41FA5}">
                      <a16:colId xmlns:a16="http://schemas.microsoft.com/office/drawing/2014/main" val="999272429"/>
                    </a:ext>
                  </a:extLst>
                </a:gridCol>
                <a:gridCol w="732539">
                  <a:extLst>
                    <a:ext uri="{9D8B030D-6E8A-4147-A177-3AD203B41FA5}">
                      <a16:colId xmlns:a16="http://schemas.microsoft.com/office/drawing/2014/main" val="3137524596"/>
                    </a:ext>
                  </a:extLst>
                </a:gridCol>
              </a:tblGrid>
              <a:tr h="527050">
                <a:tc>
                  <a:txBody>
                    <a:bodyPr/>
                    <a:lstStyle/>
                    <a:p>
                      <a:r>
                        <a:rPr lang="en-GB" sz="1400" dirty="0">
                          <a:effectLst/>
                        </a:rPr>
                        <a:t>Total number and percentage of males in Year 1 to 10, 2022, who are WELL BELOW expectation in the end of year OTJ.</a:t>
                      </a:r>
                    </a:p>
                    <a:p>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400" dirty="0">
                          <a:effectLst/>
                        </a:rPr>
                        <a:t>Number</a:t>
                      </a:r>
                      <a:endParaRPr lang="en-NZ" sz="1100" dirty="0">
                        <a:effectLst/>
                      </a:endParaRPr>
                    </a:p>
                    <a:p>
                      <a:pPr algn="ctr"/>
                      <a:r>
                        <a:rPr lang="en-GB" sz="1400" dirty="0">
                          <a:effectLst/>
                        </a:rPr>
                        <a:t>1</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400" dirty="0">
                          <a:effectLst/>
                        </a:rPr>
                        <a:t>%</a:t>
                      </a:r>
                      <a:endParaRPr lang="en-NZ" sz="1100" dirty="0">
                        <a:effectLst/>
                      </a:endParaRPr>
                    </a:p>
                    <a:p>
                      <a:pPr algn="ctr"/>
                      <a:r>
                        <a:rPr lang="en-GB" sz="1400" dirty="0">
                          <a:effectLst/>
                        </a:rPr>
                        <a:t>1</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44960496"/>
                  </a:ext>
                </a:extLst>
              </a:tr>
              <a:tr h="527050">
                <a:tc gridSpan="3">
                  <a:txBody>
                    <a:bodyPr/>
                    <a:lstStyle/>
                    <a:p>
                      <a:endParaRPr lang="en-GB" sz="1800" kern="1200" dirty="0">
                        <a:solidFill>
                          <a:schemeClr val="dk1"/>
                        </a:solidFill>
                        <a:effectLst/>
                        <a:latin typeface="Cambria" panose="02040503050406030204" pitchFamily="18" charset="0"/>
                        <a:ea typeface="+mn-ea"/>
                        <a:cs typeface="+mn-cs"/>
                      </a:endParaRPr>
                    </a:p>
                    <a:p>
                      <a:r>
                        <a:rPr lang="en-GB" sz="1800" kern="1200" dirty="0">
                          <a:solidFill>
                            <a:schemeClr val="dk1"/>
                          </a:solidFill>
                          <a:effectLst/>
                          <a:latin typeface="Cambria" panose="02040503050406030204" pitchFamily="18" charset="0"/>
                          <a:ea typeface="+mn-ea"/>
                          <a:cs typeface="+mn-cs"/>
                        </a:rPr>
                        <a:t>In 2021, the following cohorts had males in the “well below” category: Y4, Y6, Y7, Y8, Y10. This shows there has been significant shift out of “well below” across the school. </a:t>
                      </a:r>
                    </a:p>
                    <a:p>
                      <a:endParaRPr lang="en-NZ"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9590001"/>
                  </a:ext>
                </a:extLst>
              </a:tr>
            </a:tbl>
          </a:graphicData>
        </a:graphic>
      </p:graphicFrame>
    </p:spTree>
    <p:extLst>
      <p:ext uri="{BB962C8B-B14F-4D97-AF65-F5344CB8AC3E}">
        <p14:creationId xmlns:p14="http://schemas.microsoft.com/office/powerpoint/2010/main" val="176450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F5DA-E4A0-0D4F-8DDC-6DC3E652EB69}"/>
              </a:ext>
            </a:extLst>
          </p:cNvPr>
          <p:cNvSpPr>
            <a:spLocks noGrp="1"/>
          </p:cNvSpPr>
          <p:nvPr>
            <p:ph type="title"/>
          </p:nvPr>
        </p:nvSpPr>
        <p:spPr/>
        <p:txBody>
          <a:bodyPr/>
          <a:lstStyle/>
          <a:p>
            <a:r>
              <a:rPr lang="en-US" dirty="0"/>
              <a:t>Target three</a:t>
            </a:r>
          </a:p>
        </p:txBody>
      </p:sp>
      <p:sp>
        <p:nvSpPr>
          <p:cNvPr id="7" name="TextBox 6">
            <a:extLst>
              <a:ext uri="{FF2B5EF4-FFF2-40B4-BE49-F238E27FC236}">
                <a16:creationId xmlns:a16="http://schemas.microsoft.com/office/drawing/2014/main" id="{0C221EA5-895E-D5F4-D34D-008153EFCFEB}"/>
              </a:ext>
            </a:extLst>
          </p:cNvPr>
          <p:cNvSpPr txBox="1"/>
          <p:nvPr/>
        </p:nvSpPr>
        <p:spPr>
          <a:xfrm>
            <a:off x="476618" y="2567105"/>
            <a:ext cx="1902167" cy="3139321"/>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Create a target group of Māori and Pasifika students falling into the below category for PATs (odds with their OTJ data) and work specifically with them on how to sit tests</a:t>
            </a:r>
            <a:r>
              <a:rPr lang="en-NZ" dirty="0">
                <a:effectLst/>
              </a:rPr>
              <a:t> </a:t>
            </a:r>
            <a:endParaRPr lang="en-US" dirty="0"/>
          </a:p>
        </p:txBody>
      </p:sp>
      <p:graphicFrame>
        <p:nvGraphicFramePr>
          <p:cNvPr id="8" name="Table 7">
            <a:extLst>
              <a:ext uri="{FF2B5EF4-FFF2-40B4-BE49-F238E27FC236}">
                <a16:creationId xmlns:a16="http://schemas.microsoft.com/office/drawing/2014/main" id="{74B495F7-2ECF-522C-D146-F4AECBE13771}"/>
              </a:ext>
            </a:extLst>
          </p:cNvPr>
          <p:cNvGraphicFramePr>
            <a:graphicFrameLocks noGrp="1"/>
          </p:cNvGraphicFramePr>
          <p:nvPr>
            <p:extLst>
              <p:ext uri="{D42A27DB-BD31-4B8C-83A1-F6EECF244321}">
                <p14:modId xmlns:p14="http://schemas.microsoft.com/office/powerpoint/2010/main" val="3109409182"/>
              </p:ext>
            </p:extLst>
          </p:nvPr>
        </p:nvGraphicFramePr>
        <p:xfrm>
          <a:off x="2609482" y="2653916"/>
          <a:ext cx="6057900" cy="3052510"/>
        </p:xfrm>
        <a:graphic>
          <a:graphicData uri="http://schemas.openxmlformats.org/drawingml/2006/table">
            <a:tbl>
              <a:tblPr>
                <a:tableStyleId>{5C22544A-7EE6-4342-B048-85BDC9FD1C3A}</a:tableStyleId>
              </a:tblPr>
              <a:tblGrid>
                <a:gridCol w="4318994">
                  <a:extLst>
                    <a:ext uri="{9D8B030D-6E8A-4147-A177-3AD203B41FA5}">
                      <a16:colId xmlns:a16="http://schemas.microsoft.com/office/drawing/2014/main" val="1855075090"/>
                    </a:ext>
                  </a:extLst>
                </a:gridCol>
                <a:gridCol w="1738906">
                  <a:extLst>
                    <a:ext uri="{9D8B030D-6E8A-4147-A177-3AD203B41FA5}">
                      <a16:colId xmlns:a16="http://schemas.microsoft.com/office/drawing/2014/main" val="2209972197"/>
                    </a:ext>
                  </a:extLst>
                </a:gridCol>
              </a:tblGrid>
              <a:tr h="343535">
                <a:tc>
                  <a:txBody>
                    <a:bodyPr/>
                    <a:lstStyle/>
                    <a:p>
                      <a:pPr algn="l">
                        <a:lnSpc>
                          <a:spcPct val="115000"/>
                        </a:lnSpc>
                        <a:spcAft>
                          <a:spcPts val="1000"/>
                        </a:spcAft>
                      </a:pPr>
                      <a:r>
                        <a:rPr lang="en-GB" sz="1200" dirty="0">
                          <a:effectLst/>
                        </a:rPr>
                        <a:t>Total number of pupils who identify as Māori AND Pasifika at ACS in 2022 who were working in the BELOW or WELL BELOW categories in 2021.</a:t>
                      </a:r>
                      <a:endParaRPr lang="en-NZ" sz="1100" dirty="0">
                        <a:effectLst/>
                      </a:endParaRPr>
                    </a:p>
                  </a:txBody>
                  <a:tcPr marL="68580" marR="68580" marT="0" marB="0"/>
                </a:tc>
                <a:tc>
                  <a:txBody>
                    <a:bodyPr/>
                    <a:lstStyle/>
                    <a:p>
                      <a:pPr algn="ctr">
                        <a:lnSpc>
                          <a:spcPct val="115000"/>
                        </a:lnSpc>
                        <a:spcAft>
                          <a:spcPts val="1000"/>
                        </a:spcAft>
                      </a:pPr>
                      <a:r>
                        <a:rPr lang="en-GB" sz="1200" dirty="0">
                          <a:effectLst/>
                        </a:rPr>
                        <a:t>Number</a:t>
                      </a:r>
                      <a:endParaRPr lang="en-NZ" sz="1100" dirty="0">
                        <a:effectLst/>
                      </a:endParaRPr>
                    </a:p>
                    <a:p>
                      <a:pPr algn="ctr">
                        <a:lnSpc>
                          <a:spcPct val="115000"/>
                        </a:lnSpc>
                        <a:spcAft>
                          <a:spcPts val="1000"/>
                        </a:spcAft>
                      </a:pPr>
                      <a:r>
                        <a:rPr lang="en-GB" sz="1200" dirty="0">
                          <a:effectLst/>
                        </a:rPr>
                        <a:t>3</a:t>
                      </a:r>
                      <a:endParaRPr lang="en-NZ" sz="11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7304417"/>
                  </a:ext>
                </a:extLst>
              </a:tr>
              <a:tr h="314469">
                <a:tc>
                  <a:txBody>
                    <a:bodyPr/>
                    <a:lstStyle/>
                    <a:p>
                      <a:pPr algn="l">
                        <a:lnSpc>
                          <a:spcPct val="115000"/>
                        </a:lnSpc>
                        <a:spcAft>
                          <a:spcPts val="1000"/>
                        </a:spcAft>
                      </a:pPr>
                      <a:r>
                        <a:rPr lang="en-GB" sz="1200" dirty="0">
                          <a:effectLst/>
                        </a:rPr>
                        <a:t>Number of Māori and Pasifika pupils in the target group who received coaching on test taking techniques during 2022.</a:t>
                      </a:r>
                      <a:endParaRPr lang="en-NZ" sz="11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GB" sz="1200" dirty="0">
                          <a:effectLst/>
                        </a:rPr>
                        <a:t>Number</a:t>
                      </a:r>
                      <a:endParaRPr lang="en-NZ" sz="1100" dirty="0">
                        <a:effectLst/>
                      </a:endParaRPr>
                    </a:p>
                    <a:p>
                      <a:pPr algn="ctr">
                        <a:lnSpc>
                          <a:spcPct val="115000"/>
                        </a:lnSpc>
                        <a:spcAft>
                          <a:spcPts val="1000"/>
                        </a:spcAft>
                      </a:pPr>
                      <a:r>
                        <a:rPr lang="en-GB" sz="1200" dirty="0">
                          <a:effectLst/>
                        </a:rPr>
                        <a:t>0</a:t>
                      </a:r>
                      <a:endParaRPr lang="en-NZ" sz="1100" dirty="0">
                        <a:effectLst/>
                      </a:endParaRPr>
                    </a:p>
                    <a:p>
                      <a:pPr algn="ctr">
                        <a:lnSpc>
                          <a:spcPct val="115000"/>
                        </a:lnSpc>
                        <a:spcAft>
                          <a:spcPts val="1000"/>
                        </a:spcAft>
                      </a:pPr>
                      <a:r>
                        <a:rPr lang="en-GB" sz="1200" dirty="0">
                          <a:effectLst/>
                        </a:rPr>
                        <a:t> </a:t>
                      </a:r>
                      <a:endParaRPr lang="en-NZ" sz="11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35512651"/>
                  </a:ext>
                </a:extLst>
              </a:tr>
              <a:tr h="343535">
                <a:tc>
                  <a:txBody>
                    <a:bodyPr/>
                    <a:lstStyle/>
                    <a:p>
                      <a:pPr algn="l">
                        <a:lnSpc>
                          <a:spcPct val="115000"/>
                        </a:lnSpc>
                        <a:spcAft>
                          <a:spcPts val="1000"/>
                        </a:spcAft>
                      </a:pPr>
                      <a:r>
                        <a:rPr lang="en-GB" sz="1200" dirty="0">
                          <a:effectLst/>
                        </a:rPr>
                        <a:t>Total number of pupils who identify as Māori and Pasifika at ACS in 2022 who were working in the BELOW or WELL BELOW categories in 2021 AND who received coaching on test taking techniques AND who moved upwards from either the BELOW or WELL BELOW category by years end 2022.</a:t>
                      </a:r>
                      <a:endParaRPr lang="en-NZ" sz="11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GB" sz="1200" dirty="0">
                          <a:effectLst/>
                        </a:rPr>
                        <a:t>0</a:t>
                      </a:r>
                      <a:endParaRPr lang="en-NZ" sz="11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43597679"/>
                  </a:ext>
                </a:extLst>
              </a:tr>
              <a:tr h="351155">
                <a:tc gridSpan="2">
                  <a:txBody>
                    <a:bodyPr/>
                    <a:lstStyle/>
                    <a:p>
                      <a:pPr algn="l">
                        <a:lnSpc>
                          <a:spcPct val="115000"/>
                        </a:lnSpc>
                        <a:spcAft>
                          <a:spcPts val="1000"/>
                        </a:spcAft>
                      </a:pPr>
                      <a:r>
                        <a:rPr lang="en-GB" sz="1200" dirty="0">
                          <a:effectLst/>
                        </a:rPr>
                        <a:t>Comment</a:t>
                      </a:r>
                      <a:r>
                        <a:rPr lang="en-NZ" sz="1100" dirty="0">
                          <a:effectLst/>
                        </a:rPr>
                        <a:t>:     </a:t>
                      </a:r>
                      <a:r>
                        <a:rPr lang="en-GB" sz="1200" dirty="0">
                          <a:effectLst/>
                        </a:rPr>
                        <a:t>The number below or well below in 2022 is 2</a:t>
                      </a:r>
                      <a:endParaRPr lang="en-NZ" sz="1100" dirty="0">
                        <a:effectLst/>
                      </a:endParaRPr>
                    </a:p>
                    <a:p>
                      <a:pPr>
                        <a:lnSpc>
                          <a:spcPct val="115000"/>
                        </a:lnSpc>
                        <a:spcAft>
                          <a:spcPts val="1000"/>
                        </a:spcAft>
                      </a:pPr>
                      <a:r>
                        <a:rPr lang="en-GB" sz="1200" dirty="0">
                          <a:effectLst/>
                          <a:highlight>
                            <a:srgbClr val="FFFF00"/>
                          </a:highlight>
                          <a:latin typeface="Cambria" panose="02040503050406030204" pitchFamily="18" charset="0"/>
                        </a:rPr>
                        <a:t> </a:t>
                      </a:r>
                      <a:r>
                        <a:rPr lang="en-GB" sz="1200" dirty="0">
                          <a:solidFill>
                            <a:srgbClr val="000000"/>
                          </a:solidFill>
                          <a:effectLst/>
                          <a:latin typeface="Cambria" panose="02040503050406030204" pitchFamily="18" charset="0"/>
                          <a:ea typeface="Calibri" panose="020F0502020204030204" pitchFamily="34" charset="0"/>
                        </a:rPr>
                        <a:t>No coaching offered so difficult to comment on this target</a:t>
                      </a:r>
                      <a:endParaRPr lang="en-NZ" sz="1200" dirty="0">
                        <a:solidFill>
                          <a:srgbClr val="000000"/>
                        </a:solidFill>
                        <a:effectLst/>
                        <a:latin typeface="Cambria" panose="020405030504060302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811766958"/>
                  </a:ext>
                </a:extLst>
              </a:tr>
            </a:tbl>
          </a:graphicData>
        </a:graphic>
      </p:graphicFrame>
    </p:spTree>
    <p:extLst>
      <p:ext uri="{BB962C8B-B14F-4D97-AF65-F5344CB8AC3E}">
        <p14:creationId xmlns:p14="http://schemas.microsoft.com/office/powerpoint/2010/main" val="10656544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C72E-8C0E-EE41-874E-8180F59F61E8}"/>
              </a:ext>
            </a:extLst>
          </p:cNvPr>
          <p:cNvSpPr>
            <a:spLocks noGrp="1"/>
          </p:cNvSpPr>
          <p:nvPr>
            <p:ph type="title"/>
          </p:nvPr>
        </p:nvSpPr>
        <p:spPr/>
        <p:txBody>
          <a:bodyPr/>
          <a:lstStyle/>
          <a:p>
            <a:r>
              <a:rPr lang="en-AU" b="1" dirty="0">
                <a:latin typeface="Cambria" panose="02040503050406030204" pitchFamily="18" charset="0"/>
                <a:ea typeface="Times New Roman" panose="02020603050405020304" pitchFamily="18" charset="0"/>
                <a:cs typeface="Arial" panose="020B0604020202020204" pitchFamily="34" charset="0"/>
              </a:rPr>
              <a:t>Annual Goal:  Maths </a:t>
            </a:r>
            <a:r>
              <a:rPr lang="en-AU" dirty="0">
                <a:latin typeface="Cambria" panose="02040503050406030204" pitchFamily="18" charset="0"/>
                <a:ea typeface="Times New Roman" panose="02020603050405020304" pitchFamily="18" charset="0"/>
                <a:cs typeface="Arial" panose="020B0604020202020204" pitchFamily="34" charset="0"/>
              </a:rPr>
              <a:t> </a:t>
            </a:r>
            <a:br>
              <a:rPr lang="en-NZ"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Rectangle 2">
            <a:extLst>
              <a:ext uri="{FF2B5EF4-FFF2-40B4-BE49-F238E27FC236}">
                <a16:creationId xmlns:a16="http://schemas.microsoft.com/office/drawing/2014/main" id="{41E68716-5B31-9146-88CB-8B05557C7C88}"/>
              </a:ext>
            </a:extLst>
          </p:cNvPr>
          <p:cNvSpPr/>
          <p:nvPr/>
        </p:nvSpPr>
        <p:spPr>
          <a:xfrm>
            <a:off x="522980" y="1764577"/>
            <a:ext cx="8239279" cy="1200329"/>
          </a:xfrm>
          <a:prstGeom prst="rect">
            <a:avLst/>
          </a:prstGeom>
        </p:spPr>
        <p:txBody>
          <a:bodyPr wrap="square">
            <a:spAutoFit/>
          </a:bodyPr>
          <a:lstStyle/>
          <a:p>
            <a:endParaRPr lang="en-US" sz="2400" dirty="0"/>
          </a:p>
          <a:p>
            <a:endParaRPr lang="en-US" sz="2400" dirty="0"/>
          </a:p>
          <a:p>
            <a:endParaRPr lang="en-US" sz="2400" dirty="0"/>
          </a:p>
        </p:txBody>
      </p:sp>
      <p:sp>
        <p:nvSpPr>
          <p:cNvPr id="4" name="Rectangle 3">
            <a:extLst>
              <a:ext uri="{FF2B5EF4-FFF2-40B4-BE49-F238E27FC236}">
                <a16:creationId xmlns:a16="http://schemas.microsoft.com/office/drawing/2014/main" id="{E838C1F3-AE68-CE4A-B621-CA6356464583}"/>
              </a:ext>
            </a:extLst>
          </p:cNvPr>
          <p:cNvSpPr/>
          <p:nvPr/>
        </p:nvSpPr>
        <p:spPr>
          <a:xfrm>
            <a:off x="148856" y="1658679"/>
            <a:ext cx="8771860" cy="1323439"/>
          </a:xfrm>
          <a:prstGeom prst="rect">
            <a:avLst/>
          </a:prstGeom>
        </p:spPr>
        <p:txBody>
          <a:bodyPr wrap="square">
            <a:spAutoFit/>
          </a:bodyPr>
          <a:lstStyle/>
          <a:p>
            <a:r>
              <a:rPr lang="en-GB" sz="2000" dirty="0">
                <a:latin typeface="Cambria" panose="02040503050406030204" pitchFamily="18" charset="0"/>
              </a:rPr>
              <a:t>Quality education means all pupils in years 1 to 10 will have every opportunity to achieve to their expected level (as a minimum) against the National Curriculum by the end of the year in Mathematics and its associated competencies</a:t>
            </a:r>
            <a:r>
              <a:rPr lang="en-NZ" sz="2000" dirty="0">
                <a:latin typeface="Cambria" panose="02040503050406030204" pitchFamily="18" charset="0"/>
              </a:rPr>
              <a:t> </a:t>
            </a:r>
          </a:p>
        </p:txBody>
      </p:sp>
      <p:sp>
        <p:nvSpPr>
          <p:cNvPr id="5" name="Rectangle 4">
            <a:extLst>
              <a:ext uri="{FF2B5EF4-FFF2-40B4-BE49-F238E27FC236}">
                <a16:creationId xmlns:a16="http://schemas.microsoft.com/office/drawing/2014/main" id="{154A8F82-D4EC-054C-BC84-BED69C1A96B7}"/>
              </a:ext>
            </a:extLst>
          </p:cNvPr>
          <p:cNvSpPr/>
          <p:nvPr/>
        </p:nvSpPr>
        <p:spPr>
          <a:xfrm>
            <a:off x="345170" y="3349953"/>
            <a:ext cx="7937439" cy="2940549"/>
          </a:xfrm>
          <a:prstGeom prst="rect">
            <a:avLst/>
          </a:prstGeom>
        </p:spPr>
        <p:txBody>
          <a:bodyPr wrap="square">
            <a:spAutoFit/>
          </a:bodyPr>
          <a:lstStyle/>
          <a:p>
            <a:pPr marL="342900" lvl="0" indent="-342900">
              <a:lnSpc>
                <a:spcPct val="115000"/>
              </a:lnSpc>
              <a:buFont typeface="Symbol" pitchFamily="2" charset="2"/>
              <a:buChar char=""/>
            </a:pPr>
            <a:r>
              <a:rPr lang="en-GB" sz="1800" dirty="0">
                <a:solidFill>
                  <a:srgbClr val="000000"/>
                </a:solidFill>
                <a:effectLst/>
                <a:latin typeface="Calibri" panose="020F0502020204030204" pitchFamily="34" charset="0"/>
                <a:ea typeface="Calibri" panose="020F0502020204030204" pitchFamily="34" charset="0"/>
              </a:rPr>
              <a:t>We did not achieve the target of having all students reach their curriculum level. </a:t>
            </a:r>
            <a:endParaRPr lang="en-NZ"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buFont typeface="Symbol" pitchFamily="2" charset="2"/>
              <a:buChar char=""/>
            </a:pPr>
            <a:r>
              <a:rPr lang="en-GB" sz="1800" dirty="0">
                <a:solidFill>
                  <a:srgbClr val="000000"/>
                </a:solidFill>
                <a:effectLst/>
                <a:latin typeface="Calibri" panose="020F0502020204030204" pitchFamily="34" charset="0"/>
                <a:ea typeface="Calibri" panose="020F0502020204030204" pitchFamily="34" charset="0"/>
              </a:rPr>
              <a:t>We did see </a:t>
            </a:r>
            <a:r>
              <a:rPr lang="en-GB" sz="1800" b="1" dirty="0">
                <a:solidFill>
                  <a:srgbClr val="000000"/>
                </a:solidFill>
                <a:effectLst/>
                <a:latin typeface="Calibri" panose="020F0502020204030204" pitchFamily="34" charset="0"/>
                <a:ea typeface="Calibri" panose="020F0502020204030204" pitchFamily="34" charset="0"/>
              </a:rPr>
              <a:t>13 </a:t>
            </a:r>
            <a:r>
              <a:rPr lang="en-GB" sz="1800" dirty="0">
                <a:solidFill>
                  <a:srgbClr val="000000"/>
                </a:solidFill>
                <a:effectLst/>
                <a:latin typeface="Calibri" panose="020F0502020204030204" pitchFamily="34" charset="0"/>
                <a:ea typeface="Calibri" panose="020F0502020204030204" pitchFamily="34" charset="0"/>
              </a:rPr>
              <a:t>children </a:t>
            </a:r>
            <a:r>
              <a:rPr lang="en-GB" sz="1800" b="1" dirty="0">
                <a:solidFill>
                  <a:srgbClr val="000000"/>
                </a:solidFill>
                <a:effectLst/>
                <a:latin typeface="Calibri" panose="020F0502020204030204" pitchFamily="34" charset="0"/>
                <a:ea typeface="Calibri" panose="020F0502020204030204" pitchFamily="34" charset="0"/>
              </a:rPr>
              <a:t>move up</a:t>
            </a:r>
            <a:r>
              <a:rPr lang="en-GB" sz="1800" dirty="0">
                <a:solidFill>
                  <a:srgbClr val="000000"/>
                </a:solidFill>
                <a:effectLst/>
                <a:latin typeface="Calibri" panose="020F0502020204030204" pitchFamily="34" charset="0"/>
                <a:ea typeface="Calibri" panose="020F0502020204030204" pitchFamily="34" charset="0"/>
              </a:rPr>
              <a:t> to their curriculum level. (Below to At)</a:t>
            </a:r>
            <a:endParaRPr lang="en-NZ"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buFont typeface="Symbol" pitchFamily="2" charset="2"/>
              <a:buChar char=""/>
            </a:pPr>
            <a:r>
              <a:rPr lang="en-GB" sz="1800" dirty="0">
                <a:solidFill>
                  <a:srgbClr val="000000"/>
                </a:solidFill>
                <a:effectLst/>
                <a:latin typeface="Calibri" panose="020F0502020204030204" pitchFamily="34" charset="0"/>
                <a:ea typeface="Calibri" panose="020F0502020204030204" pitchFamily="34" charset="0"/>
              </a:rPr>
              <a:t>There are </a:t>
            </a:r>
            <a:r>
              <a:rPr lang="en-GB" sz="1800" b="1" dirty="0">
                <a:solidFill>
                  <a:srgbClr val="000000"/>
                </a:solidFill>
                <a:effectLst/>
                <a:latin typeface="Calibri" panose="020F0502020204030204" pitchFamily="34" charset="0"/>
                <a:ea typeface="Calibri" panose="020F0502020204030204" pitchFamily="34" charset="0"/>
              </a:rPr>
              <a:t>8</a:t>
            </a:r>
            <a:r>
              <a:rPr lang="en-GB" sz="1800" dirty="0">
                <a:solidFill>
                  <a:srgbClr val="000000"/>
                </a:solidFill>
                <a:effectLst/>
                <a:latin typeface="Calibri" panose="020F0502020204030204" pitchFamily="34" charset="0"/>
                <a:ea typeface="Calibri" panose="020F0502020204030204" pitchFamily="34" charset="0"/>
              </a:rPr>
              <a:t> children that did not shift (they may have still achieved a year’s progress in 2022, but they did not make accelerated progress) and </a:t>
            </a:r>
            <a:r>
              <a:rPr lang="en-GB" sz="1800" b="1" dirty="0">
                <a:solidFill>
                  <a:srgbClr val="000000"/>
                </a:solidFill>
                <a:effectLst/>
                <a:latin typeface="Calibri" panose="020F0502020204030204" pitchFamily="34" charset="0"/>
                <a:ea typeface="Calibri" panose="020F0502020204030204" pitchFamily="34" charset="0"/>
              </a:rPr>
              <a:t>2</a:t>
            </a:r>
            <a:r>
              <a:rPr lang="en-GB" sz="1800" dirty="0">
                <a:solidFill>
                  <a:srgbClr val="000000"/>
                </a:solidFill>
                <a:effectLst/>
                <a:latin typeface="Calibri" panose="020F0502020204030204" pitchFamily="34" charset="0"/>
                <a:ea typeface="Calibri" panose="020F0502020204030204" pitchFamily="34" charset="0"/>
              </a:rPr>
              <a:t> children who went down (did not achieve a year’s progress)</a:t>
            </a:r>
            <a:endParaRPr lang="en-NZ"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itchFamily="2" charset="2"/>
              <a:buChar char=""/>
            </a:pPr>
            <a:r>
              <a:rPr lang="en-GB" sz="1800" b="1" dirty="0">
                <a:solidFill>
                  <a:srgbClr val="000000"/>
                </a:solidFill>
                <a:effectLst/>
                <a:latin typeface="Calibri" panose="020F0502020204030204" pitchFamily="34" charset="0"/>
                <a:ea typeface="Calibri" panose="020F0502020204030204" pitchFamily="34" charset="0"/>
              </a:rPr>
              <a:t>2</a:t>
            </a:r>
            <a:r>
              <a:rPr lang="en-GB" sz="1800" dirty="0">
                <a:solidFill>
                  <a:srgbClr val="000000"/>
                </a:solidFill>
                <a:effectLst/>
                <a:latin typeface="Calibri" panose="020F0502020204030204" pitchFamily="34" charset="0"/>
                <a:ea typeface="Calibri" panose="020F0502020204030204" pitchFamily="34" charset="0"/>
              </a:rPr>
              <a:t> students in the Well Below category </a:t>
            </a:r>
            <a:r>
              <a:rPr lang="en-GB" sz="1800" b="1" dirty="0">
                <a:solidFill>
                  <a:srgbClr val="000000"/>
                </a:solidFill>
                <a:effectLst/>
                <a:latin typeface="Calibri" panose="020F0502020204030204" pitchFamily="34" charset="0"/>
                <a:ea typeface="Calibri" panose="020F0502020204030204" pitchFamily="34" charset="0"/>
              </a:rPr>
              <a:t>made more than a year's worth of progress </a:t>
            </a:r>
            <a:r>
              <a:rPr lang="en-GB" sz="1800" dirty="0">
                <a:solidFill>
                  <a:srgbClr val="000000"/>
                </a:solidFill>
                <a:effectLst/>
                <a:latin typeface="Calibri" panose="020F0502020204030204" pitchFamily="34" charset="0"/>
                <a:ea typeface="Calibri" panose="020F0502020204030204" pitchFamily="34" charset="0"/>
              </a:rPr>
              <a:t>moving into the Below category but are still behind their peers, having started from a significantly lower position</a:t>
            </a:r>
            <a:endParaRPr lang="en-NZ" sz="18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7468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A675-C3A7-3340-B761-AEF88C71F834}"/>
              </a:ext>
            </a:extLst>
          </p:cNvPr>
          <p:cNvSpPr>
            <a:spLocks noGrp="1"/>
          </p:cNvSpPr>
          <p:nvPr>
            <p:ph type="title"/>
          </p:nvPr>
        </p:nvSpPr>
        <p:spPr/>
        <p:txBody>
          <a:bodyPr/>
          <a:lstStyle/>
          <a:p>
            <a:r>
              <a:rPr lang="en-NZ" b="1" dirty="0">
                <a:latin typeface="Calibri" panose="020F0502020204030204" pitchFamily="34" charset="0"/>
                <a:ea typeface="Calibri" panose="020F0502020204030204" pitchFamily="34" charset="0"/>
                <a:cs typeface="Calibri" panose="020F0502020204030204" pitchFamily="34" charset="0"/>
              </a:rPr>
              <a:t>Reading</a:t>
            </a:r>
            <a:r>
              <a:rPr lang="en-NZ" dirty="0">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5" name="Rectangle 4">
            <a:extLst>
              <a:ext uri="{FF2B5EF4-FFF2-40B4-BE49-F238E27FC236}">
                <a16:creationId xmlns:a16="http://schemas.microsoft.com/office/drawing/2014/main" id="{C9C00B02-F7BC-4944-9FF8-DFDE438107C8}"/>
              </a:ext>
            </a:extLst>
          </p:cNvPr>
          <p:cNvSpPr/>
          <p:nvPr/>
        </p:nvSpPr>
        <p:spPr>
          <a:xfrm>
            <a:off x="424070" y="1789321"/>
            <a:ext cx="8338190" cy="1200329"/>
          </a:xfrm>
          <a:prstGeom prst="rect">
            <a:avLst/>
          </a:prstGeom>
        </p:spPr>
        <p:txBody>
          <a:bodyPr wrap="square">
            <a:spAutoFit/>
          </a:bodyPr>
          <a:lstStyle/>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lvl="0">
              <a:spcAft>
                <a:spcPts val="0"/>
              </a:spcAft>
            </a:pPr>
            <a:endParaRPr lang="en-NZ" dirty="0"/>
          </a:p>
        </p:txBody>
      </p:sp>
      <p:sp>
        <p:nvSpPr>
          <p:cNvPr id="7" name="TextBox 6">
            <a:extLst>
              <a:ext uri="{FF2B5EF4-FFF2-40B4-BE49-F238E27FC236}">
                <a16:creationId xmlns:a16="http://schemas.microsoft.com/office/drawing/2014/main" id="{A16D1F24-60B5-524B-B224-0E29171D3DDF}"/>
              </a:ext>
            </a:extLst>
          </p:cNvPr>
          <p:cNvSpPr txBox="1"/>
          <p:nvPr/>
        </p:nvSpPr>
        <p:spPr>
          <a:xfrm>
            <a:off x="381740" y="1797784"/>
            <a:ext cx="8380520" cy="1631216"/>
          </a:xfrm>
          <a:prstGeom prst="rect">
            <a:avLst/>
          </a:prstGeom>
          <a:noFill/>
        </p:spPr>
        <p:txBody>
          <a:bodyPr wrap="square" rtlCol="0">
            <a:spAutoFit/>
          </a:bodyPr>
          <a:lstStyle/>
          <a:p>
            <a:r>
              <a:rPr lang="en-GB" sz="1600" b="1" dirty="0">
                <a:latin typeface="Cambria" panose="02040503050406030204" pitchFamily="18" charset="0"/>
              </a:rPr>
              <a:t>Annual Goal</a:t>
            </a:r>
            <a:r>
              <a:rPr lang="en-GB" sz="1600" dirty="0">
                <a:latin typeface="Cambria" panose="02040503050406030204" pitchFamily="18" charset="0"/>
              </a:rPr>
              <a:t>:  </a:t>
            </a:r>
            <a:endParaRPr lang="en-NZ" sz="1600" dirty="0">
              <a:latin typeface="Cambria" panose="02040503050406030204" pitchFamily="18" charset="0"/>
            </a:endParaRPr>
          </a:p>
          <a:p>
            <a:r>
              <a:rPr lang="en-GB" sz="1600" dirty="0">
                <a:latin typeface="Cambria" panose="02040503050406030204" pitchFamily="18" charset="0"/>
              </a:rPr>
              <a:t>Quality education means all pupils in years 1 to 10 will have every opportunity to achieve to their expected level (as a minimum) against the National Curriculum by the end of the year in Reading and its associated competencies</a:t>
            </a:r>
            <a:r>
              <a:rPr lang="en-NZ" sz="1600" dirty="0">
                <a:latin typeface="Cambria" panose="02040503050406030204" pitchFamily="18" charset="0"/>
              </a:rPr>
              <a:t> </a:t>
            </a:r>
          </a:p>
          <a:p>
            <a:endParaRPr lang="en-NZ" sz="1600" b="1" dirty="0">
              <a:latin typeface="Cambria" panose="02040503050406030204" pitchFamily="18" charset="0"/>
            </a:endParaRPr>
          </a:p>
          <a:p>
            <a:r>
              <a:rPr lang="en-GB" sz="2000" b="1" dirty="0">
                <a:latin typeface="Cambria" panose="02040503050406030204" pitchFamily="18" charset="0"/>
              </a:rPr>
              <a:t>Annual Targets	</a:t>
            </a:r>
            <a:r>
              <a:rPr lang="en-GB" sz="2000" dirty="0">
                <a:latin typeface="Cambria" panose="02040503050406030204" pitchFamily="18" charset="0"/>
              </a:rPr>
              <a:t> to achieve the goal, our annual targets for 2022 were:</a:t>
            </a:r>
            <a:endParaRPr lang="en-NZ" sz="2000" dirty="0">
              <a:latin typeface="Cambria" panose="02040503050406030204" pitchFamily="18" charset="0"/>
            </a:endParaRPr>
          </a:p>
        </p:txBody>
      </p:sp>
      <p:sp>
        <p:nvSpPr>
          <p:cNvPr id="4" name="TextBox 3">
            <a:extLst>
              <a:ext uri="{FF2B5EF4-FFF2-40B4-BE49-F238E27FC236}">
                <a16:creationId xmlns:a16="http://schemas.microsoft.com/office/drawing/2014/main" id="{AFADB554-FCF2-CD7C-01A0-3580A62A2FFC}"/>
              </a:ext>
            </a:extLst>
          </p:cNvPr>
          <p:cNvSpPr txBox="1"/>
          <p:nvPr/>
        </p:nvSpPr>
        <p:spPr>
          <a:xfrm>
            <a:off x="381740" y="3623615"/>
            <a:ext cx="8338189" cy="2585323"/>
          </a:xfrm>
          <a:prstGeom prst="rect">
            <a:avLst/>
          </a:prstGeom>
          <a:noFill/>
        </p:spPr>
        <p:txBody>
          <a:bodyPr wrap="square">
            <a:spAutoFit/>
          </a:bodyPr>
          <a:lstStyle/>
          <a:p>
            <a:pPr marL="342900" lvl="0" indent="-342900">
              <a:buFont typeface="+mj-lt"/>
              <a:buAutoNum type="arabicPeriod"/>
            </a:pPr>
            <a:r>
              <a:rPr lang="en-GB" sz="1800" dirty="0">
                <a:effectLst/>
                <a:latin typeface="Cambria" panose="02040503050406030204" pitchFamily="18" charset="0"/>
                <a:ea typeface="Times New Roman" panose="02020603050405020304" pitchFamily="18" charset="0"/>
              </a:rPr>
              <a:t>Review the assessment of Six-year Observational Data in order to stop the increase of below readers. Consider how this assessment fits with the Best Start programme, being implemented more fully next year.</a:t>
            </a:r>
            <a:r>
              <a:rPr lang="en-US" sz="1800" dirty="0">
                <a:effectLst/>
                <a:latin typeface="Cambria" panose="02040503050406030204" pitchFamily="18" charset="0"/>
                <a:ea typeface="Times New Roman" panose="02020603050405020304" pitchFamily="18" charset="0"/>
              </a:rPr>
              <a:t> </a:t>
            </a:r>
          </a:p>
          <a:p>
            <a:pPr marL="342900" lvl="0" indent="-342900">
              <a:buFont typeface="+mj-lt"/>
              <a:buAutoNum type="arabicPeriod"/>
            </a:pPr>
            <a:endParaRPr lang="en-NZ" sz="1800" dirty="0">
              <a:effectLst/>
              <a:latin typeface="Cambria" panose="02040503050406030204" pitchFamily="18" charset="0"/>
              <a:ea typeface="Times New Roman" panose="02020603050405020304" pitchFamily="18" charset="0"/>
            </a:endParaRPr>
          </a:p>
          <a:p>
            <a:pPr marL="342900" lvl="0" indent="-342900">
              <a:buFont typeface="+mj-lt"/>
              <a:buAutoNum type="arabicPeriod"/>
            </a:pPr>
            <a:r>
              <a:rPr lang="en-GB" sz="1800" dirty="0">
                <a:effectLst/>
                <a:latin typeface="Cambria" panose="02040503050406030204" pitchFamily="18" charset="0"/>
                <a:ea typeface="Times New Roman" panose="02020603050405020304" pitchFamily="18" charset="0"/>
              </a:rPr>
              <a:t>2021 Year 2, 5, 6 and 8 (2022 Year 3, 6, 7, 9), aim is to increase the percentage of students above and decrease the percentage below.</a:t>
            </a:r>
            <a:r>
              <a:rPr lang="en-US" sz="1800" dirty="0">
                <a:effectLst/>
                <a:latin typeface="Cambria" panose="02040503050406030204" pitchFamily="18" charset="0"/>
                <a:ea typeface="Times New Roman" panose="02020603050405020304" pitchFamily="18" charset="0"/>
              </a:rPr>
              <a:t> </a:t>
            </a:r>
          </a:p>
          <a:p>
            <a:pPr marL="342900" lvl="0" indent="-342900">
              <a:buFont typeface="+mj-lt"/>
              <a:buAutoNum type="arabicPeriod"/>
            </a:pPr>
            <a:endParaRPr lang="en-NZ" sz="1800" dirty="0">
              <a:effectLst/>
              <a:latin typeface="Cambria" panose="02040503050406030204" pitchFamily="18" charset="0"/>
              <a:ea typeface="Times New Roman" panose="02020603050405020304" pitchFamily="18" charset="0"/>
            </a:endParaRPr>
          </a:p>
          <a:p>
            <a:pPr marL="342900" lvl="0" indent="-342900">
              <a:buFont typeface="+mj-lt"/>
              <a:buAutoNum type="arabicPeriod"/>
            </a:pPr>
            <a:r>
              <a:rPr lang="en-GB" sz="1800" dirty="0">
                <a:effectLst/>
                <a:latin typeface="Cambria" panose="02040503050406030204" pitchFamily="18" charset="0"/>
                <a:ea typeface="Times New Roman" panose="02020603050405020304" pitchFamily="18" charset="0"/>
              </a:rPr>
              <a:t>Maintain the increased numbers of boys achieving At or Above, and in Year 7, the girls</a:t>
            </a:r>
            <a:endParaRPr lang="en-NZ" sz="1800" dirty="0">
              <a:effectLst/>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1203581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A349-9600-494B-A58F-796C31654FF6}"/>
              </a:ext>
            </a:extLst>
          </p:cNvPr>
          <p:cNvSpPr>
            <a:spLocks noGrp="1"/>
          </p:cNvSpPr>
          <p:nvPr>
            <p:ph type="title"/>
          </p:nvPr>
        </p:nvSpPr>
        <p:spPr/>
        <p:txBody>
          <a:bodyPr/>
          <a:lstStyle/>
          <a:p>
            <a:r>
              <a:rPr lang="en-US" dirty="0"/>
              <a:t>Possible areas of </a:t>
            </a:r>
            <a:r>
              <a:rPr lang="en-US"/>
              <a:t>focus 2023</a:t>
            </a:r>
            <a:endParaRPr lang="en-US" dirty="0"/>
          </a:p>
        </p:txBody>
      </p:sp>
      <p:pic>
        <p:nvPicPr>
          <p:cNvPr id="4" name="Picture 2" descr="Set Up Targets for Account Managers Unit | Salesforce Trailhead">
            <a:extLst>
              <a:ext uri="{FF2B5EF4-FFF2-40B4-BE49-F238E27FC236}">
                <a16:creationId xmlns:a16="http://schemas.microsoft.com/office/drawing/2014/main" id="{6A9AC42F-E244-D847-9413-8E19D8769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295" y="1637460"/>
            <a:ext cx="1346662" cy="1147452"/>
          </a:xfrm>
          <a:prstGeom prst="rect">
            <a:avLst/>
          </a:prstGeom>
          <a:noFill/>
          <a:effectLst>
            <a:softEdge rad="66724"/>
          </a:effectLst>
          <a:extLst>
            <a:ext uri="{909E8E84-426E-40DD-AFC4-6F175D3DCCD1}">
              <a14:hiddenFill xmlns:a14="http://schemas.microsoft.com/office/drawing/2010/main">
                <a:solidFill>
                  <a:srgbClr val="FFFFFF"/>
                </a:solidFill>
              </a14:hiddenFill>
            </a:ext>
          </a:extLst>
        </p:spPr>
      </p:pic>
      <p:pic>
        <p:nvPicPr>
          <p:cNvPr id="5" name="Picture 2" descr="Aim High Charitable Trust - Auckland Disability Services">
            <a:extLst>
              <a:ext uri="{FF2B5EF4-FFF2-40B4-BE49-F238E27FC236}">
                <a16:creationId xmlns:a16="http://schemas.microsoft.com/office/drawing/2014/main" id="{69213722-5047-B354-0F21-C27AB20B678B}"/>
              </a:ext>
            </a:extLst>
          </p:cNvPr>
          <p:cNvPicPr>
            <a:picLocks noChangeAspect="1" noChangeArrowheads="1"/>
          </p:cNvPicPr>
          <p:nvPr/>
        </p:nvPicPr>
        <p:blipFill>
          <a:blip r:embed="rId3">
            <a:alphaModFix amt="31000"/>
            <a:extLst>
              <a:ext uri="{28A0092B-C50C-407E-A947-70E740481C1C}">
                <a14:useLocalDpi xmlns:a14="http://schemas.microsoft.com/office/drawing/2010/main" val="0"/>
              </a:ext>
            </a:extLst>
          </a:blip>
          <a:srcRect/>
          <a:stretch>
            <a:fillRect/>
          </a:stretch>
        </p:blipFill>
        <p:spPr bwMode="auto">
          <a:xfrm>
            <a:off x="7328452" y="4823803"/>
            <a:ext cx="1656913" cy="1824124"/>
          </a:xfrm>
          <a:prstGeom prst="rect">
            <a:avLst/>
          </a:prstGeom>
          <a:noFill/>
          <a:effectLst>
            <a:softEdge rad="27781"/>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BDC30C-3D29-4C1C-CE70-10252C074440}"/>
              </a:ext>
            </a:extLst>
          </p:cNvPr>
          <p:cNvSpPr txBox="1"/>
          <p:nvPr/>
        </p:nvSpPr>
        <p:spPr>
          <a:xfrm>
            <a:off x="265043" y="2211186"/>
            <a:ext cx="7063409" cy="3920112"/>
          </a:xfrm>
          <a:prstGeom prst="rect">
            <a:avLst/>
          </a:prstGeom>
          <a:noFill/>
        </p:spPr>
        <p:txBody>
          <a:bodyPr wrap="square">
            <a:spAutoFit/>
          </a:bodyPr>
          <a:lstStyle/>
          <a:p>
            <a:pPr marL="342900" lvl="0" indent="-342900">
              <a:lnSpc>
                <a:spcPct val="115000"/>
              </a:lnSpc>
              <a:buFont typeface="Symbol" pitchFamily="2" charset="2"/>
              <a:buChar char=""/>
            </a:pPr>
            <a:r>
              <a:rPr lang="en-GB" dirty="0">
                <a:solidFill>
                  <a:srgbClr val="000000"/>
                </a:solidFill>
                <a:effectLst/>
                <a:latin typeface="Cambria" panose="02040503050406030204" pitchFamily="18" charset="0"/>
                <a:ea typeface="Calibri" panose="020F0502020204030204" pitchFamily="34" charset="0"/>
              </a:rPr>
              <a:t>40%  year 1 – 10 in the Above category for OTJ’S - shift of 5%</a:t>
            </a:r>
            <a:endParaRPr lang="en-NZ" dirty="0">
              <a:solidFill>
                <a:srgbClr val="000000"/>
              </a:solidFill>
              <a:effectLst/>
              <a:latin typeface="Cambria" panose="02040503050406030204" pitchFamily="18" charset="0"/>
              <a:ea typeface="Calibri" panose="020F0502020204030204" pitchFamily="34" charset="0"/>
            </a:endParaRPr>
          </a:p>
          <a:p>
            <a:pPr marL="342900" lvl="0" indent="-342900">
              <a:lnSpc>
                <a:spcPct val="115000"/>
              </a:lnSpc>
              <a:buFont typeface="Symbol" pitchFamily="2" charset="2"/>
              <a:buChar char=""/>
            </a:pPr>
            <a:r>
              <a:rPr lang="en-GB" dirty="0">
                <a:solidFill>
                  <a:srgbClr val="000000"/>
                </a:solidFill>
                <a:effectLst/>
                <a:latin typeface="Cambria" panose="02040503050406030204" pitchFamily="18" charset="0"/>
                <a:ea typeface="Calibri" panose="020F0502020204030204" pitchFamily="34" charset="0"/>
              </a:rPr>
              <a:t>Year 3 2022 (Year 4 2023) - 89% </a:t>
            </a:r>
            <a:r>
              <a:rPr lang="en-GB" dirty="0">
                <a:solidFill>
                  <a:srgbClr val="000000"/>
                </a:solidFill>
                <a:effectLst/>
                <a:highlight>
                  <a:srgbClr val="FFFFFF"/>
                </a:highlight>
                <a:latin typeface="Cambria" panose="02040503050406030204" pitchFamily="18" charset="0"/>
                <a:ea typeface="Calibri" panose="020F0502020204030204" pitchFamily="34" charset="0"/>
              </a:rPr>
              <a:t>of this year level are working at or above according to teacher OTJs while PAT data places </a:t>
            </a:r>
            <a:r>
              <a:rPr lang="en-GB" dirty="0">
                <a:solidFill>
                  <a:srgbClr val="000000"/>
                </a:solidFill>
                <a:effectLst/>
                <a:latin typeface="Cambria" panose="02040503050406030204" pitchFamily="18" charset="0"/>
                <a:ea typeface="Calibri" panose="020F0502020204030204" pitchFamily="34" charset="0"/>
              </a:rPr>
              <a:t>78% </a:t>
            </a:r>
            <a:r>
              <a:rPr lang="en-GB" dirty="0">
                <a:solidFill>
                  <a:srgbClr val="000000"/>
                </a:solidFill>
                <a:effectLst/>
                <a:highlight>
                  <a:srgbClr val="FFFFFF"/>
                </a:highlight>
                <a:latin typeface="Cambria" panose="02040503050406030204" pitchFamily="18" charset="0"/>
                <a:ea typeface="Calibri" panose="020F0502020204030204" pitchFamily="34" charset="0"/>
              </a:rPr>
              <a:t>of students at or above. 2023 target that the Year 4 OTJ and PAT results are within 5% of each other – increase corelation</a:t>
            </a:r>
            <a:endParaRPr lang="en-NZ" dirty="0">
              <a:solidFill>
                <a:srgbClr val="000000"/>
              </a:solidFill>
              <a:effectLst/>
              <a:latin typeface="Cambria" panose="02040503050406030204" pitchFamily="18" charset="0"/>
              <a:ea typeface="Calibri" panose="020F0502020204030204" pitchFamily="34" charset="0"/>
            </a:endParaRPr>
          </a:p>
          <a:p>
            <a:pPr marL="342900" lvl="0" indent="-342900">
              <a:lnSpc>
                <a:spcPct val="115000"/>
              </a:lnSpc>
              <a:buFont typeface="Symbol" pitchFamily="2" charset="2"/>
              <a:buChar char=""/>
            </a:pPr>
            <a:r>
              <a:rPr lang="en-GB" dirty="0">
                <a:solidFill>
                  <a:srgbClr val="000000"/>
                </a:solidFill>
                <a:effectLst/>
                <a:latin typeface="Cambria" panose="02040503050406030204" pitchFamily="18" charset="0"/>
                <a:ea typeface="Calibri" panose="020F0502020204030204" pitchFamily="34" charset="0"/>
              </a:rPr>
              <a:t>All Māori and Pasifika children to be “At” expectations for OTJ’s and PAT’s - carry over 2022 target. </a:t>
            </a:r>
          </a:p>
          <a:p>
            <a:pPr marL="342900" lvl="0" indent="-342900">
              <a:lnSpc>
                <a:spcPct val="115000"/>
              </a:lnSpc>
              <a:buFont typeface="Symbol" pitchFamily="2" charset="2"/>
              <a:buChar char=""/>
            </a:pPr>
            <a:r>
              <a:rPr lang="en-GB" dirty="0">
                <a:solidFill>
                  <a:srgbClr val="000000"/>
                </a:solidFill>
                <a:effectLst/>
                <a:latin typeface="Cambria" panose="02040503050406030204" pitchFamily="18" charset="0"/>
                <a:ea typeface="Calibri" panose="020F0502020204030204" pitchFamily="34" charset="0"/>
              </a:rPr>
              <a:t>Create a target group of Māori and Pasifika students falling into the below category for PATs and work specifically with them on how to sit tests – carry over from 2022 target</a:t>
            </a:r>
            <a:endParaRPr lang="en-NZ" dirty="0">
              <a:solidFill>
                <a:srgbClr val="000000"/>
              </a:solidFill>
              <a:effectLst/>
              <a:latin typeface="Cambria" panose="02040503050406030204" pitchFamily="18" charset="0"/>
              <a:ea typeface="Calibri" panose="020F0502020204030204" pitchFamily="34" charset="0"/>
            </a:endParaRPr>
          </a:p>
          <a:p>
            <a:pPr marL="342900" lvl="0" indent="-342900">
              <a:lnSpc>
                <a:spcPct val="115000"/>
              </a:lnSpc>
              <a:spcAft>
                <a:spcPts val="1000"/>
              </a:spcAft>
              <a:buFont typeface="Symbol" pitchFamily="2" charset="2"/>
              <a:buChar char=""/>
            </a:pPr>
            <a:r>
              <a:rPr lang="en-GB" dirty="0">
                <a:solidFill>
                  <a:srgbClr val="000000"/>
                </a:solidFill>
                <a:effectLst/>
                <a:latin typeface="Cambria" panose="02040503050406030204" pitchFamily="18" charset="0"/>
                <a:ea typeface="Calibri" panose="020F0502020204030204" pitchFamily="34" charset="0"/>
              </a:rPr>
              <a:t>The percentage of males and females achieving below average has steadily declined since 2019 – maintain this positive trend</a:t>
            </a:r>
            <a:r>
              <a:rPr lang="en-GB" sz="2000" dirty="0">
                <a:solidFill>
                  <a:srgbClr val="000000"/>
                </a:solidFill>
                <a:effectLst/>
                <a:latin typeface="Cambria" panose="02040503050406030204" pitchFamily="18" charset="0"/>
                <a:ea typeface="Calibri" panose="020F0502020204030204" pitchFamily="34" charset="0"/>
              </a:rPr>
              <a:t>.</a:t>
            </a:r>
            <a:endParaRPr lang="en-NZ" sz="1800" dirty="0">
              <a:solidFill>
                <a:srgbClr val="000000"/>
              </a:solidFill>
              <a:effectLst/>
              <a:latin typeface="Cambria" panose="02040503050406030204" pitchFamily="18" charset="0"/>
              <a:ea typeface="Calibri" panose="020F0502020204030204" pitchFamily="34" charset="0"/>
            </a:endParaRPr>
          </a:p>
        </p:txBody>
      </p:sp>
    </p:spTree>
    <p:extLst>
      <p:ext uri="{BB962C8B-B14F-4D97-AF65-F5344CB8AC3E}">
        <p14:creationId xmlns:p14="http://schemas.microsoft.com/office/powerpoint/2010/main" val="2622192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1EB5-607E-1C4E-BB2A-88703A39E4DE}"/>
              </a:ext>
            </a:extLst>
          </p:cNvPr>
          <p:cNvSpPr>
            <a:spLocks noGrp="1"/>
          </p:cNvSpPr>
          <p:nvPr>
            <p:ph type="title"/>
          </p:nvPr>
        </p:nvSpPr>
        <p:spPr/>
        <p:txBody>
          <a:bodyPr/>
          <a:lstStyle/>
          <a:p>
            <a:r>
              <a:rPr lang="en-US" dirty="0"/>
              <a:t>Looking deeper – </a:t>
            </a:r>
            <a:r>
              <a:rPr lang="en-US" sz="1600" dirty="0"/>
              <a:t>BSLA</a:t>
            </a:r>
          </a:p>
        </p:txBody>
      </p:sp>
      <p:sp>
        <p:nvSpPr>
          <p:cNvPr id="5" name="TextBox 4">
            <a:extLst>
              <a:ext uri="{FF2B5EF4-FFF2-40B4-BE49-F238E27FC236}">
                <a16:creationId xmlns:a16="http://schemas.microsoft.com/office/drawing/2014/main" id="{81AD6D54-05B6-C5AB-E752-19FCF4E5EA72}"/>
              </a:ext>
            </a:extLst>
          </p:cNvPr>
          <p:cNvSpPr txBox="1"/>
          <p:nvPr/>
        </p:nvSpPr>
        <p:spPr>
          <a:xfrm>
            <a:off x="1457739" y="2093843"/>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374DF661-E6D5-6A86-1570-AB60BCF2EF70}"/>
              </a:ext>
            </a:extLst>
          </p:cNvPr>
          <p:cNvSpPr txBox="1"/>
          <p:nvPr/>
        </p:nvSpPr>
        <p:spPr>
          <a:xfrm>
            <a:off x="231913" y="1756635"/>
            <a:ext cx="8183218" cy="3970318"/>
          </a:xfrm>
          <a:prstGeom prst="rect">
            <a:avLst/>
          </a:prstGeom>
          <a:noFill/>
        </p:spPr>
        <p:txBody>
          <a:bodyPr wrap="square">
            <a:spAutoFit/>
          </a:bodyPr>
          <a:lstStyle/>
          <a:p>
            <a:pPr algn="just"/>
            <a:r>
              <a:rPr lang="en-US" sz="1800" dirty="0">
                <a:effectLst/>
                <a:latin typeface="Cambria" panose="02040503050406030204" pitchFamily="18" charset="0"/>
                <a:ea typeface="Calibri" panose="020F0502020204030204" pitchFamily="34" charset="0"/>
                <a:cs typeface="Times New Roman" panose="02020603050405020304" pitchFamily="18" charset="0"/>
              </a:rPr>
              <a:t>The </a:t>
            </a:r>
            <a:r>
              <a:rPr lang="en-US" sz="1800" b="1" dirty="0">
                <a:effectLst/>
                <a:latin typeface="Cambria" panose="02040503050406030204" pitchFamily="18" charset="0"/>
                <a:ea typeface="Calibri" panose="020F0502020204030204" pitchFamily="34" charset="0"/>
                <a:cs typeface="Times New Roman" panose="02020603050405020304" pitchFamily="18" charset="0"/>
              </a:rPr>
              <a:t>Better Start Literacy Approach (BSLA) </a:t>
            </a:r>
            <a:r>
              <a:rPr lang="en-US" sz="1800" dirty="0">
                <a:effectLst/>
                <a:latin typeface="Cambria" panose="02040503050406030204" pitchFamily="18" charset="0"/>
                <a:ea typeface="Calibri" panose="020F0502020204030204" pitchFamily="34" charset="0"/>
                <a:cs typeface="Times New Roman" panose="02020603050405020304" pitchFamily="18" charset="0"/>
              </a:rPr>
              <a:t>initiated at ACS in 2022</a:t>
            </a:r>
          </a:p>
          <a:p>
            <a:pPr algn="just"/>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en-US" dirty="0">
                <a:effectLst/>
                <a:latin typeface="Cambria" panose="02040503050406030204" pitchFamily="18" charset="0"/>
                <a:ea typeface="Calibri" panose="020F0502020204030204" pitchFamily="34" charset="0"/>
                <a:cs typeface="Times New Roman" panose="02020603050405020304" pitchFamily="18" charset="0"/>
              </a:rPr>
              <a:t>a structured approach to literacy instruction </a:t>
            </a:r>
          </a:p>
          <a:p>
            <a:pPr marL="742950" lvl="1" indent="-285750" algn="just">
              <a:buFont typeface="Arial" panose="020B0604020202020204" pitchFamily="34" charset="0"/>
              <a:buChar char="•"/>
            </a:pPr>
            <a:endParaRPr lang="en-US" dirty="0">
              <a:effectLst/>
              <a:latin typeface="Cambria" panose="020405030504060302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en-US" dirty="0">
                <a:effectLst/>
                <a:latin typeface="Cambria" panose="02040503050406030204" pitchFamily="18" charset="0"/>
                <a:ea typeface="Calibri" panose="020F0502020204030204" pitchFamily="34" charset="0"/>
                <a:cs typeface="Times New Roman" panose="02020603050405020304" pitchFamily="18" charset="0"/>
              </a:rPr>
              <a:t>based on NZ research, </a:t>
            </a:r>
          </a:p>
          <a:p>
            <a:pPr marL="742950" lvl="1" indent="-285750" algn="just">
              <a:buFont typeface="Arial" panose="020B0604020202020204" pitchFamily="34" charset="0"/>
              <a:buChar char="•"/>
            </a:pPr>
            <a:endParaRPr lang="en-US" dirty="0">
              <a:effectLst/>
              <a:latin typeface="Cambria" panose="020405030504060302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en-US" dirty="0">
                <a:effectLst/>
                <a:latin typeface="Cambria" panose="02040503050406030204" pitchFamily="18" charset="0"/>
                <a:ea typeface="Calibri" panose="020F0502020204030204" pitchFamily="34" charset="0"/>
                <a:cs typeface="Times New Roman" panose="02020603050405020304" pitchFamily="18" charset="0"/>
              </a:rPr>
              <a:t>supports early Reading, Writing and Oral Language development. </a:t>
            </a:r>
          </a:p>
          <a:p>
            <a:pPr marL="742950" lvl="1" indent="-285750" algn="just">
              <a:buFont typeface="Arial" panose="020B0604020202020204" pitchFamily="34" charset="0"/>
              <a:buChar char="•"/>
            </a:pPr>
            <a:endParaRPr lang="en-US" dirty="0">
              <a:effectLst/>
              <a:latin typeface="Cambria" panose="020405030504060302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en-US" dirty="0">
                <a:effectLst/>
                <a:latin typeface="Cambria" panose="02040503050406030204" pitchFamily="18" charset="0"/>
                <a:ea typeface="Calibri" panose="020F0502020204030204" pitchFamily="34" charset="0"/>
                <a:cs typeface="Times New Roman" panose="02020603050405020304" pitchFamily="18" charset="0"/>
              </a:rPr>
              <a:t>uses systematic teaching of critical phonological awareness skills and letter sound knowledge skills through games, explicit links to reading and spelling and structured small group reading sessions. </a:t>
            </a:r>
          </a:p>
          <a:p>
            <a:pPr marL="742950" lvl="1" indent="-285750" algn="just">
              <a:buFont typeface="Arial" panose="020B0604020202020204" pitchFamily="34" charset="0"/>
              <a:buChar char="•"/>
            </a:pPr>
            <a:endParaRPr lang="en-US" dirty="0">
              <a:effectLst/>
              <a:latin typeface="Cambria" panose="020405030504060302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en-US" dirty="0">
                <a:effectLst/>
                <a:latin typeface="Cambria" panose="02040503050406030204" pitchFamily="18" charset="0"/>
                <a:ea typeface="Calibri" panose="020F0502020204030204" pitchFamily="34" charset="0"/>
                <a:cs typeface="Times New Roman" panose="02020603050405020304" pitchFamily="18" charset="0"/>
              </a:rPr>
              <a:t>is a joint partnership with the University of Canterbury and the Ministry of Education.</a:t>
            </a:r>
            <a:endParaRPr lang="en-NZ"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6367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1EB5-607E-1C4E-BB2A-88703A39E4DE}"/>
              </a:ext>
            </a:extLst>
          </p:cNvPr>
          <p:cNvSpPr>
            <a:spLocks noGrp="1"/>
          </p:cNvSpPr>
          <p:nvPr>
            <p:ph type="title"/>
          </p:nvPr>
        </p:nvSpPr>
        <p:spPr/>
        <p:txBody>
          <a:bodyPr/>
          <a:lstStyle/>
          <a:p>
            <a:r>
              <a:rPr lang="en-US" dirty="0"/>
              <a:t>Looking deeper – </a:t>
            </a:r>
            <a:r>
              <a:rPr lang="en-US" sz="1600" dirty="0"/>
              <a:t>BSLA</a:t>
            </a:r>
          </a:p>
        </p:txBody>
      </p:sp>
      <p:sp>
        <p:nvSpPr>
          <p:cNvPr id="5" name="TextBox 4">
            <a:extLst>
              <a:ext uri="{FF2B5EF4-FFF2-40B4-BE49-F238E27FC236}">
                <a16:creationId xmlns:a16="http://schemas.microsoft.com/office/drawing/2014/main" id="{81AD6D54-05B6-C5AB-E752-19FCF4E5EA72}"/>
              </a:ext>
            </a:extLst>
          </p:cNvPr>
          <p:cNvSpPr txBox="1"/>
          <p:nvPr/>
        </p:nvSpPr>
        <p:spPr>
          <a:xfrm>
            <a:off x="1457739" y="2093843"/>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374DF661-E6D5-6A86-1570-AB60BCF2EF70}"/>
              </a:ext>
            </a:extLst>
          </p:cNvPr>
          <p:cNvSpPr txBox="1"/>
          <p:nvPr/>
        </p:nvSpPr>
        <p:spPr>
          <a:xfrm>
            <a:off x="192093" y="1515796"/>
            <a:ext cx="8700115"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The graphs for:  Initial Phoneme Identity, Letter-Sound Recognition and Phoneme Blending</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C0A05FC-FCD4-45EF-96D4-E150D1564B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4017" y="2093843"/>
            <a:ext cx="6666846" cy="2711499"/>
          </a:xfrm>
          <a:prstGeom prst="rect">
            <a:avLst/>
          </a:prstGeom>
        </p:spPr>
      </p:pic>
      <p:pic>
        <p:nvPicPr>
          <p:cNvPr id="4" name="Picture 3">
            <a:extLst>
              <a:ext uri="{FF2B5EF4-FFF2-40B4-BE49-F238E27FC236}">
                <a16:creationId xmlns:a16="http://schemas.microsoft.com/office/drawing/2014/main" id="{1281B7C5-1526-808D-6F8D-2AEA65F945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865" y="4805342"/>
            <a:ext cx="6741151" cy="1770547"/>
          </a:xfrm>
          <a:prstGeom prst="rect">
            <a:avLst/>
          </a:prstGeom>
        </p:spPr>
      </p:pic>
      <p:sp>
        <p:nvSpPr>
          <p:cNvPr id="8" name="TextBox 7">
            <a:extLst>
              <a:ext uri="{FF2B5EF4-FFF2-40B4-BE49-F238E27FC236}">
                <a16:creationId xmlns:a16="http://schemas.microsoft.com/office/drawing/2014/main" id="{32B843FB-B73B-EEEB-D9DC-B1E07C66F3DA}"/>
              </a:ext>
            </a:extLst>
          </p:cNvPr>
          <p:cNvSpPr txBox="1"/>
          <p:nvPr/>
        </p:nvSpPr>
        <p:spPr>
          <a:xfrm>
            <a:off x="227359" y="2463175"/>
            <a:ext cx="2047461" cy="3693319"/>
          </a:xfrm>
          <a:prstGeom prst="rect">
            <a:avLst/>
          </a:prstGeom>
          <a:noFill/>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Green graphs </a:t>
            </a:r>
            <a:r>
              <a:rPr lang="en-US" sz="1800" dirty="0">
                <a:effectLst/>
                <a:latin typeface="Calibri" panose="020F0502020204030204" pitchFamily="34" charset="0"/>
                <a:ea typeface="Calibri" panose="020F0502020204030204" pitchFamily="34" charset="0"/>
                <a:cs typeface="Times New Roman" panose="02020603050405020304" pitchFamily="18" charset="0"/>
              </a:rPr>
              <a:t>entry levels. </a:t>
            </a:r>
          </a:p>
          <a:p>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Pink graphs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progress after 10 weeks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Shift to the right shows 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ignificant progress </a:t>
            </a:r>
            <a:r>
              <a:rPr lang="en-US" sz="1800" dirty="0">
                <a:effectLst/>
                <a:latin typeface="Calibri" panose="020F0502020204030204" pitchFamily="34" charset="0"/>
                <a:ea typeface="Calibri" panose="020F0502020204030204" pitchFamily="34" charset="0"/>
                <a:cs typeface="Times New Roman" panose="02020603050405020304" pitchFamily="18" charset="0"/>
              </a:rPr>
              <a:t>after 10 weeks of direct instruction</a:t>
            </a:r>
            <a:r>
              <a:rPr lang="en-NZ" dirty="0">
                <a:effectLst/>
              </a:rPr>
              <a:t> </a:t>
            </a:r>
            <a:endParaRPr lang="en-US" dirty="0"/>
          </a:p>
        </p:txBody>
      </p:sp>
    </p:spTree>
    <p:extLst>
      <p:ext uri="{BB962C8B-B14F-4D97-AF65-F5344CB8AC3E}">
        <p14:creationId xmlns:p14="http://schemas.microsoft.com/office/powerpoint/2010/main" val="2910473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1EB5-607E-1C4E-BB2A-88703A39E4DE}"/>
              </a:ext>
            </a:extLst>
          </p:cNvPr>
          <p:cNvSpPr>
            <a:spLocks noGrp="1"/>
          </p:cNvSpPr>
          <p:nvPr>
            <p:ph type="title"/>
          </p:nvPr>
        </p:nvSpPr>
        <p:spPr/>
        <p:txBody>
          <a:bodyPr/>
          <a:lstStyle/>
          <a:p>
            <a:r>
              <a:rPr lang="en-US" dirty="0"/>
              <a:t>Looking deeper – </a:t>
            </a:r>
            <a:r>
              <a:rPr lang="en-US" sz="1600" dirty="0" err="1"/>
              <a:t>Te</a:t>
            </a:r>
            <a:r>
              <a:rPr lang="en-US" sz="1600" dirty="0"/>
              <a:t> </a:t>
            </a:r>
            <a:r>
              <a:rPr lang="en-US" sz="1600" dirty="0" err="1"/>
              <a:t>reo</a:t>
            </a:r>
            <a:endParaRPr lang="en-US" sz="1600" dirty="0"/>
          </a:p>
        </p:txBody>
      </p:sp>
      <p:sp>
        <p:nvSpPr>
          <p:cNvPr id="8" name="TextBox 7">
            <a:extLst>
              <a:ext uri="{FF2B5EF4-FFF2-40B4-BE49-F238E27FC236}">
                <a16:creationId xmlns:a16="http://schemas.microsoft.com/office/drawing/2014/main" id="{4C696508-5998-6771-92F4-627D9EF7818E}"/>
              </a:ext>
            </a:extLst>
          </p:cNvPr>
          <p:cNvSpPr txBox="1"/>
          <p:nvPr/>
        </p:nvSpPr>
        <p:spPr>
          <a:xfrm>
            <a:off x="337930" y="1571106"/>
            <a:ext cx="8424329" cy="3139321"/>
          </a:xfrm>
          <a:prstGeom prst="rect">
            <a:avLst/>
          </a:prstGeom>
          <a:noFill/>
        </p:spPr>
        <p:txBody>
          <a:bodyPr wrap="square">
            <a:spAutoFit/>
          </a:bodyPr>
          <a:lstStyle/>
          <a:p>
            <a:r>
              <a:rPr lang="mi-NZ" sz="1800" dirty="0">
                <a:effectLst/>
                <a:latin typeface="Cambria" panose="02040503050406030204" pitchFamily="18" charset="0"/>
                <a:ea typeface="Calibri Light" panose="020F0302020204030204" pitchFamily="34" charset="0"/>
              </a:rPr>
              <a:t>This is the 3rd year with a BOT-funded specialist te Reo teaching position in the school. </a:t>
            </a:r>
          </a:p>
          <a:p>
            <a:endParaRPr lang="mi-NZ" sz="1800" dirty="0">
              <a:effectLst/>
              <a:latin typeface="Cambria" panose="02040503050406030204" pitchFamily="18" charset="0"/>
              <a:ea typeface="Calibri Light" panose="020F0302020204030204" pitchFamily="34" charset="0"/>
            </a:endParaRPr>
          </a:p>
          <a:p>
            <a:r>
              <a:rPr lang="mi-NZ" sz="1800" dirty="0">
                <a:effectLst/>
                <a:latin typeface="Cambria" panose="02040503050406030204" pitchFamily="18" charset="0"/>
                <a:ea typeface="Calibri Light" panose="020F0302020204030204" pitchFamily="34" charset="0"/>
              </a:rPr>
              <a:t>2021 was the first year we have collected standardised data in te Reo Māori. </a:t>
            </a:r>
          </a:p>
          <a:p>
            <a:endParaRPr lang="mi-NZ" sz="1800" dirty="0">
              <a:effectLst/>
              <a:latin typeface="Cambria" panose="02040503050406030204" pitchFamily="18" charset="0"/>
              <a:ea typeface="Calibri Light" panose="020F0302020204030204" pitchFamily="34" charset="0"/>
            </a:endParaRPr>
          </a:p>
          <a:p>
            <a:r>
              <a:rPr lang="mi-NZ" sz="1800" dirty="0">
                <a:effectLst/>
                <a:latin typeface="Cambria" panose="02040503050406030204" pitchFamily="18" charset="0"/>
                <a:ea typeface="Calibri Light" panose="020F0302020204030204" pitchFamily="34" charset="0"/>
              </a:rPr>
              <a:t>In 2022 we once again administered the NCER Te Reo Māori assessment at Year 4 and Year 8 level, both at the beginning and end of the year. </a:t>
            </a:r>
          </a:p>
          <a:p>
            <a:endParaRPr lang="mi-NZ" dirty="0">
              <a:latin typeface="Cambria" panose="02040503050406030204" pitchFamily="18" charset="0"/>
              <a:ea typeface="Calibri Light" panose="020F0302020204030204" pitchFamily="34" charset="0"/>
            </a:endParaRPr>
          </a:p>
          <a:p>
            <a:r>
              <a:rPr lang="mi-NZ" sz="1800" dirty="0">
                <a:effectLst/>
                <a:latin typeface="Cambria" panose="02040503050406030204" pitchFamily="18" charset="0"/>
                <a:ea typeface="Calibri Light" panose="020F0302020204030204" pitchFamily="34" charset="0"/>
              </a:rPr>
              <a:t>The data collected, along with teacher judgement will contribute to our understanding, over time, of the achievement in te Reo Māori of our students and trends over time. </a:t>
            </a:r>
            <a:endParaRPr lang="en-US" dirty="0">
              <a:latin typeface="Cambria" panose="02040503050406030204" pitchFamily="18" charset="0"/>
            </a:endParaRPr>
          </a:p>
        </p:txBody>
      </p:sp>
      <p:graphicFrame>
        <p:nvGraphicFramePr>
          <p:cNvPr id="9" name="Table 8">
            <a:extLst>
              <a:ext uri="{FF2B5EF4-FFF2-40B4-BE49-F238E27FC236}">
                <a16:creationId xmlns:a16="http://schemas.microsoft.com/office/drawing/2014/main" id="{27AF11E7-BBAD-8057-5BF7-C9460C36A231}"/>
              </a:ext>
            </a:extLst>
          </p:cNvPr>
          <p:cNvGraphicFramePr>
            <a:graphicFrameLocks noGrp="1"/>
          </p:cNvGraphicFramePr>
          <p:nvPr>
            <p:extLst>
              <p:ext uri="{D42A27DB-BD31-4B8C-83A1-F6EECF244321}">
                <p14:modId xmlns:p14="http://schemas.microsoft.com/office/powerpoint/2010/main" val="2716005780"/>
              </p:ext>
            </p:extLst>
          </p:nvPr>
        </p:nvGraphicFramePr>
        <p:xfrm>
          <a:off x="337930" y="4840123"/>
          <a:ext cx="5201479" cy="1757876"/>
        </p:xfrm>
        <a:graphic>
          <a:graphicData uri="http://schemas.openxmlformats.org/drawingml/2006/table">
            <a:tbl>
              <a:tblPr firstRow="1" firstCol="1">
                <a:tableStyleId>{5C22544A-7EE6-4342-B048-85BDC9FD1C3A}</a:tableStyleId>
              </a:tblPr>
              <a:tblGrid>
                <a:gridCol w="1104991">
                  <a:extLst>
                    <a:ext uri="{9D8B030D-6E8A-4147-A177-3AD203B41FA5}">
                      <a16:colId xmlns:a16="http://schemas.microsoft.com/office/drawing/2014/main" val="3620685639"/>
                    </a:ext>
                  </a:extLst>
                </a:gridCol>
                <a:gridCol w="1302749">
                  <a:extLst>
                    <a:ext uri="{9D8B030D-6E8A-4147-A177-3AD203B41FA5}">
                      <a16:colId xmlns:a16="http://schemas.microsoft.com/office/drawing/2014/main" val="4281606809"/>
                    </a:ext>
                  </a:extLst>
                </a:gridCol>
                <a:gridCol w="1348959">
                  <a:extLst>
                    <a:ext uri="{9D8B030D-6E8A-4147-A177-3AD203B41FA5}">
                      <a16:colId xmlns:a16="http://schemas.microsoft.com/office/drawing/2014/main" val="1369044644"/>
                    </a:ext>
                  </a:extLst>
                </a:gridCol>
                <a:gridCol w="1444780">
                  <a:extLst>
                    <a:ext uri="{9D8B030D-6E8A-4147-A177-3AD203B41FA5}">
                      <a16:colId xmlns:a16="http://schemas.microsoft.com/office/drawing/2014/main" val="3404490006"/>
                    </a:ext>
                  </a:extLst>
                </a:gridCol>
              </a:tblGrid>
              <a:tr h="301006">
                <a:tc>
                  <a:txBody>
                    <a:bodyPr/>
                    <a:lstStyle/>
                    <a:p>
                      <a:r>
                        <a:rPr lang="mi-NZ" sz="1200">
                          <a:effectLst/>
                        </a:rPr>
                        <a:t> </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r>
                        <a:rPr lang="mi-NZ" sz="1200">
                          <a:effectLst/>
                        </a:rPr>
                        <a:t>2022 Beginning to End of Year Score</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1292731"/>
                  </a:ext>
                </a:extLst>
              </a:tr>
              <a:tr h="301006">
                <a:tc>
                  <a:txBody>
                    <a:bodyPr/>
                    <a:lstStyle/>
                    <a:p>
                      <a:r>
                        <a:rPr lang="mi-NZ" sz="1200">
                          <a:effectLst/>
                        </a:rPr>
                        <a:t> </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mi-NZ" sz="1200" dirty="0">
                          <a:effectLst/>
                        </a:rPr>
                        <a:t>Negative Shift</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mi-NZ" sz="1200">
                          <a:effectLst/>
                        </a:rPr>
                        <a:t>No Shift</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mi-NZ" sz="1200">
                          <a:effectLst/>
                        </a:rPr>
                        <a:t>Positive Shift</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5834330"/>
                  </a:ext>
                </a:extLst>
              </a:tr>
              <a:tr h="577932">
                <a:tc>
                  <a:txBody>
                    <a:bodyPr/>
                    <a:lstStyle/>
                    <a:p>
                      <a:r>
                        <a:rPr lang="mi-NZ" sz="1200">
                          <a:effectLst/>
                        </a:rPr>
                        <a:t>Year 4</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mi-NZ" sz="1200" dirty="0">
                          <a:effectLst/>
                        </a:rPr>
                        <a:t>8/36</a:t>
                      </a:r>
                      <a:endParaRPr lang="en-NZ" sz="1200" dirty="0">
                        <a:effectLst/>
                      </a:endParaRPr>
                    </a:p>
                    <a:p>
                      <a:pPr algn="ctr"/>
                      <a:r>
                        <a:rPr lang="mi-NZ" sz="1200" dirty="0">
                          <a:effectLst/>
                        </a:rPr>
                        <a:t>22%</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mi-NZ" sz="1200" dirty="0">
                          <a:effectLst/>
                        </a:rPr>
                        <a:t>1/36</a:t>
                      </a:r>
                      <a:endParaRPr lang="en-NZ" sz="1200" dirty="0">
                        <a:effectLst/>
                      </a:endParaRPr>
                    </a:p>
                    <a:p>
                      <a:pPr algn="ctr"/>
                      <a:r>
                        <a:rPr lang="mi-NZ" sz="1200" dirty="0">
                          <a:effectLst/>
                        </a:rPr>
                        <a:t>3%</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mi-NZ" sz="1200">
                          <a:effectLst/>
                        </a:rPr>
                        <a:t>27/36</a:t>
                      </a:r>
                      <a:endParaRPr lang="en-NZ" sz="1200">
                        <a:effectLst/>
                      </a:endParaRPr>
                    </a:p>
                    <a:p>
                      <a:pPr algn="ctr"/>
                      <a:r>
                        <a:rPr lang="mi-NZ" sz="1200">
                          <a:effectLst/>
                        </a:rPr>
                        <a:t>75%</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1275333"/>
                  </a:ext>
                </a:extLst>
              </a:tr>
              <a:tr h="577932">
                <a:tc>
                  <a:txBody>
                    <a:bodyPr/>
                    <a:lstStyle/>
                    <a:p>
                      <a:r>
                        <a:rPr lang="mi-NZ" sz="1200" dirty="0">
                          <a:effectLst/>
                        </a:rPr>
                        <a:t>Year 8</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mi-NZ" sz="1200">
                          <a:effectLst/>
                        </a:rPr>
                        <a:t>3/38</a:t>
                      </a:r>
                      <a:endParaRPr lang="en-NZ" sz="1200">
                        <a:effectLst/>
                      </a:endParaRPr>
                    </a:p>
                    <a:p>
                      <a:pPr algn="ctr"/>
                      <a:r>
                        <a:rPr lang="mi-NZ" sz="1200">
                          <a:effectLst/>
                        </a:rPr>
                        <a:t>7%</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mi-NZ" sz="1200" dirty="0">
                          <a:effectLst/>
                        </a:rPr>
                        <a:t>12/36</a:t>
                      </a:r>
                      <a:endParaRPr lang="en-NZ" sz="1200" dirty="0">
                        <a:effectLst/>
                      </a:endParaRPr>
                    </a:p>
                    <a:p>
                      <a:pPr algn="ctr"/>
                      <a:r>
                        <a:rPr lang="mi-NZ" sz="1200" dirty="0">
                          <a:effectLst/>
                        </a:rPr>
                        <a:t>38.8%</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mi-NZ" sz="1200" dirty="0">
                          <a:effectLst/>
                        </a:rPr>
                        <a:t>21/36</a:t>
                      </a:r>
                      <a:endParaRPr lang="en-NZ" sz="1200" dirty="0">
                        <a:effectLst/>
                      </a:endParaRPr>
                    </a:p>
                    <a:p>
                      <a:pPr algn="ctr"/>
                      <a:r>
                        <a:rPr lang="mi-NZ" sz="1200" dirty="0">
                          <a:effectLst/>
                        </a:rPr>
                        <a:t>58.3%</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745180"/>
                  </a:ext>
                </a:extLst>
              </a:tr>
            </a:tbl>
          </a:graphicData>
        </a:graphic>
      </p:graphicFrame>
    </p:spTree>
    <p:extLst>
      <p:ext uri="{BB962C8B-B14F-4D97-AF65-F5344CB8AC3E}">
        <p14:creationId xmlns:p14="http://schemas.microsoft.com/office/powerpoint/2010/main" val="2909141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1EB5-607E-1C4E-BB2A-88703A39E4DE}"/>
              </a:ext>
            </a:extLst>
          </p:cNvPr>
          <p:cNvSpPr>
            <a:spLocks noGrp="1"/>
          </p:cNvSpPr>
          <p:nvPr>
            <p:ph type="title"/>
          </p:nvPr>
        </p:nvSpPr>
        <p:spPr/>
        <p:txBody>
          <a:bodyPr/>
          <a:lstStyle/>
          <a:p>
            <a:r>
              <a:rPr lang="en-US" dirty="0"/>
              <a:t>Looking deeper – </a:t>
            </a:r>
            <a:r>
              <a:rPr lang="en-US" sz="1600" dirty="0" err="1"/>
              <a:t>Te</a:t>
            </a:r>
            <a:r>
              <a:rPr lang="en-US" sz="1600" dirty="0"/>
              <a:t> </a:t>
            </a:r>
            <a:r>
              <a:rPr lang="en-US" sz="1600" dirty="0" err="1"/>
              <a:t>reo</a:t>
            </a:r>
            <a:endParaRPr lang="en-US" sz="1600" dirty="0"/>
          </a:p>
        </p:txBody>
      </p:sp>
      <p:sp>
        <p:nvSpPr>
          <p:cNvPr id="4" name="TextBox 3">
            <a:extLst>
              <a:ext uri="{FF2B5EF4-FFF2-40B4-BE49-F238E27FC236}">
                <a16:creationId xmlns:a16="http://schemas.microsoft.com/office/drawing/2014/main" id="{066DC812-9E5F-B728-9F3B-E5907CBF38BB}"/>
              </a:ext>
            </a:extLst>
          </p:cNvPr>
          <p:cNvSpPr txBox="1"/>
          <p:nvPr/>
        </p:nvSpPr>
        <p:spPr>
          <a:xfrm>
            <a:off x="522981" y="1775515"/>
            <a:ext cx="8369228" cy="3250633"/>
          </a:xfrm>
          <a:prstGeom prst="rect">
            <a:avLst/>
          </a:prstGeom>
          <a:noFill/>
        </p:spPr>
        <p:txBody>
          <a:bodyPr wrap="square">
            <a:spAutoFit/>
          </a:bodyPr>
          <a:lstStyle/>
          <a:p>
            <a:pPr>
              <a:lnSpc>
                <a:spcPct val="115000"/>
              </a:lnSpc>
            </a:pPr>
            <a:r>
              <a:rPr lang="mi-NZ" sz="1800" b="1" dirty="0">
                <a:effectLst/>
                <a:latin typeface="Cambria" panose="02040503050406030204" pitchFamily="18" charset="0"/>
                <a:ea typeface="Calibri Light" panose="020F0302020204030204" pitchFamily="34" charset="0"/>
                <a:cs typeface="Times New Roman" panose="02020603050405020304" pitchFamily="18" charset="0"/>
              </a:rPr>
              <a:t>Annecdotal feedback in classrooms indicates that </a:t>
            </a:r>
          </a:p>
          <a:p>
            <a:pPr>
              <a:lnSpc>
                <a:spcPct val="115000"/>
              </a:lnSpc>
            </a:pPr>
            <a:endParaRPr lang="mi-NZ" sz="1800" b="1" dirty="0">
              <a:effectLst/>
              <a:latin typeface="Cambria" panose="02040503050406030204" pitchFamily="18" charset="0"/>
              <a:ea typeface="Calibri Light" panose="020F03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mi-NZ" sz="1800" dirty="0">
                <a:effectLst/>
                <a:latin typeface="Cambria" panose="02040503050406030204" pitchFamily="18" charset="0"/>
                <a:ea typeface="Calibri Light" panose="020F0302020204030204" pitchFamily="34" charset="0"/>
                <a:cs typeface="Times New Roman" panose="02020603050405020304" pitchFamily="18" charset="0"/>
              </a:rPr>
              <a:t>students are increasing their knowledge of te Reo Māori and </a:t>
            </a:r>
          </a:p>
          <a:p>
            <a:pPr marL="285750" indent="-285750">
              <a:lnSpc>
                <a:spcPct val="115000"/>
              </a:lnSpc>
              <a:buFont typeface="Arial" panose="020B0604020202020204" pitchFamily="34" charset="0"/>
              <a:buChar char="•"/>
            </a:pPr>
            <a:endParaRPr lang="mi-NZ" sz="1800" dirty="0">
              <a:effectLst/>
              <a:latin typeface="Cambria" panose="02040503050406030204" pitchFamily="18" charset="0"/>
              <a:ea typeface="Calibri Light" panose="020F03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mi-NZ" sz="1800" dirty="0">
                <a:effectLst/>
                <a:latin typeface="Cambria" panose="02040503050406030204" pitchFamily="18" charset="0"/>
                <a:ea typeface="Calibri Light" panose="020F0302020204030204" pitchFamily="34" charset="0"/>
                <a:cs typeface="Times New Roman" panose="02020603050405020304" pitchFamily="18" charset="0"/>
              </a:rPr>
              <a:t>teachers have noticed an increased confidence and ability to use Te Reo Māori in a range of everyday classroom settings. </a:t>
            </a:r>
          </a:p>
          <a:p>
            <a:pPr marL="285750" indent="-285750">
              <a:lnSpc>
                <a:spcPct val="115000"/>
              </a:lnSpc>
              <a:buFont typeface="Arial" panose="020B0604020202020204" pitchFamily="34" charset="0"/>
              <a:buChar char="•"/>
            </a:pPr>
            <a:endParaRPr lang="mi-NZ" dirty="0">
              <a:latin typeface="Cambria" panose="02040503050406030204" pitchFamily="18" charset="0"/>
              <a:ea typeface="Calibri Light" panose="020F03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mi-NZ" dirty="0">
                <a:latin typeface="Cambria" panose="02040503050406030204" pitchFamily="18" charset="0"/>
                <a:ea typeface="Calibri Light" panose="020F0302020204030204" pitchFamily="34" charset="0"/>
                <a:cs typeface="Times New Roman" panose="02020603050405020304" pitchFamily="18" charset="0"/>
              </a:rPr>
              <a:t>t</a:t>
            </a:r>
            <a:r>
              <a:rPr lang="mi-NZ" sz="1800" dirty="0">
                <a:effectLst/>
                <a:latin typeface="Cambria" panose="02040503050406030204" pitchFamily="18" charset="0"/>
                <a:ea typeface="Calibri Light" panose="020F0302020204030204" pitchFamily="34" charset="0"/>
                <a:cs typeface="Times New Roman" panose="02020603050405020304" pitchFamily="18" charset="0"/>
              </a:rPr>
              <a:t>he most noticable improvement in the Te Reo specialist classes has been the improvement across all levels in correct pronunciation of Te Reo and fluency. </a:t>
            </a:r>
          </a:p>
          <a:p>
            <a:pPr>
              <a:lnSpc>
                <a:spcPct val="115000"/>
              </a:lnSpc>
            </a:pPr>
            <a:endParaRPr lang="mi-NZ" dirty="0">
              <a:latin typeface="Cambria" panose="02040503050406030204" pitchFamily="18" charset="0"/>
              <a:ea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159419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ADF2-AAD3-9644-BC0B-2C9FB90C6846}"/>
              </a:ext>
            </a:extLst>
          </p:cNvPr>
          <p:cNvSpPr>
            <a:spLocks noGrp="1"/>
          </p:cNvSpPr>
          <p:nvPr>
            <p:ph type="title"/>
          </p:nvPr>
        </p:nvSpPr>
        <p:spPr/>
        <p:txBody>
          <a:bodyPr/>
          <a:lstStyle/>
          <a:p>
            <a:r>
              <a:rPr lang="en-US" dirty="0"/>
              <a:t>Looking deeper – </a:t>
            </a:r>
            <a:r>
              <a:rPr lang="en-US" sz="1600" dirty="0"/>
              <a:t>Fostering Strengths</a:t>
            </a:r>
          </a:p>
        </p:txBody>
      </p:sp>
      <p:sp>
        <p:nvSpPr>
          <p:cNvPr id="3" name="TextBox 2">
            <a:extLst>
              <a:ext uri="{FF2B5EF4-FFF2-40B4-BE49-F238E27FC236}">
                <a16:creationId xmlns:a16="http://schemas.microsoft.com/office/drawing/2014/main" id="{147192BC-BF13-384C-AE0B-A62C786DA2EA}"/>
              </a:ext>
            </a:extLst>
          </p:cNvPr>
          <p:cNvSpPr txBox="1"/>
          <p:nvPr/>
        </p:nvSpPr>
        <p:spPr>
          <a:xfrm>
            <a:off x="381966" y="1700839"/>
            <a:ext cx="8380294" cy="4801314"/>
          </a:xfrm>
          <a:prstGeom prst="rect">
            <a:avLst/>
          </a:prstGeom>
          <a:noFill/>
        </p:spPr>
        <p:txBody>
          <a:bodyPr wrap="square" rtlCol="0">
            <a:spAutoFit/>
          </a:bodyPr>
          <a:lstStyle/>
          <a:p>
            <a:r>
              <a:rPr lang="en-US" b="1" dirty="0">
                <a:latin typeface="Cambria" panose="02040503050406030204" pitchFamily="18" charset="0"/>
                <a:cs typeface="Calibri" panose="020F0502020204030204" pitchFamily="34" charset="0"/>
              </a:rPr>
              <a:t>Fostering Strengths 2022 - </a:t>
            </a:r>
            <a:r>
              <a:rPr lang="en-GB" dirty="0">
                <a:latin typeface="Cambria" panose="02040503050406030204" pitchFamily="18" charset="0"/>
                <a:cs typeface="Calibri" panose="020F0502020204030204" pitchFamily="34" charset="0"/>
              </a:rPr>
              <a:t> to cater for the learning needs of students identified as having special abilities.</a:t>
            </a:r>
          </a:p>
          <a:p>
            <a:r>
              <a:rPr lang="en-NZ" dirty="0">
                <a:latin typeface="Cambria" panose="02040503050406030204" pitchFamily="18" charset="0"/>
                <a:cs typeface="Calibri" panose="020F0502020204030204" pitchFamily="34" charset="0"/>
              </a:rPr>
              <a:t> </a:t>
            </a:r>
            <a:endParaRPr lang="en-US" dirty="0">
              <a:latin typeface="Cambria" panose="02040503050406030204" pitchFamily="18" charset="0"/>
              <a:cs typeface="Calibri" panose="020F0502020204030204" pitchFamily="34" charset="0"/>
            </a:endParaRPr>
          </a:p>
          <a:p>
            <a:r>
              <a:rPr lang="en-GB" dirty="0">
                <a:latin typeface="Cambria" panose="02040503050406030204" pitchFamily="18" charset="0"/>
                <a:cs typeface="Calibri" panose="020F0502020204030204" pitchFamily="34" charset="0"/>
              </a:rPr>
              <a:t>Identification of gifts is a multi-categorical approach.</a:t>
            </a:r>
            <a:endParaRPr lang="en-NZ" dirty="0">
              <a:latin typeface="Cambria" panose="02040503050406030204" pitchFamily="18" charset="0"/>
              <a:cs typeface="Calibri" panose="020F0502020204030204" pitchFamily="34" charset="0"/>
            </a:endParaRPr>
          </a:p>
          <a:p>
            <a:r>
              <a:rPr lang="en-NZ" dirty="0">
                <a:latin typeface="Cambria" panose="02040503050406030204" pitchFamily="18" charset="0"/>
                <a:cs typeface="Calibri" panose="020F0502020204030204" pitchFamily="34" charset="0"/>
              </a:rPr>
              <a:t> </a:t>
            </a:r>
          </a:p>
          <a:p>
            <a:r>
              <a:rPr lang="en-GB" dirty="0">
                <a:latin typeface="Cambria" panose="02040503050406030204" pitchFamily="18" charset="0"/>
                <a:cs typeface="Calibri" panose="020F0502020204030204" pitchFamily="34" charset="0"/>
              </a:rPr>
              <a:t>Concentrated in the Primary School.  Middle School options programme caters to strengths and interests of our older students.  </a:t>
            </a:r>
          </a:p>
          <a:p>
            <a:endParaRPr lang="en-GB" dirty="0">
              <a:latin typeface="Cambria" panose="02040503050406030204" pitchFamily="18" charset="0"/>
              <a:cs typeface="Calibri" panose="020F0502020204030204" pitchFamily="34" charset="0"/>
            </a:endParaRPr>
          </a:p>
          <a:p>
            <a:r>
              <a:rPr lang="en-GB" dirty="0">
                <a:latin typeface="Cambria" panose="02040503050406030204" pitchFamily="18" charset="0"/>
                <a:cs typeface="Calibri" panose="020F0502020204030204" pitchFamily="34" charset="0"/>
              </a:rPr>
              <a:t>Looking forward to 2023:</a:t>
            </a:r>
            <a:endParaRPr lang="en-NZ" dirty="0">
              <a:latin typeface="Cambria" panose="02040503050406030204" pitchFamily="18" charset="0"/>
              <a:cs typeface="Calibri" panose="020F0502020204030204" pitchFamily="34" charset="0"/>
            </a:endParaRPr>
          </a:p>
          <a:p>
            <a:pPr marL="800100" lvl="1" indent="-342900">
              <a:buFont typeface="+mj-lt"/>
              <a:buAutoNum type="arabicPeriod"/>
            </a:pPr>
            <a:r>
              <a:rPr lang="en-NZ" dirty="0">
                <a:latin typeface="Cambria" panose="02040503050406030204" pitchFamily="18" charset="0"/>
              </a:rPr>
              <a:t>Some groups exploring using their gifts for a service opportunity </a:t>
            </a:r>
          </a:p>
          <a:p>
            <a:pPr marL="800100" lvl="1" indent="-342900">
              <a:buFont typeface="+mj-lt"/>
              <a:buAutoNum type="arabicPeriod"/>
            </a:pPr>
            <a:r>
              <a:rPr lang="en-NZ" dirty="0">
                <a:latin typeface="Cambria" panose="02040503050406030204" pitchFamily="18" charset="0"/>
              </a:rPr>
              <a:t>STEM (Science, Technology, Engineering, Mathematics) learning programmes </a:t>
            </a:r>
          </a:p>
          <a:p>
            <a:pPr marL="800100" lvl="1" indent="-342900">
              <a:buFont typeface="+mj-lt"/>
              <a:buAutoNum type="arabicPeriod"/>
            </a:pPr>
            <a:r>
              <a:rPr lang="en-NZ" dirty="0">
                <a:latin typeface="Cambria" panose="02040503050406030204" pitchFamily="18" charset="0"/>
              </a:rPr>
              <a:t>Continue our relationship with Digital Futures Aotearoa to provide programmes with a focus on computer coding </a:t>
            </a:r>
          </a:p>
          <a:p>
            <a:pPr marL="800100" lvl="1" indent="-342900">
              <a:buFont typeface="+mj-lt"/>
              <a:buAutoNum type="arabicPeriod"/>
            </a:pPr>
            <a:r>
              <a:rPr lang="en-NZ" dirty="0">
                <a:latin typeface="Cambria" panose="02040503050406030204" pitchFamily="18" charset="0"/>
              </a:rPr>
              <a:t>Continue to offer groups for those with practical skills (e.g. building, engineering)</a:t>
            </a:r>
            <a:r>
              <a:rPr lang="en-GB" dirty="0">
                <a:latin typeface="Cambria" panose="02040503050406030204" pitchFamily="18" charset="0"/>
                <a:cs typeface="Calibri" panose="020F0502020204030204" pitchFamily="34" charset="0"/>
              </a:rPr>
              <a:t> </a:t>
            </a:r>
          </a:p>
          <a:p>
            <a:pPr marL="800100" lvl="1" indent="-342900">
              <a:buFont typeface="+mj-lt"/>
              <a:buAutoNum type="arabicPeriod"/>
            </a:pPr>
            <a:r>
              <a:rPr lang="en-GB" dirty="0">
                <a:latin typeface="Cambria" panose="02040503050406030204" pitchFamily="18" charset="0"/>
                <a:cs typeface="Calibri" panose="020F0502020204030204" pitchFamily="34" charset="0"/>
              </a:rPr>
              <a:t>Pilot extension programmes in year 7 to 10 </a:t>
            </a:r>
            <a:endParaRPr lang="en-NZ" dirty="0">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579996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CE31-DB40-2C42-BD15-4DA8EEFD23DB}"/>
              </a:ext>
            </a:extLst>
          </p:cNvPr>
          <p:cNvSpPr>
            <a:spLocks noGrp="1"/>
          </p:cNvSpPr>
          <p:nvPr>
            <p:ph type="title"/>
          </p:nvPr>
        </p:nvSpPr>
        <p:spPr/>
        <p:txBody>
          <a:bodyPr/>
          <a:lstStyle/>
          <a:p>
            <a:r>
              <a:rPr lang="en-US" dirty="0"/>
              <a:t>Looking deeper </a:t>
            </a:r>
            <a:r>
              <a:rPr lang="en-US" sz="1600" dirty="0"/>
              <a:t>– Fostering Strengths</a:t>
            </a:r>
          </a:p>
        </p:txBody>
      </p:sp>
      <p:sp>
        <p:nvSpPr>
          <p:cNvPr id="4" name="TextBox 3">
            <a:extLst>
              <a:ext uri="{FF2B5EF4-FFF2-40B4-BE49-F238E27FC236}">
                <a16:creationId xmlns:a16="http://schemas.microsoft.com/office/drawing/2014/main" id="{41D85F49-36C7-C540-9037-BDB14498286C}"/>
              </a:ext>
            </a:extLst>
          </p:cNvPr>
          <p:cNvSpPr txBox="1"/>
          <p:nvPr/>
        </p:nvSpPr>
        <p:spPr>
          <a:xfrm>
            <a:off x="378166" y="1794199"/>
            <a:ext cx="2273379" cy="369332"/>
          </a:xfrm>
          <a:prstGeom prst="rect">
            <a:avLst/>
          </a:prstGeom>
          <a:noFill/>
        </p:spPr>
        <p:txBody>
          <a:bodyPr wrap="none" rtlCol="0">
            <a:spAutoFit/>
          </a:bodyPr>
          <a:lstStyle/>
          <a:p>
            <a:r>
              <a:rPr lang="en-US" b="1" dirty="0">
                <a:latin typeface="Cambria" panose="02040503050406030204" pitchFamily="18" charset="0"/>
                <a:cs typeface="Calibri" panose="020F0502020204030204" pitchFamily="34" charset="0"/>
              </a:rPr>
              <a:t>Opportunities 2022</a:t>
            </a:r>
          </a:p>
        </p:txBody>
      </p:sp>
      <p:sp>
        <p:nvSpPr>
          <p:cNvPr id="5" name="Rectangle 4">
            <a:extLst>
              <a:ext uri="{FF2B5EF4-FFF2-40B4-BE49-F238E27FC236}">
                <a16:creationId xmlns:a16="http://schemas.microsoft.com/office/drawing/2014/main" id="{FA383F32-0A79-1343-B1CF-56B3E11245DA}"/>
              </a:ext>
            </a:extLst>
          </p:cNvPr>
          <p:cNvSpPr/>
          <p:nvPr/>
        </p:nvSpPr>
        <p:spPr>
          <a:xfrm>
            <a:off x="1077099" y="6132821"/>
            <a:ext cx="6989801" cy="276999"/>
          </a:xfrm>
          <a:prstGeom prst="rect">
            <a:avLst/>
          </a:prstGeom>
        </p:spPr>
        <p:txBody>
          <a:bodyPr wrap="square">
            <a:spAutoFit/>
          </a:bodyPr>
          <a:lstStyle/>
          <a:p>
            <a:pPr algn="ctr"/>
            <a:r>
              <a:rPr lang="en-GB" sz="1200" dirty="0">
                <a:latin typeface="Cambria" panose="02040503050406030204" pitchFamily="18" charset="0"/>
                <a:cs typeface="Calibri" panose="020F0502020204030204" pitchFamily="34" charset="0"/>
              </a:rPr>
              <a:t>2021 = </a:t>
            </a:r>
            <a:r>
              <a:rPr lang="en-GB" sz="1200" b="1" dirty="0">
                <a:latin typeface="Cambria" panose="02040503050406030204" pitchFamily="18" charset="0"/>
                <a:cs typeface="Calibri" panose="020F0502020204030204" pitchFamily="34" charset="0"/>
              </a:rPr>
              <a:t>116</a:t>
            </a:r>
            <a:r>
              <a:rPr lang="en-GB" sz="1200" dirty="0">
                <a:latin typeface="Cambria" panose="02040503050406030204" pitchFamily="18" charset="0"/>
                <a:cs typeface="Calibri" panose="020F0502020204030204" pitchFamily="34" charset="0"/>
              </a:rPr>
              <a:t> pupils throughout the year in Fostering Strengths groups</a:t>
            </a:r>
            <a:endParaRPr lang="en-US" sz="1200" dirty="0">
              <a:latin typeface="Cambria" panose="02040503050406030204" pitchFamily="18" charset="0"/>
            </a:endParaRPr>
          </a:p>
        </p:txBody>
      </p:sp>
      <p:sp>
        <p:nvSpPr>
          <p:cNvPr id="7" name="TextBox 6">
            <a:extLst>
              <a:ext uri="{FF2B5EF4-FFF2-40B4-BE49-F238E27FC236}">
                <a16:creationId xmlns:a16="http://schemas.microsoft.com/office/drawing/2014/main" id="{A0142219-89E6-C189-FC60-814D085613F2}"/>
              </a:ext>
            </a:extLst>
          </p:cNvPr>
          <p:cNvSpPr txBox="1"/>
          <p:nvPr/>
        </p:nvSpPr>
        <p:spPr>
          <a:xfrm>
            <a:off x="522980" y="2547489"/>
            <a:ext cx="8347887" cy="2862322"/>
          </a:xfrm>
          <a:prstGeom prst="rect">
            <a:avLst/>
          </a:prstGeom>
          <a:noFill/>
        </p:spPr>
        <p:txBody>
          <a:bodyPr wrap="square">
            <a:spAutoFit/>
          </a:bodyPr>
          <a:lstStyle/>
          <a:p>
            <a:r>
              <a:rPr lang="en-NZ" b="1" dirty="0">
                <a:latin typeface="Cambria" panose="02040503050406030204" pitchFamily="18" charset="0"/>
              </a:rPr>
              <a:t>Programmes and Opportunities offered in 2022 </a:t>
            </a:r>
          </a:p>
          <a:p>
            <a:endParaRPr lang="en-NZ" dirty="0">
              <a:latin typeface="Cambria" panose="02040503050406030204" pitchFamily="18" charset="0"/>
            </a:endParaRPr>
          </a:p>
          <a:p>
            <a:r>
              <a:rPr lang="en-NZ" dirty="0">
                <a:latin typeface="Cambria" panose="02040503050406030204" pitchFamily="18" charset="0"/>
              </a:rPr>
              <a:t> </a:t>
            </a:r>
            <a:r>
              <a:rPr lang="en-NZ" b="1" dirty="0">
                <a:latin typeface="Cambria" panose="02040503050406030204" pitchFamily="18" charset="0"/>
              </a:rPr>
              <a:t>Year 2 </a:t>
            </a:r>
            <a:r>
              <a:rPr lang="en-NZ" dirty="0">
                <a:latin typeface="Cambria" panose="02040503050406030204" pitchFamily="18" charset="0"/>
              </a:rPr>
              <a:t>- Ukulele, Science -Earthworms, Drama, Literacy-Short Story Writing </a:t>
            </a:r>
          </a:p>
          <a:p>
            <a:endParaRPr lang="en-NZ" dirty="0">
              <a:latin typeface="Cambria" panose="02040503050406030204" pitchFamily="18" charset="0"/>
            </a:endParaRPr>
          </a:p>
          <a:p>
            <a:r>
              <a:rPr lang="en-NZ" b="1" dirty="0">
                <a:latin typeface="Cambria" panose="02040503050406030204" pitchFamily="18" charset="0"/>
              </a:rPr>
              <a:t>Year 3-4 </a:t>
            </a:r>
            <a:r>
              <a:rPr lang="en-NZ" dirty="0">
                <a:latin typeface="Cambria" panose="02040503050406030204" pitchFamily="18" charset="0"/>
              </a:rPr>
              <a:t>- Maths, Science -Bones, Dance, Basketball, Drama, Computer coding </a:t>
            </a:r>
          </a:p>
          <a:p>
            <a:endParaRPr lang="en-NZ" dirty="0">
              <a:latin typeface="Cambria" panose="02040503050406030204" pitchFamily="18" charset="0"/>
            </a:endParaRPr>
          </a:p>
          <a:p>
            <a:r>
              <a:rPr lang="en-NZ" b="1" dirty="0">
                <a:latin typeface="Cambria" panose="02040503050406030204" pitchFamily="18" charset="0"/>
              </a:rPr>
              <a:t>Year 5-6 </a:t>
            </a:r>
            <a:r>
              <a:rPr lang="en-NZ" dirty="0">
                <a:latin typeface="Cambria" panose="02040503050406030204" pitchFamily="18" charset="0"/>
              </a:rPr>
              <a:t>- Literacy – NZ Author study, Science – Rocket Challenge, Maths, Athletics, Art - Pasifika, Building –Wooden games, Otago Maths Problem Solving</a:t>
            </a:r>
          </a:p>
          <a:p>
            <a:r>
              <a:rPr lang="en-NZ" dirty="0">
                <a:latin typeface="Cambria" panose="02040503050406030204" pitchFamily="18" charset="0"/>
              </a:rPr>
              <a:t> </a:t>
            </a:r>
          </a:p>
          <a:p>
            <a:r>
              <a:rPr lang="en-NZ" b="1" dirty="0">
                <a:latin typeface="Cambria" panose="02040503050406030204" pitchFamily="18" charset="0"/>
              </a:rPr>
              <a:t>Year 6-8 </a:t>
            </a:r>
            <a:r>
              <a:rPr lang="en-NZ" dirty="0">
                <a:latin typeface="Cambria" panose="02040503050406030204" pitchFamily="18" charset="0"/>
              </a:rPr>
              <a:t>- </a:t>
            </a:r>
            <a:r>
              <a:rPr lang="en-NZ" dirty="0" err="1">
                <a:latin typeface="Cambria" panose="02040503050406030204" pitchFamily="18" charset="0"/>
              </a:rPr>
              <a:t>Huritini</a:t>
            </a:r>
            <a:r>
              <a:rPr lang="en-NZ" dirty="0">
                <a:latin typeface="Cambria" panose="02040503050406030204" pitchFamily="18" charset="0"/>
              </a:rPr>
              <a:t> Community Council</a:t>
            </a:r>
            <a:endParaRPr lang="en-US" dirty="0">
              <a:latin typeface="Cambria" panose="02040503050406030204" pitchFamily="18" charset="0"/>
            </a:endParaRPr>
          </a:p>
        </p:txBody>
      </p:sp>
      <p:sp>
        <p:nvSpPr>
          <p:cNvPr id="8" name="Rectangle 7">
            <a:extLst>
              <a:ext uri="{FF2B5EF4-FFF2-40B4-BE49-F238E27FC236}">
                <a16:creationId xmlns:a16="http://schemas.microsoft.com/office/drawing/2014/main" id="{5F926B2F-6676-B2EC-7062-34445A221301}"/>
              </a:ext>
            </a:extLst>
          </p:cNvPr>
          <p:cNvSpPr/>
          <p:nvPr/>
        </p:nvSpPr>
        <p:spPr>
          <a:xfrm>
            <a:off x="1077098" y="5763489"/>
            <a:ext cx="6989801" cy="369332"/>
          </a:xfrm>
          <a:prstGeom prst="rect">
            <a:avLst/>
          </a:prstGeom>
        </p:spPr>
        <p:txBody>
          <a:bodyPr wrap="square">
            <a:spAutoFit/>
          </a:bodyPr>
          <a:lstStyle/>
          <a:p>
            <a:r>
              <a:rPr lang="en-GB" dirty="0">
                <a:latin typeface="Cambria" panose="02040503050406030204" pitchFamily="18" charset="0"/>
                <a:cs typeface="Calibri" panose="020F0502020204030204" pitchFamily="34" charset="0"/>
              </a:rPr>
              <a:t>2022 = </a:t>
            </a:r>
            <a:r>
              <a:rPr lang="en-GB" b="1" dirty="0">
                <a:latin typeface="Cambria" panose="02040503050406030204" pitchFamily="18" charset="0"/>
                <a:cs typeface="Calibri" panose="020F0502020204030204" pitchFamily="34" charset="0"/>
              </a:rPr>
              <a:t>126 </a:t>
            </a:r>
            <a:r>
              <a:rPr lang="en-GB" dirty="0">
                <a:latin typeface="Cambria" panose="02040503050406030204" pitchFamily="18" charset="0"/>
                <a:cs typeface="Calibri" panose="020F0502020204030204" pitchFamily="34" charset="0"/>
              </a:rPr>
              <a:t>pupils throughout the year in Fostering Strengths groups</a:t>
            </a:r>
            <a:endParaRPr lang="en-US" dirty="0">
              <a:latin typeface="Cambria" panose="02040503050406030204" pitchFamily="18" charset="0"/>
            </a:endParaRPr>
          </a:p>
        </p:txBody>
      </p:sp>
    </p:spTree>
    <p:extLst>
      <p:ext uri="{BB962C8B-B14F-4D97-AF65-F5344CB8AC3E}">
        <p14:creationId xmlns:p14="http://schemas.microsoft.com/office/powerpoint/2010/main" val="308546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ADF2-AAD3-9644-BC0B-2C9FB90C6846}"/>
              </a:ext>
            </a:extLst>
          </p:cNvPr>
          <p:cNvSpPr>
            <a:spLocks noGrp="1"/>
          </p:cNvSpPr>
          <p:nvPr>
            <p:ph type="title"/>
          </p:nvPr>
        </p:nvSpPr>
        <p:spPr/>
        <p:txBody>
          <a:bodyPr/>
          <a:lstStyle/>
          <a:p>
            <a:r>
              <a:rPr lang="en-US" dirty="0"/>
              <a:t>Looking deeper </a:t>
            </a:r>
            <a:r>
              <a:rPr lang="en-US" sz="1800" dirty="0"/>
              <a:t>- ELL</a:t>
            </a:r>
          </a:p>
        </p:txBody>
      </p:sp>
      <p:sp>
        <p:nvSpPr>
          <p:cNvPr id="3" name="TextBox 2">
            <a:extLst>
              <a:ext uri="{FF2B5EF4-FFF2-40B4-BE49-F238E27FC236}">
                <a16:creationId xmlns:a16="http://schemas.microsoft.com/office/drawing/2014/main" id="{147192BC-BF13-384C-AE0B-A62C786DA2EA}"/>
              </a:ext>
            </a:extLst>
          </p:cNvPr>
          <p:cNvSpPr txBox="1"/>
          <p:nvPr/>
        </p:nvSpPr>
        <p:spPr>
          <a:xfrm>
            <a:off x="381966" y="1641712"/>
            <a:ext cx="8380294" cy="5078313"/>
          </a:xfrm>
          <a:prstGeom prst="rect">
            <a:avLst/>
          </a:prstGeom>
          <a:noFill/>
        </p:spPr>
        <p:txBody>
          <a:bodyPr wrap="square" rtlCol="0">
            <a:spAutoFit/>
          </a:bodyPr>
          <a:lstStyle/>
          <a:p>
            <a:r>
              <a:rPr lang="en-US" b="1" dirty="0">
                <a:latin typeface="Cambria" panose="02040503050406030204" pitchFamily="18" charset="0"/>
                <a:cs typeface="Calibri" panose="020F0502020204030204" pitchFamily="34" charset="0"/>
              </a:rPr>
              <a:t>English Language Learners 2022</a:t>
            </a:r>
            <a:endParaRPr lang="en-US" dirty="0">
              <a:latin typeface="Cambria" panose="02040503050406030204" pitchFamily="18" charset="0"/>
            </a:endParaRPr>
          </a:p>
          <a:p>
            <a:r>
              <a:rPr lang="en-US" dirty="0">
                <a:latin typeface="Cambria" panose="02040503050406030204" pitchFamily="18" charset="0"/>
              </a:rPr>
              <a:t>Number of Ministry of Education (MOE) funded learners  = 	</a:t>
            </a:r>
            <a:r>
              <a:rPr lang="en-US" sz="5400" dirty="0">
                <a:latin typeface="Cambria" panose="02040503050406030204" pitchFamily="18" charset="0"/>
              </a:rPr>
              <a:t>67 </a:t>
            </a:r>
            <a:r>
              <a:rPr lang="en-US" dirty="0">
                <a:latin typeface="Cambria" panose="02040503050406030204" pitchFamily="18" charset="0"/>
              </a:rPr>
              <a:t> </a:t>
            </a:r>
            <a:endParaRPr lang="en-NZ" dirty="0">
              <a:latin typeface="Cambria" panose="02040503050406030204" pitchFamily="18" charset="0"/>
            </a:endParaRPr>
          </a:p>
          <a:p>
            <a:pPr marL="1200150" lvl="2" indent="-285750">
              <a:buFont typeface="Arial" panose="020B0604020202020204" pitchFamily="34" charset="0"/>
              <a:buChar char="•"/>
            </a:pPr>
            <a:r>
              <a:rPr lang="en-US" dirty="0">
                <a:latin typeface="Cambria" panose="02040503050406030204" pitchFamily="18" charset="0"/>
              </a:rPr>
              <a:t>21 migrant, 46 NZ born</a:t>
            </a:r>
            <a:endParaRPr lang="en-NZ" dirty="0">
              <a:latin typeface="Cambria" panose="02040503050406030204" pitchFamily="18" charset="0"/>
            </a:endParaRPr>
          </a:p>
          <a:p>
            <a:pPr marL="1200150" lvl="2" indent="-285750">
              <a:buFont typeface="Arial" panose="020B0604020202020204" pitchFamily="34" charset="0"/>
              <a:buChar char="•"/>
            </a:pPr>
            <a:r>
              <a:rPr lang="en-US" dirty="0">
                <a:latin typeface="Cambria" panose="02040503050406030204" pitchFamily="18" charset="0"/>
              </a:rPr>
              <a:t>9 Middle School, 58 Primary school</a:t>
            </a:r>
            <a:endParaRPr lang="en-NZ" dirty="0">
              <a:latin typeface="Cambria" panose="02040503050406030204" pitchFamily="18" charset="0"/>
            </a:endParaRPr>
          </a:p>
          <a:p>
            <a:pPr lvl="0"/>
            <a:endParaRPr lang="en-US" dirty="0">
              <a:latin typeface="Cambria" panose="02040503050406030204" pitchFamily="18" charset="0"/>
            </a:endParaRPr>
          </a:p>
          <a:p>
            <a:pPr lvl="0"/>
            <a:r>
              <a:rPr lang="en-US" b="1" dirty="0">
                <a:latin typeface="Cambria" panose="02040503050406030204" pitchFamily="18" charset="0"/>
              </a:rPr>
              <a:t>Languages spoken at home</a:t>
            </a:r>
            <a:r>
              <a:rPr lang="en-US" dirty="0">
                <a:latin typeface="Cambria" panose="02040503050406030204" pitchFamily="18" charset="0"/>
              </a:rPr>
              <a:t>: </a:t>
            </a:r>
          </a:p>
          <a:p>
            <a:pPr marL="1200150" lvl="2" indent="-285750">
              <a:buFont typeface="Arial" panose="020B0604020202020204" pitchFamily="34" charset="0"/>
              <a:buChar char="•"/>
            </a:pPr>
            <a:r>
              <a:rPr lang="en-US" dirty="0">
                <a:latin typeface="Cambria" panose="02040503050406030204" pitchFamily="18" charset="0"/>
              </a:rPr>
              <a:t>Mandarin (65%), </a:t>
            </a:r>
          </a:p>
          <a:p>
            <a:pPr marL="1200150" lvl="2" indent="-285750">
              <a:buFont typeface="Arial" panose="020B0604020202020204" pitchFamily="34" charset="0"/>
              <a:buChar char="•"/>
            </a:pPr>
            <a:r>
              <a:rPr lang="en-US" dirty="0">
                <a:latin typeface="Cambria" panose="02040503050406030204" pitchFamily="18" charset="0"/>
              </a:rPr>
              <a:t>Shona, </a:t>
            </a:r>
          </a:p>
          <a:p>
            <a:pPr marL="1200150" lvl="2" indent="-285750">
              <a:buFont typeface="Arial" panose="020B0604020202020204" pitchFamily="34" charset="0"/>
              <a:buChar char="•"/>
            </a:pPr>
            <a:r>
              <a:rPr lang="en-US" dirty="0">
                <a:latin typeface="Cambria" panose="02040503050406030204" pitchFamily="18" charset="0"/>
              </a:rPr>
              <a:t>Portuguese, </a:t>
            </a:r>
          </a:p>
          <a:p>
            <a:pPr marL="1200150" lvl="2" indent="-285750">
              <a:buFont typeface="Arial" panose="020B0604020202020204" pitchFamily="34" charset="0"/>
              <a:buChar char="•"/>
            </a:pPr>
            <a:r>
              <a:rPr lang="en-US" dirty="0">
                <a:latin typeface="Cambria" panose="02040503050406030204" pitchFamily="18" charset="0"/>
              </a:rPr>
              <a:t>Tagalog, </a:t>
            </a:r>
          </a:p>
          <a:p>
            <a:pPr marL="1200150" lvl="2" indent="-285750">
              <a:buFont typeface="Arial" panose="020B0604020202020204" pitchFamily="34" charset="0"/>
              <a:buChar char="•"/>
            </a:pPr>
            <a:r>
              <a:rPr lang="en-US" dirty="0">
                <a:latin typeface="Cambria" panose="02040503050406030204" pitchFamily="18" charset="0"/>
              </a:rPr>
              <a:t>Korean, </a:t>
            </a:r>
          </a:p>
          <a:p>
            <a:pPr marL="1200150" lvl="2" indent="-285750">
              <a:buFont typeface="Arial" panose="020B0604020202020204" pitchFamily="34" charset="0"/>
              <a:buChar char="•"/>
            </a:pPr>
            <a:r>
              <a:rPr lang="en-US" dirty="0">
                <a:latin typeface="Cambria" panose="02040503050406030204" pitchFamily="18" charset="0"/>
              </a:rPr>
              <a:t>Tongan, </a:t>
            </a:r>
          </a:p>
          <a:p>
            <a:pPr marL="1200150" lvl="2" indent="-285750">
              <a:buFont typeface="Arial" panose="020B0604020202020204" pitchFamily="34" charset="0"/>
              <a:buChar char="•"/>
            </a:pPr>
            <a:r>
              <a:rPr lang="en-US" dirty="0">
                <a:latin typeface="Cambria" panose="02040503050406030204" pitchFamily="18" charset="0"/>
              </a:rPr>
              <a:t>Khmer,  </a:t>
            </a:r>
          </a:p>
          <a:p>
            <a:pPr marL="1200150" lvl="2" indent="-285750">
              <a:buFont typeface="Arial" panose="020B0604020202020204" pitchFamily="34" charset="0"/>
              <a:buChar char="•"/>
            </a:pPr>
            <a:r>
              <a:rPr lang="en-US" dirty="0">
                <a:latin typeface="Cambria" panose="02040503050406030204" pitchFamily="18" charset="0"/>
              </a:rPr>
              <a:t>Cantonese, </a:t>
            </a:r>
          </a:p>
          <a:p>
            <a:pPr marL="1200150" lvl="2" indent="-285750">
              <a:buFont typeface="Arial" panose="020B0604020202020204" pitchFamily="34" charset="0"/>
              <a:buChar char="•"/>
            </a:pPr>
            <a:r>
              <a:rPr lang="en-US" dirty="0">
                <a:latin typeface="Cambria" panose="02040503050406030204" pitchFamily="18" charset="0"/>
              </a:rPr>
              <a:t>Japanese, </a:t>
            </a:r>
          </a:p>
          <a:p>
            <a:pPr marL="1200150" lvl="2" indent="-285750">
              <a:buFont typeface="Arial" panose="020B0604020202020204" pitchFamily="34" charset="0"/>
              <a:buChar char="•"/>
            </a:pPr>
            <a:r>
              <a:rPr lang="en-US" dirty="0">
                <a:latin typeface="Cambria" panose="02040503050406030204" pitchFamily="18" charset="0"/>
              </a:rPr>
              <a:t>Afrikaans</a:t>
            </a:r>
            <a:endParaRPr lang="en-NZ" dirty="0">
              <a:latin typeface="Cambria" panose="02040503050406030204" pitchFamily="18" charset="0"/>
            </a:endParaRPr>
          </a:p>
        </p:txBody>
      </p:sp>
      <p:pic>
        <p:nvPicPr>
          <p:cNvPr id="23560" name="Picture 8" descr="A Multicultural Mindset Can Bolster Your Career Prospects – Association for  Psychological Science – APS">
            <a:extLst>
              <a:ext uri="{FF2B5EF4-FFF2-40B4-BE49-F238E27FC236}">
                <a16:creationId xmlns:a16="http://schemas.microsoft.com/office/drawing/2014/main" id="{9CDF1614-521D-614C-8587-CF4788D68B26}"/>
              </a:ext>
            </a:extLst>
          </p:cNvPr>
          <p:cNvPicPr>
            <a:picLocks noChangeAspect="1" noChangeArrowheads="1"/>
          </p:cNvPicPr>
          <p:nvPr/>
        </p:nvPicPr>
        <p:blipFill>
          <a:blip r:embed="rId3">
            <a:alphaModFix amt="66000"/>
            <a:extLst>
              <a:ext uri="{28A0092B-C50C-407E-A947-70E740481C1C}">
                <a14:useLocalDpi xmlns:a14="http://schemas.microsoft.com/office/drawing/2010/main" val="0"/>
              </a:ext>
            </a:extLst>
          </a:blip>
          <a:srcRect/>
          <a:stretch>
            <a:fillRect/>
          </a:stretch>
        </p:blipFill>
        <p:spPr bwMode="auto">
          <a:xfrm>
            <a:off x="5334000" y="3628788"/>
            <a:ext cx="3810000" cy="3175000"/>
          </a:xfrm>
          <a:prstGeom prst="rect">
            <a:avLst/>
          </a:prstGeom>
          <a:noFill/>
          <a:effectLst>
            <a:softEdge rad="168473"/>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07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9A7A-FAE8-D444-BFDD-64ABC272538E}"/>
              </a:ext>
            </a:extLst>
          </p:cNvPr>
          <p:cNvSpPr>
            <a:spLocks noGrp="1"/>
          </p:cNvSpPr>
          <p:nvPr>
            <p:ph type="title"/>
          </p:nvPr>
        </p:nvSpPr>
        <p:spPr/>
        <p:txBody>
          <a:bodyPr/>
          <a:lstStyle/>
          <a:p>
            <a:r>
              <a:rPr lang="en-US" dirty="0"/>
              <a:t>Looking Deeper </a:t>
            </a:r>
            <a:r>
              <a:rPr lang="en-US" sz="1800" dirty="0"/>
              <a:t>- ELL</a:t>
            </a:r>
          </a:p>
        </p:txBody>
      </p:sp>
      <p:sp>
        <p:nvSpPr>
          <p:cNvPr id="3" name="Rectangle 2">
            <a:extLst>
              <a:ext uri="{FF2B5EF4-FFF2-40B4-BE49-F238E27FC236}">
                <a16:creationId xmlns:a16="http://schemas.microsoft.com/office/drawing/2014/main" id="{E894E18E-F5E8-6C4B-AF5B-E1F5F13D050B}"/>
              </a:ext>
            </a:extLst>
          </p:cNvPr>
          <p:cNvSpPr/>
          <p:nvPr/>
        </p:nvSpPr>
        <p:spPr>
          <a:xfrm>
            <a:off x="393538" y="2017539"/>
            <a:ext cx="8433861" cy="3752502"/>
          </a:xfrm>
          <a:prstGeom prst="rect">
            <a:avLst/>
          </a:prstGeom>
        </p:spPr>
        <p:txBody>
          <a:bodyPr wrap="square">
            <a:spAutoFit/>
          </a:bodyPr>
          <a:lstStyle/>
          <a:p>
            <a:pPr>
              <a:lnSpc>
                <a:spcPct val="107000"/>
              </a:lnSpc>
              <a:spcAft>
                <a:spcPts val="800"/>
              </a:spcAft>
            </a:pPr>
            <a:r>
              <a:rPr lang="en-US" b="1" dirty="0">
                <a:latin typeface="Cambria" panose="02040503050406030204" pitchFamily="18" charset="0"/>
                <a:ea typeface="Calibri" panose="020F0502020204030204" pitchFamily="34" charset="0"/>
                <a:cs typeface="Times New Roman" panose="02020603050405020304" pitchFamily="18" charset="0"/>
              </a:rPr>
              <a:t>Assessment data: progress shown within a two year period (2020 to 2022)</a:t>
            </a:r>
            <a:endParaRPr lang="en-NZ" dirty="0">
              <a:latin typeface="Cambria" panose="02040503050406030204" pitchFamily="18" charset="0"/>
              <a:ea typeface="Calibri" panose="020F0502020204030204" pitchFamily="34" charset="0"/>
              <a:cs typeface="Times New Roman" panose="02020603050405020304" pitchFamily="18" charset="0"/>
            </a:endParaRPr>
          </a:p>
          <a:p>
            <a:pPr lvl="0">
              <a:lnSpc>
                <a:spcPct val="107000"/>
              </a:lnSpc>
              <a:spcAft>
                <a:spcPts val="800"/>
              </a:spcAft>
            </a:pPr>
            <a:endParaRPr lang="en-US" dirty="0">
              <a:latin typeface="Cambria" panose="020405030504060302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dirty="0">
                <a:latin typeface="Cambria" panose="02040503050406030204" pitchFamily="18" charset="0"/>
                <a:ea typeface="Calibri" panose="020F0502020204030204" pitchFamily="34" charset="0"/>
                <a:cs typeface="Times New Roman" panose="02020603050405020304" pitchFamily="18" charset="0"/>
              </a:rPr>
              <a:t>Of the 57 identified ELL students (Year 2 and above) in 2020, </a:t>
            </a:r>
          </a:p>
          <a:p>
            <a:pPr lvl="2">
              <a:lnSpc>
                <a:spcPct val="107000"/>
              </a:lnSpc>
              <a:spcAft>
                <a:spcPts val="800"/>
              </a:spcAft>
            </a:pPr>
            <a:r>
              <a:rPr lang="en-US" b="1" dirty="0">
                <a:latin typeface="Cambria" panose="02040503050406030204" pitchFamily="18" charset="0"/>
                <a:ea typeface="Calibri" panose="020F0502020204030204" pitchFamily="34" charset="0"/>
                <a:cs typeface="Times New Roman" panose="02020603050405020304" pitchFamily="18" charset="0"/>
              </a:rPr>
              <a:t>79%</a:t>
            </a:r>
            <a:r>
              <a:rPr lang="en-US" dirty="0">
                <a:latin typeface="Cambria" panose="02040503050406030204" pitchFamily="18" charset="0"/>
                <a:ea typeface="Calibri" panose="020F0502020204030204" pitchFamily="34" charset="0"/>
                <a:cs typeface="Times New Roman" panose="02020603050405020304" pitchFamily="18" charset="0"/>
              </a:rPr>
              <a:t> (45/57) are </a:t>
            </a:r>
            <a:r>
              <a:rPr lang="en-US" b="1" dirty="0">
                <a:latin typeface="Cambria" panose="02040503050406030204" pitchFamily="18" charset="0"/>
                <a:ea typeface="Calibri" panose="020F0502020204030204" pitchFamily="34" charset="0"/>
                <a:cs typeface="Times New Roman" panose="02020603050405020304" pitchFamily="18" charset="0"/>
              </a:rPr>
              <a:t>at or above</a:t>
            </a:r>
            <a:r>
              <a:rPr lang="en-US" dirty="0">
                <a:latin typeface="Cambria" panose="02040503050406030204" pitchFamily="18" charset="0"/>
                <a:ea typeface="Calibri" panose="020F0502020204030204" pitchFamily="34" charset="0"/>
                <a:cs typeface="Times New Roman" panose="02020603050405020304" pitchFamily="18" charset="0"/>
              </a:rPr>
              <a:t> in </a:t>
            </a:r>
            <a:r>
              <a:rPr lang="en-US" u="sng" dirty="0">
                <a:latin typeface="Cambria" panose="02040503050406030204" pitchFamily="18" charset="0"/>
                <a:ea typeface="Calibri" panose="020F0502020204030204" pitchFamily="34" charset="0"/>
                <a:cs typeface="Times New Roman" panose="02020603050405020304" pitchFamily="18" charset="0"/>
              </a:rPr>
              <a:t>reading</a:t>
            </a:r>
            <a:r>
              <a:rPr lang="en-US" dirty="0">
                <a:latin typeface="Cambria" panose="02040503050406030204" pitchFamily="18" charset="0"/>
                <a:ea typeface="Calibri" panose="020F0502020204030204" pitchFamily="34" charset="0"/>
                <a:cs typeface="Times New Roman" panose="02020603050405020304" pitchFamily="18" charset="0"/>
              </a:rPr>
              <a:t> at EOY 2022 </a:t>
            </a:r>
          </a:p>
          <a:p>
            <a:pPr lvl="2">
              <a:lnSpc>
                <a:spcPct val="107000"/>
              </a:lnSpc>
              <a:spcAft>
                <a:spcPts val="800"/>
              </a:spcAft>
            </a:pPr>
            <a:r>
              <a:rPr lang="en-US" b="1" dirty="0">
                <a:latin typeface="Cambria" panose="02040503050406030204" pitchFamily="18" charset="0"/>
                <a:ea typeface="Calibri" panose="020F0502020204030204" pitchFamily="34" charset="0"/>
                <a:cs typeface="Times New Roman" panose="02020603050405020304" pitchFamily="18" charset="0"/>
              </a:rPr>
              <a:t>81%</a:t>
            </a:r>
            <a:r>
              <a:rPr lang="en-US" dirty="0">
                <a:latin typeface="Cambria" panose="02040503050406030204" pitchFamily="18" charset="0"/>
                <a:ea typeface="Calibri" panose="020F0502020204030204" pitchFamily="34" charset="0"/>
                <a:cs typeface="Times New Roman" panose="02020603050405020304" pitchFamily="18" charset="0"/>
              </a:rPr>
              <a:t> (46/57) are </a:t>
            </a:r>
            <a:r>
              <a:rPr lang="en-US" b="1" dirty="0">
                <a:latin typeface="Cambria" panose="02040503050406030204" pitchFamily="18" charset="0"/>
                <a:ea typeface="Calibri" panose="020F0502020204030204" pitchFamily="34" charset="0"/>
                <a:cs typeface="Times New Roman" panose="02020603050405020304" pitchFamily="18" charset="0"/>
              </a:rPr>
              <a:t>at or above</a:t>
            </a:r>
            <a:r>
              <a:rPr lang="en-US" dirty="0">
                <a:latin typeface="Cambria" panose="02040503050406030204" pitchFamily="18" charset="0"/>
                <a:ea typeface="Calibri" panose="020F0502020204030204" pitchFamily="34" charset="0"/>
                <a:cs typeface="Times New Roman" panose="02020603050405020304" pitchFamily="18" charset="0"/>
              </a:rPr>
              <a:t> in </a:t>
            </a:r>
            <a:r>
              <a:rPr lang="en-US" u="sng" dirty="0">
                <a:latin typeface="Cambria" panose="02040503050406030204" pitchFamily="18" charset="0"/>
                <a:ea typeface="Calibri" panose="020F0502020204030204" pitchFamily="34" charset="0"/>
                <a:cs typeface="Times New Roman" panose="02020603050405020304" pitchFamily="18" charset="0"/>
              </a:rPr>
              <a:t>writing</a:t>
            </a:r>
            <a:r>
              <a:rPr lang="en-US" dirty="0">
                <a:latin typeface="Cambria" panose="02040503050406030204" pitchFamily="18" charset="0"/>
                <a:ea typeface="Calibri" panose="020F0502020204030204" pitchFamily="34" charset="0"/>
                <a:cs typeface="Times New Roman" panose="02020603050405020304" pitchFamily="18" charset="0"/>
              </a:rPr>
              <a:t> at EOY 2022  </a:t>
            </a:r>
          </a:p>
          <a:p>
            <a:pPr lvl="0">
              <a:lnSpc>
                <a:spcPct val="107000"/>
              </a:lnSpc>
              <a:spcAft>
                <a:spcPts val="800"/>
              </a:spcAft>
            </a:pPr>
            <a:endParaRPr lang="en-US" dirty="0">
              <a:latin typeface="Cambria" panose="020405030504060302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dirty="0">
                <a:latin typeface="Cambria" panose="02040503050406030204" pitchFamily="18" charset="0"/>
                <a:ea typeface="Calibri" panose="020F0502020204030204" pitchFamily="34" charset="0"/>
                <a:cs typeface="Times New Roman" panose="02020603050405020304" pitchFamily="18" charset="0"/>
              </a:rPr>
              <a:t>The research suggests it can take 5-7 years to learn academic language </a:t>
            </a:r>
            <a:r>
              <a:rPr lang="en-US" sz="1200" dirty="0">
                <a:latin typeface="Cambria" panose="02040503050406030204" pitchFamily="18" charset="0"/>
                <a:ea typeface="Calibri" panose="020F0502020204030204" pitchFamily="34" charset="0"/>
                <a:cs typeface="Times New Roman" panose="02020603050405020304" pitchFamily="18" charset="0"/>
              </a:rPr>
              <a:t>(Ministry of Education, 2008)</a:t>
            </a:r>
            <a:r>
              <a:rPr lang="en-US" dirty="0">
                <a:latin typeface="Cambria" panose="02040503050406030204" pitchFamily="18" charset="0"/>
                <a:ea typeface="Calibri" panose="020F0502020204030204" pitchFamily="34" charset="0"/>
                <a:cs typeface="Times New Roman" panose="02020603050405020304" pitchFamily="18" charset="0"/>
              </a:rPr>
              <a:t> so this is significant progress in only two years.  </a:t>
            </a:r>
          </a:p>
          <a:p>
            <a:pPr lvl="0">
              <a:lnSpc>
                <a:spcPct val="107000"/>
              </a:lnSpc>
              <a:spcAft>
                <a:spcPts val="800"/>
              </a:spcAft>
            </a:pPr>
            <a:r>
              <a:rPr lang="en-US" dirty="0">
                <a:latin typeface="Cambria" panose="02040503050406030204" pitchFamily="18" charset="0"/>
                <a:ea typeface="Calibri" panose="020F0502020204030204" pitchFamily="34" charset="0"/>
                <a:cs typeface="Times New Roman" panose="02020603050405020304" pitchFamily="18" charset="0"/>
              </a:rPr>
              <a:t>We believe this is due to a combination of strong classroom teaching, specialist language support and partnering with families.</a:t>
            </a:r>
            <a:endParaRPr lang="en-NZ" dirty="0">
              <a:latin typeface="Cambria" panose="02040503050406030204" pitchFamily="18" charset="0"/>
              <a:ea typeface="Calibri" panose="020F0502020204030204" pitchFamily="34" charset="0"/>
              <a:cs typeface="Times New Roman" panose="02020603050405020304" pitchFamily="18" charset="0"/>
            </a:endParaRPr>
          </a:p>
        </p:txBody>
      </p:sp>
      <p:pic>
        <p:nvPicPr>
          <p:cNvPr id="25602" name="Picture 2" descr="Rapid progress linear icon concept progress Vector Image">
            <a:extLst>
              <a:ext uri="{FF2B5EF4-FFF2-40B4-BE49-F238E27FC236}">
                <a16:creationId xmlns:a16="http://schemas.microsoft.com/office/drawing/2014/main" id="{0FFA2CA2-A324-9F46-BC51-CE8BDA5F6453}"/>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7302608" y="5128953"/>
            <a:ext cx="1600969" cy="1729047"/>
          </a:xfrm>
          <a:prstGeom prst="rect">
            <a:avLst/>
          </a:prstGeom>
          <a:noFill/>
          <a:effectLst>
            <a:softEdge rad="111125"/>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044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399F-57F3-1C48-889D-26049F8E714A}"/>
              </a:ext>
            </a:extLst>
          </p:cNvPr>
          <p:cNvSpPr>
            <a:spLocks noGrp="1"/>
          </p:cNvSpPr>
          <p:nvPr>
            <p:ph type="title"/>
          </p:nvPr>
        </p:nvSpPr>
        <p:spPr/>
        <p:txBody>
          <a:bodyPr/>
          <a:lstStyle/>
          <a:p>
            <a:r>
              <a:rPr lang="en-US" dirty="0"/>
              <a:t>Looking deeper </a:t>
            </a:r>
            <a:r>
              <a:rPr lang="en-US" sz="1800" dirty="0"/>
              <a:t>– learning support</a:t>
            </a:r>
          </a:p>
        </p:txBody>
      </p:sp>
      <p:graphicFrame>
        <p:nvGraphicFramePr>
          <p:cNvPr id="6" name="Table 5">
            <a:extLst>
              <a:ext uri="{FF2B5EF4-FFF2-40B4-BE49-F238E27FC236}">
                <a16:creationId xmlns:a16="http://schemas.microsoft.com/office/drawing/2014/main" id="{BE57E130-5594-9C36-AC83-00A66679C041}"/>
              </a:ext>
            </a:extLst>
          </p:cNvPr>
          <p:cNvGraphicFramePr>
            <a:graphicFrameLocks noGrp="1"/>
          </p:cNvGraphicFramePr>
          <p:nvPr>
            <p:extLst>
              <p:ext uri="{D42A27DB-BD31-4B8C-83A1-F6EECF244321}">
                <p14:modId xmlns:p14="http://schemas.microsoft.com/office/powerpoint/2010/main" val="3029122097"/>
              </p:ext>
            </p:extLst>
          </p:nvPr>
        </p:nvGraphicFramePr>
        <p:xfrm>
          <a:off x="324678" y="1837387"/>
          <a:ext cx="8494644" cy="4664766"/>
        </p:xfrm>
        <a:graphic>
          <a:graphicData uri="http://schemas.openxmlformats.org/drawingml/2006/table">
            <a:tbl>
              <a:tblPr firstRow="1" firstCol="1">
                <a:tableStyleId>{5C22544A-7EE6-4342-B048-85BDC9FD1C3A}</a:tableStyleId>
              </a:tblPr>
              <a:tblGrid>
                <a:gridCol w="5514528">
                  <a:extLst>
                    <a:ext uri="{9D8B030D-6E8A-4147-A177-3AD203B41FA5}">
                      <a16:colId xmlns:a16="http://schemas.microsoft.com/office/drawing/2014/main" val="1332939597"/>
                    </a:ext>
                  </a:extLst>
                </a:gridCol>
                <a:gridCol w="993372">
                  <a:extLst>
                    <a:ext uri="{9D8B030D-6E8A-4147-A177-3AD203B41FA5}">
                      <a16:colId xmlns:a16="http://schemas.microsoft.com/office/drawing/2014/main" val="77522795"/>
                    </a:ext>
                  </a:extLst>
                </a:gridCol>
                <a:gridCol w="993372">
                  <a:extLst>
                    <a:ext uri="{9D8B030D-6E8A-4147-A177-3AD203B41FA5}">
                      <a16:colId xmlns:a16="http://schemas.microsoft.com/office/drawing/2014/main" val="3669847202"/>
                    </a:ext>
                  </a:extLst>
                </a:gridCol>
                <a:gridCol w="993372">
                  <a:extLst>
                    <a:ext uri="{9D8B030D-6E8A-4147-A177-3AD203B41FA5}">
                      <a16:colId xmlns:a16="http://schemas.microsoft.com/office/drawing/2014/main" val="41190329"/>
                    </a:ext>
                  </a:extLst>
                </a:gridCol>
              </a:tblGrid>
              <a:tr h="307568">
                <a:tc>
                  <a:txBody>
                    <a:bodyPr/>
                    <a:lstStyle/>
                    <a:p>
                      <a:pPr>
                        <a:lnSpc>
                          <a:spcPct val="107000"/>
                        </a:lnSpc>
                        <a:spcAft>
                          <a:spcPts val="800"/>
                        </a:spcAft>
                      </a:pPr>
                      <a:r>
                        <a:rPr lang="en-US" sz="1400" b="0">
                          <a:effectLst/>
                          <a:latin typeface="Cambria" panose="02040503050406030204" pitchFamily="18" charset="0"/>
                        </a:rPr>
                        <a:t> </a:t>
                      </a:r>
                      <a:endParaRPr lang="en-NZ" sz="1400" b="0">
                        <a:effectLst/>
                        <a:latin typeface="Cambria" panose="02040503050406030204" pitchFamily="18"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2020</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2021</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2022</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extLst>
                  <a:ext uri="{0D108BD9-81ED-4DB2-BD59-A6C34878D82A}">
                    <a16:rowId xmlns:a16="http://schemas.microsoft.com/office/drawing/2014/main" val="966836715"/>
                  </a:ext>
                </a:extLst>
              </a:tr>
              <a:tr h="875432">
                <a:tc>
                  <a:txBody>
                    <a:bodyPr/>
                    <a:lstStyle/>
                    <a:p>
                      <a:pPr>
                        <a:lnSpc>
                          <a:spcPct val="107000"/>
                        </a:lnSpc>
                        <a:spcAft>
                          <a:spcPts val="800"/>
                        </a:spcAft>
                      </a:pPr>
                      <a:r>
                        <a:rPr lang="en-US" sz="1400" b="0" dirty="0">
                          <a:effectLst/>
                          <a:latin typeface="Cambria" panose="02040503050406030204" pitchFamily="18" charset="0"/>
                        </a:rPr>
                        <a:t>ORS funded students, 3 periods/week specialist teaching in a 1:1 situation for each child to adapt the </a:t>
                      </a:r>
                      <a:r>
                        <a:rPr lang="en-US" sz="1400" b="0" dirty="0" err="1">
                          <a:effectLst/>
                          <a:latin typeface="Cambria" panose="02040503050406030204" pitchFamily="18" charset="0"/>
                        </a:rPr>
                        <a:t>programme</a:t>
                      </a:r>
                      <a:r>
                        <a:rPr lang="en-US" sz="1400" b="0" dirty="0">
                          <a:effectLst/>
                          <a:latin typeface="Cambria" panose="02040503050406030204" pitchFamily="18" charset="0"/>
                        </a:rPr>
                        <a:t> in Literacy and Mathematics.</a:t>
                      </a:r>
                      <a:endParaRPr lang="en-NZ" sz="1400" b="0" dirty="0">
                        <a:effectLst/>
                        <a:latin typeface="Cambria" panose="02040503050406030204" pitchFamily="18"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5  </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4 </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4</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extLst>
                  <a:ext uri="{0D108BD9-81ED-4DB2-BD59-A6C34878D82A}">
                    <a16:rowId xmlns:a16="http://schemas.microsoft.com/office/drawing/2014/main" val="1431042616"/>
                  </a:ext>
                </a:extLst>
              </a:tr>
              <a:tr h="281936">
                <a:tc>
                  <a:txBody>
                    <a:bodyPr/>
                    <a:lstStyle/>
                    <a:p>
                      <a:pPr>
                        <a:lnSpc>
                          <a:spcPct val="107000"/>
                        </a:lnSpc>
                        <a:spcAft>
                          <a:spcPts val="800"/>
                        </a:spcAft>
                      </a:pPr>
                      <a:r>
                        <a:rPr lang="en-US" sz="1400" b="0" dirty="0" err="1">
                          <a:effectLst/>
                          <a:latin typeface="Cambria" panose="02040503050406030204" pitchFamily="18" charset="0"/>
                        </a:rPr>
                        <a:t>MoE</a:t>
                      </a:r>
                      <a:r>
                        <a:rPr lang="en-US" sz="1400" b="0" dirty="0">
                          <a:effectLst/>
                          <a:latin typeface="Cambria" panose="02040503050406030204" pitchFamily="18" charset="0"/>
                        </a:rPr>
                        <a:t> funded – health/speech </a:t>
                      </a:r>
                      <a:r>
                        <a:rPr lang="en-US" sz="1400" b="0" dirty="0" err="1">
                          <a:effectLst/>
                          <a:latin typeface="Cambria" panose="02040503050406030204" pitchFamily="18" charset="0"/>
                        </a:rPr>
                        <a:t>etc</a:t>
                      </a:r>
                      <a:endParaRPr lang="en-NZ" sz="1400" b="0" dirty="0">
                        <a:effectLst/>
                        <a:latin typeface="Cambria" panose="02040503050406030204" pitchFamily="18"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5</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3</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3</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extLst>
                  <a:ext uri="{0D108BD9-81ED-4DB2-BD59-A6C34878D82A}">
                    <a16:rowId xmlns:a16="http://schemas.microsoft.com/office/drawing/2014/main" val="4134206828"/>
                  </a:ext>
                </a:extLst>
              </a:tr>
              <a:tr h="281936">
                <a:tc>
                  <a:txBody>
                    <a:bodyPr/>
                    <a:lstStyle/>
                    <a:p>
                      <a:pPr>
                        <a:lnSpc>
                          <a:spcPct val="107000"/>
                        </a:lnSpc>
                        <a:spcAft>
                          <a:spcPts val="800"/>
                        </a:spcAft>
                      </a:pPr>
                      <a:r>
                        <a:rPr lang="en-US" sz="1400" b="0">
                          <a:effectLst/>
                          <a:latin typeface="Cambria" panose="02040503050406030204" pitchFamily="18" charset="0"/>
                        </a:rPr>
                        <a:t>IEP in place</a:t>
                      </a:r>
                      <a:endParaRPr lang="en-NZ" sz="1400" b="0">
                        <a:effectLst/>
                        <a:latin typeface="Cambria" panose="02040503050406030204" pitchFamily="18"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6</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7</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7</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extLst>
                  <a:ext uri="{0D108BD9-81ED-4DB2-BD59-A6C34878D82A}">
                    <a16:rowId xmlns:a16="http://schemas.microsoft.com/office/drawing/2014/main" val="899238328"/>
                  </a:ext>
                </a:extLst>
              </a:tr>
              <a:tr h="281936">
                <a:tc>
                  <a:txBody>
                    <a:bodyPr/>
                    <a:lstStyle/>
                    <a:p>
                      <a:pPr>
                        <a:lnSpc>
                          <a:spcPct val="107000"/>
                        </a:lnSpc>
                        <a:spcAft>
                          <a:spcPts val="800"/>
                        </a:spcAft>
                      </a:pPr>
                      <a:r>
                        <a:rPr lang="en-US" sz="1400" b="0">
                          <a:effectLst/>
                          <a:latin typeface="Cambria" panose="02040503050406030204" pitchFamily="18" charset="0"/>
                        </a:rPr>
                        <a:t>RTLB funded (part year)</a:t>
                      </a:r>
                      <a:endParaRPr lang="en-NZ" sz="1400" b="0">
                        <a:effectLst/>
                        <a:latin typeface="Cambria" panose="02040503050406030204" pitchFamily="18"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2</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1</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1</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extLst>
                  <a:ext uri="{0D108BD9-81ED-4DB2-BD59-A6C34878D82A}">
                    <a16:rowId xmlns:a16="http://schemas.microsoft.com/office/drawing/2014/main" val="3418071192"/>
                  </a:ext>
                </a:extLst>
              </a:tr>
              <a:tr h="746647">
                <a:tc>
                  <a:txBody>
                    <a:bodyPr/>
                    <a:lstStyle/>
                    <a:p>
                      <a:pPr>
                        <a:lnSpc>
                          <a:spcPct val="107000"/>
                        </a:lnSpc>
                        <a:spcAft>
                          <a:spcPts val="800"/>
                        </a:spcAft>
                      </a:pPr>
                      <a:r>
                        <a:rPr lang="en-US" sz="1400" b="0" dirty="0">
                          <a:effectLst/>
                          <a:latin typeface="Cambria" panose="02040503050406030204" pitchFamily="18" charset="0"/>
                        </a:rPr>
                        <a:t>School funded individuals</a:t>
                      </a:r>
                      <a:endParaRPr lang="en-NZ" sz="1400" b="0" dirty="0">
                        <a:effectLst/>
                        <a:latin typeface="Cambria" panose="02040503050406030204" pitchFamily="18"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3</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5</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5</a:t>
                      </a:r>
                      <a:endParaRPr lang="en-NZ" sz="1400">
                        <a:effectLst/>
                      </a:endParaRPr>
                    </a:p>
                    <a:p>
                      <a:pPr>
                        <a:lnSpc>
                          <a:spcPct val="107000"/>
                        </a:lnSpc>
                        <a:spcAft>
                          <a:spcPts val="800"/>
                        </a:spcAft>
                      </a:pPr>
                      <a:r>
                        <a:rPr lang="en-US" sz="1400">
                          <a:effectLst/>
                        </a:rPr>
                        <a:t>9</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extLst>
                  <a:ext uri="{0D108BD9-81ED-4DB2-BD59-A6C34878D82A}">
                    <a16:rowId xmlns:a16="http://schemas.microsoft.com/office/drawing/2014/main" val="2490102952"/>
                  </a:ext>
                </a:extLst>
              </a:tr>
              <a:tr h="746754">
                <a:tc>
                  <a:txBody>
                    <a:bodyPr/>
                    <a:lstStyle/>
                    <a:p>
                      <a:pPr>
                        <a:lnSpc>
                          <a:spcPct val="107000"/>
                        </a:lnSpc>
                        <a:spcAft>
                          <a:spcPts val="800"/>
                        </a:spcAft>
                      </a:pPr>
                      <a:r>
                        <a:rPr lang="en-US" sz="1400" b="0" dirty="0">
                          <a:effectLst/>
                          <a:latin typeface="Cambria" panose="02040503050406030204" pitchFamily="18" charset="0"/>
                        </a:rPr>
                        <a:t>Learning Support Profiles and </a:t>
                      </a:r>
                      <a:endParaRPr lang="en-NZ" sz="1400" b="0" dirty="0">
                        <a:effectLst/>
                        <a:latin typeface="Cambria" panose="02040503050406030204" pitchFamily="18" charset="0"/>
                      </a:endParaRPr>
                    </a:p>
                    <a:p>
                      <a:pPr>
                        <a:lnSpc>
                          <a:spcPct val="107000"/>
                        </a:lnSpc>
                        <a:spcAft>
                          <a:spcPts val="800"/>
                        </a:spcAft>
                      </a:pPr>
                      <a:r>
                        <a:rPr lang="en-US" sz="1400" b="0" dirty="0">
                          <a:effectLst/>
                          <a:latin typeface="Cambria" panose="02040503050406030204" pitchFamily="18" charset="0"/>
                        </a:rPr>
                        <a:t>Health Plan </a:t>
                      </a:r>
                      <a:endParaRPr lang="en-NZ" sz="1400" b="0" dirty="0">
                        <a:effectLst/>
                        <a:latin typeface="Cambria" panose="02040503050406030204" pitchFamily="18"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29</a:t>
                      </a:r>
                      <a:endParaRPr lang="en-NZ" sz="1400">
                        <a:effectLst/>
                      </a:endParaRPr>
                    </a:p>
                    <a:p>
                      <a:pPr>
                        <a:lnSpc>
                          <a:spcPct val="107000"/>
                        </a:lnSpc>
                        <a:spcAft>
                          <a:spcPts val="800"/>
                        </a:spcAft>
                      </a:pPr>
                      <a:r>
                        <a:rPr lang="en-US" sz="1400">
                          <a:effectLst/>
                        </a:rPr>
                        <a:t>11</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30</a:t>
                      </a:r>
                      <a:endParaRPr lang="en-NZ" sz="1400">
                        <a:effectLst/>
                      </a:endParaRPr>
                    </a:p>
                    <a:p>
                      <a:pPr>
                        <a:lnSpc>
                          <a:spcPct val="107000"/>
                        </a:lnSpc>
                        <a:spcAft>
                          <a:spcPts val="800"/>
                        </a:spcAft>
                      </a:pPr>
                      <a:r>
                        <a:rPr lang="en-US" sz="1400">
                          <a:effectLst/>
                        </a:rPr>
                        <a:t>13</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22</a:t>
                      </a:r>
                      <a:endParaRPr lang="en-NZ" sz="1400">
                        <a:effectLst/>
                      </a:endParaRPr>
                    </a:p>
                    <a:p>
                      <a:pPr>
                        <a:lnSpc>
                          <a:spcPct val="107000"/>
                        </a:lnSpc>
                        <a:spcAft>
                          <a:spcPts val="800"/>
                        </a:spcAft>
                      </a:pPr>
                      <a:r>
                        <a:rPr lang="en-US" sz="1400">
                          <a:effectLst/>
                        </a:rPr>
                        <a:t>19</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extLst>
                  <a:ext uri="{0D108BD9-81ED-4DB2-BD59-A6C34878D82A}">
                    <a16:rowId xmlns:a16="http://schemas.microsoft.com/office/drawing/2014/main" val="1687884690"/>
                  </a:ext>
                </a:extLst>
              </a:tr>
              <a:tr h="578685">
                <a:tc>
                  <a:txBody>
                    <a:bodyPr/>
                    <a:lstStyle/>
                    <a:p>
                      <a:pPr>
                        <a:lnSpc>
                          <a:spcPct val="107000"/>
                        </a:lnSpc>
                        <a:spcAft>
                          <a:spcPts val="800"/>
                        </a:spcAft>
                      </a:pPr>
                      <a:r>
                        <a:rPr lang="en-US" sz="1400" b="0">
                          <a:effectLst/>
                          <a:latin typeface="Cambria" panose="02040503050406030204" pitchFamily="18" charset="0"/>
                        </a:rPr>
                        <a:t>Reading Recovery Monitoring of discontinued children</a:t>
                      </a:r>
                      <a:endParaRPr lang="en-NZ" sz="1400" b="0">
                        <a:effectLst/>
                        <a:latin typeface="Cambria" panose="02040503050406030204" pitchFamily="18"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13</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13</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16</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extLst>
                  <a:ext uri="{0D108BD9-81ED-4DB2-BD59-A6C34878D82A}">
                    <a16:rowId xmlns:a16="http://schemas.microsoft.com/office/drawing/2014/main" val="697647589"/>
                  </a:ext>
                </a:extLst>
              </a:tr>
              <a:tr h="281936">
                <a:tc>
                  <a:txBody>
                    <a:bodyPr/>
                    <a:lstStyle/>
                    <a:p>
                      <a:pPr>
                        <a:lnSpc>
                          <a:spcPct val="107000"/>
                        </a:lnSpc>
                        <a:spcAft>
                          <a:spcPts val="800"/>
                        </a:spcAft>
                      </a:pPr>
                      <a:r>
                        <a:rPr lang="en-US" sz="1400" b="0">
                          <a:effectLst/>
                          <a:latin typeface="Cambria" panose="02040503050406030204" pitchFamily="18" charset="0"/>
                        </a:rPr>
                        <a:t>Maths Support</a:t>
                      </a:r>
                      <a:endParaRPr lang="en-NZ" sz="1400" b="0">
                        <a:effectLst/>
                        <a:latin typeface="Cambria" panose="02040503050406030204" pitchFamily="18"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13</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a:effectLst/>
                        </a:rPr>
                        <a:t>26</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extLst>
                  <a:ext uri="{0D108BD9-81ED-4DB2-BD59-A6C34878D82A}">
                    <a16:rowId xmlns:a16="http://schemas.microsoft.com/office/drawing/2014/main" val="2751922898"/>
                  </a:ext>
                </a:extLst>
              </a:tr>
              <a:tr h="281936">
                <a:tc>
                  <a:txBody>
                    <a:bodyPr/>
                    <a:lstStyle/>
                    <a:p>
                      <a:pPr>
                        <a:lnSpc>
                          <a:spcPct val="107000"/>
                        </a:lnSpc>
                        <a:spcAft>
                          <a:spcPts val="800"/>
                        </a:spcAft>
                      </a:pPr>
                      <a:r>
                        <a:rPr lang="en-US" sz="1400" b="0" dirty="0">
                          <a:effectLst/>
                          <a:latin typeface="Cambria" panose="02040503050406030204" pitchFamily="18" charset="0"/>
                        </a:rPr>
                        <a:t>STEPs Literacy Support Year 3-8</a:t>
                      </a:r>
                      <a:endParaRPr lang="en-NZ" sz="1400" b="0" dirty="0">
                        <a:effectLst/>
                        <a:latin typeface="Cambria" panose="02040503050406030204" pitchFamily="18"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dirty="0">
                          <a:effectLst/>
                        </a:rPr>
                        <a:t>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dirty="0">
                          <a:effectLst/>
                        </a:rPr>
                        <a:t>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400" dirty="0">
                          <a:effectLst/>
                        </a:rPr>
                        <a:t>14</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extLst>
                  <a:ext uri="{0D108BD9-81ED-4DB2-BD59-A6C34878D82A}">
                    <a16:rowId xmlns:a16="http://schemas.microsoft.com/office/drawing/2014/main" val="4066703426"/>
                  </a:ext>
                </a:extLst>
              </a:tr>
            </a:tbl>
          </a:graphicData>
        </a:graphic>
      </p:graphicFrame>
    </p:spTree>
    <p:extLst>
      <p:ext uri="{BB962C8B-B14F-4D97-AF65-F5344CB8AC3E}">
        <p14:creationId xmlns:p14="http://schemas.microsoft.com/office/powerpoint/2010/main" val="33886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9BD1-EC87-1643-AACB-CF651837A318}"/>
              </a:ext>
            </a:extLst>
          </p:cNvPr>
          <p:cNvSpPr>
            <a:spLocks noGrp="1"/>
          </p:cNvSpPr>
          <p:nvPr>
            <p:ph type="title"/>
          </p:nvPr>
        </p:nvSpPr>
        <p:spPr/>
        <p:txBody>
          <a:bodyPr/>
          <a:lstStyle/>
          <a:p>
            <a:r>
              <a:rPr lang="en-NZ" b="1" dirty="0">
                <a:latin typeface="Cambria" panose="02040503050406030204" pitchFamily="18" charset="0"/>
                <a:ea typeface="Calibri" panose="020F0502020204030204" pitchFamily="34" charset="0"/>
                <a:cs typeface="Arial" panose="020B0604020202020204" pitchFamily="34" charset="0"/>
              </a:rPr>
              <a:t>Writing</a:t>
            </a:r>
            <a:endParaRPr lang="en-US" dirty="0"/>
          </a:p>
        </p:txBody>
      </p:sp>
      <p:sp>
        <p:nvSpPr>
          <p:cNvPr id="3" name="Rectangle 2">
            <a:extLst>
              <a:ext uri="{FF2B5EF4-FFF2-40B4-BE49-F238E27FC236}">
                <a16:creationId xmlns:a16="http://schemas.microsoft.com/office/drawing/2014/main" id="{9C679C43-79DA-584F-ACA2-9AE30439FCF3}"/>
              </a:ext>
            </a:extLst>
          </p:cNvPr>
          <p:cNvSpPr/>
          <p:nvPr/>
        </p:nvSpPr>
        <p:spPr>
          <a:xfrm>
            <a:off x="308609" y="1670044"/>
            <a:ext cx="8453651" cy="1938992"/>
          </a:xfrm>
          <a:prstGeom prst="rect">
            <a:avLst/>
          </a:prstGeom>
        </p:spPr>
        <p:txBody>
          <a:bodyPr wrap="square">
            <a:spAutoFit/>
          </a:bodyPr>
          <a:lstStyle/>
          <a:p>
            <a:r>
              <a:rPr lang="en-NZ" sz="1600" b="1" dirty="0">
                <a:latin typeface="Cambria" panose="02040503050406030204" pitchFamily="18" charset="0"/>
              </a:rPr>
              <a:t>Annual Goal</a:t>
            </a:r>
            <a:r>
              <a:rPr lang="en-NZ" sz="1600" dirty="0">
                <a:latin typeface="Cambria" panose="02040503050406030204" pitchFamily="18" charset="0"/>
              </a:rPr>
              <a:t>:  </a:t>
            </a:r>
          </a:p>
          <a:p>
            <a:r>
              <a:rPr lang="en-GB" sz="1600" dirty="0">
                <a:latin typeface="Cambria" panose="02040503050406030204" pitchFamily="18" charset="0"/>
              </a:rPr>
              <a:t>Quality education means all pupils in years 1 to 10 will have every opportunity to achieve to their expected level (as a minimum) against the National Curriculum by the end of the year in Writing and its associated competencies</a:t>
            </a:r>
            <a:r>
              <a:rPr lang="en-NZ" sz="1600" dirty="0">
                <a:latin typeface="Cambria" panose="02040503050406030204" pitchFamily="18" charset="0"/>
              </a:rPr>
              <a:t> </a:t>
            </a:r>
          </a:p>
          <a:p>
            <a:endParaRPr lang="en-NZ" sz="2800" b="1" dirty="0">
              <a:latin typeface="Cambria" panose="02040503050406030204" pitchFamily="18" charset="0"/>
            </a:endParaRPr>
          </a:p>
          <a:p>
            <a:r>
              <a:rPr lang="en-NZ" sz="2800" b="1" dirty="0">
                <a:latin typeface="Cambria" panose="02040503050406030204" pitchFamily="18" charset="0"/>
              </a:rPr>
              <a:t>Annual Target</a:t>
            </a:r>
            <a:r>
              <a:rPr lang="en-NZ" sz="2800" dirty="0">
                <a:latin typeface="Cambria" panose="02040503050406030204" pitchFamily="18" charset="0"/>
              </a:rPr>
              <a:t>:  </a:t>
            </a:r>
            <a:r>
              <a:rPr lang="en-NZ" dirty="0">
                <a:latin typeface="Cambria" panose="02040503050406030204" pitchFamily="18" charset="0"/>
              </a:rPr>
              <a:t>to achieve the goal, our annual targets for 2022 were</a:t>
            </a:r>
            <a:endParaRPr lang="en-NZ" sz="2800" dirty="0">
              <a:latin typeface="Cambria" panose="02040503050406030204" pitchFamily="18" charset="0"/>
            </a:endParaRPr>
          </a:p>
        </p:txBody>
      </p:sp>
      <p:sp>
        <p:nvSpPr>
          <p:cNvPr id="5" name="TextBox 4">
            <a:extLst>
              <a:ext uri="{FF2B5EF4-FFF2-40B4-BE49-F238E27FC236}">
                <a16:creationId xmlns:a16="http://schemas.microsoft.com/office/drawing/2014/main" id="{5C4304EA-07F5-A88C-B4E6-A28AA23A59F0}"/>
              </a:ext>
            </a:extLst>
          </p:cNvPr>
          <p:cNvSpPr txBox="1"/>
          <p:nvPr/>
        </p:nvSpPr>
        <p:spPr>
          <a:xfrm>
            <a:off x="308609" y="3756795"/>
            <a:ext cx="8453650" cy="2585323"/>
          </a:xfrm>
          <a:prstGeom prst="rect">
            <a:avLst/>
          </a:prstGeom>
          <a:noFill/>
        </p:spPr>
        <p:txBody>
          <a:bodyPr wrap="square">
            <a:spAutoFit/>
          </a:bodyPr>
          <a:lstStyle/>
          <a:p>
            <a:pPr marL="342900" lvl="0" indent="-342900">
              <a:buFont typeface="+mj-lt"/>
              <a:buAutoNum type="arabicPeriod"/>
            </a:pPr>
            <a:r>
              <a:rPr lang="en-NZ" sz="1800" dirty="0">
                <a:effectLst/>
                <a:latin typeface="Cambria" panose="02040503050406030204" pitchFamily="18" charset="0"/>
                <a:ea typeface="Times New Roman" panose="02020603050405020304" pitchFamily="18" charset="0"/>
              </a:rPr>
              <a:t>Junior School – Observation Survey Dictation and Writing Vocabulary – aim is to achieve 90% at or above by 2023 (two-year goal with the introduction of Better Start).</a:t>
            </a:r>
            <a:r>
              <a:rPr lang="en-US" sz="1800" dirty="0">
                <a:effectLst/>
                <a:latin typeface="Cambria" panose="02040503050406030204" pitchFamily="18" charset="0"/>
                <a:ea typeface="Times New Roman" panose="02020603050405020304" pitchFamily="18" charset="0"/>
              </a:rPr>
              <a:t> </a:t>
            </a:r>
          </a:p>
          <a:p>
            <a:pPr marL="342900" lvl="0" indent="-342900">
              <a:buFont typeface="+mj-lt"/>
              <a:buAutoNum type="arabicPeriod"/>
            </a:pPr>
            <a:endParaRPr lang="en-NZ" sz="1800" dirty="0">
              <a:effectLst/>
              <a:latin typeface="Cambria" panose="02040503050406030204" pitchFamily="18" charset="0"/>
              <a:ea typeface="Times New Roman" panose="02020603050405020304" pitchFamily="18" charset="0"/>
            </a:endParaRPr>
          </a:p>
          <a:p>
            <a:pPr marL="342900" lvl="0" indent="-342900">
              <a:buFont typeface="+mj-lt"/>
              <a:buAutoNum type="arabicPeriod"/>
            </a:pPr>
            <a:r>
              <a:rPr lang="en-NZ" sz="1800" dirty="0">
                <a:effectLst/>
                <a:latin typeface="Cambria" panose="02040503050406030204" pitchFamily="18" charset="0"/>
                <a:ea typeface="Times New Roman" panose="02020603050405020304" pitchFamily="18" charset="0"/>
              </a:rPr>
              <a:t>Working on the 2021 boys target, 80% of all boys to be at or above in writing at the end of 2022.</a:t>
            </a:r>
            <a:r>
              <a:rPr lang="en-US" sz="1800" dirty="0">
                <a:effectLst/>
                <a:latin typeface="Cambria" panose="02040503050406030204" pitchFamily="18" charset="0"/>
                <a:ea typeface="Times New Roman" panose="02020603050405020304" pitchFamily="18" charset="0"/>
              </a:rPr>
              <a:t> </a:t>
            </a:r>
          </a:p>
          <a:p>
            <a:pPr marL="342900" lvl="0" indent="-342900">
              <a:buFont typeface="+mj-lt"/>
              <a:buAutoNum type="arabicPeriod"/>
            </a:pPr>
            <a:endParaRPr lang="en-NZ" sz="1800" dirty="0">
              <a:effectLst/>
              <a:latin typeface="Cambria" panose="02040503050406030204" pitchFamily="18" charset="0"/>
              <a:ea typeface="Times New Roman" panose="02020603050405020304" pitchFamily="18" charset="0"/>
            </a:endParaRPr>
          </a:p>
          <a:p>
            <a:pPr marL="342900" lvl="0" indent="-342900">
              <a:buFont typeface="+mj-lt"/>
              <a:buAutoNum type="arabicPeriod"/>
            </a:pPr>
            <a:r>
              <a:rPr lang="en-NZ" sz="1800" dirty="0">
                <a:effectLst/>
                <a:latin typeface="Cambria" panose="02040503050406030204" pitchFamily="18" charset="0"/>
                <a:ea typeface="Times New Roman" panose="02020603050405020304" pitchFamily="18" charset="0"/>
              </a:rPr>
              <a:t>85% of Māori and Pasifika students to be at or above in writing at the end of 2022.</a:t>
            </a:r>
          </a:p>
        </p:txBody>
      </p:sp>
    </p:spTree>
    <p:extLst>
      <p:ext uri="{BB962C8B-B14F-4D97-AF65-F5344CB8AC3E}">
        <p14:creationId xmlns:p14="http://schemas.microsoft.com/office/powerpoint/2010/main" val="2587915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399F-57F3-1C48-889D-26049F8E714A}"/>
              </a:ext>
            </a:extLst>
          </p:cNvPr>
          <p:cNvSpPr>
            <a:spLocks noGrp="1"/>
          </p:cNvSpPr>
          <p:nvPr>
            <p:ph type="title"/>
          </p:nvPr>
        </p:nvSpPr>
        <p:spPr/>
        <p:txBody>
          <a:bodyPr/>
          <a:lstStyle/>
          <a:p>
            <a:r>
              <a:rPr lang="en-US" dirty="0"/>
              <a:t>Looking deeper </a:t>
            </a:r>
            <a:r>
              <a:rPr lang="en-US" sz="1800" dirty="0"/>
              <a:t>– learning support</a:t>
            </a:r>
          </a:p>
        </p:txBody>
      </p:sp>
      <p:graphicFrame>
        <p:nvGraphicFramePr>
          <p:cNvPr id="6" name="Table 5">
            <a:extLst>
              <a:ext uri="{FF2B5EF4-FFF2-40B4-BE49-F238E27FC236}">
                <a16:creationId xmlns:a16="http://schemas.microsoft.com/office/drawing/2014/main" id="{BE57E130-5594-9C36-AC83-00A66679C041}"/>
              </a:ext>
            </a:extLst>
          </p:cNvPr>
          <p:cNvGraphicFramePr>
            <a:graphicFrameLocks noGrp="1"/>
          </p:cNvGraphicFramePr>
          <p:nvPr>
            <p:extLst>
              <p:ext uri="{D42A27DB-BD31-4B8C-83A1-F6EECF244321}">
                <p14:modId xmlns:p14="http://schemas.microsoft.com/office/powerpoint/2010/main" val="3907068071"/>
              </p:ext>
            </p:extLst>
          </p:nvPr>
        </p:nvGraphicFramePr>
        <p:xfrm>
          <a:off x="324678" y="1744624"/>
          <a:ext cx="8494644" cy="4757529"/>
        </p:xfrm>
        <a:graphic>
          <a:graphicData uri="http://schemas.openxmlformats.org/drawingml/2006/table">
            <a:tbl>
              <a:tblPr firstRow="1" firstCol="1">
                <a:tableStyleId>{5C22544A-7EE6-4342-B048-85BDC9FD1C3A}</a:tableStyleId>
              </a:tblPr>
              <a:tblGrid>
                <a:gridCol w="5514528">
                  <a:extLst>
                    <a:ext uri="{9D8B030D-6E8A-4147-A177-3AD203B41FA5}">
                      <a16:colId xmlns:a16="http://schemas.microsoft.com/office/drawing/2014/main" val="1332939597"/>
                    </a:ext>
                  </a:extLst>
                </a:gridCol>
                <a:gridCol w="993372">
                  <a:extLst>
                    <a:ext uri="{9D8B030D-6E8A-4147-A177-3AD203B41FA5}">
                      <a16:colId xmlns:a16="http://schemas.microsoft.com/office/drawing/2014/main" val="77522795"/>
                    </a:ext>
                  </a:extLst>
                </a:gridCol>
                <a:gridCol w="993372">
                  <a:extLst>
                    <a:ext uri="{9D8B030D-6E8A-4147-A177-3AD203B41FA5}">
                      <a16:colId xmlns:a16="http://schemas.microsoft.com/office/drawing/2014/main" val="3669847202"/>
                    </a:ext>
                  </a:extLst>
                </a:gridCol>
                <a:gridCol w="993372">
                  <a:extLst>
                    <a:ext uri="{9D8B030D-6E8A-4147-A177-3AD203B41FA5}">
                      <a16:colId xmlns:a16="http://schemas.microsoft.com/office/drawing/2014/main" val="41190329"/>
                    </a:ext>
                  </a:extLst>
                </a:gridCol>
              </a:tblGrid>
              <a:tr h="378914">
                <a:tc>
                  <a:txBody>
                    <a:bodyPr/>
                    <a:lstStyle/>
                    <a:p>
                      <a:pPr>
                        <a:lnSpc>
                          <a:spcPct val="107000"/>
                        </a:lnSpc>
                        <a:spcAft>
                          <a:spcPts val="800"/>
                        </a:spcAft>
                      </a:pPr>
                      <a:r>
                        <a:rPr lang="en-US" sz="1600">
                          <a:effectLst/>
                          <a:latin typeface="Cambria" panose="02040503050406030204" pitchFamily="18" charset="0"/>
                        </a:rPr>
                        <a:t> </a:t>
                      </a:r>
                      <a:endParaRPr lang="en-NZ" sz="1600">
                        <a:effectLst/>
                        <a:latin typeface="Cambria" panose="02040503050406030204" pitchFamily="18"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600">
                          <a:effectLst/>
                        </a:rPr>
                        <a:t>2020</a:t>
                      </a:r>
                      <a:endParaRPr lang="en-NZ" sz="16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600">
                          <a:effectLst/>
                        </a:rPr>
                        <a:t>2021</a:t>
                      </a:r>
                      <a:endParaRPr lang="en-NZ" sz="16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600">
                          <a:effectLst/>
                        </a:rPr>
                        <a:t>2022</a:t>
                      </a:r>
                      <a:endParaRPr lang="en-NZ" sz="160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extLst>
                  <a:ext uri="{0D108BD9-81ED-4DB2-BD59-A6C34878D82A}">
                    <a16:rowId xmlns:a16="http://schemas.microsoft.com/office/drawing/2014/main" val="966836715"/>
                  </a:ext>
                </a:extLst>
              </a:tr>
              <a:tr h="4378615">
                <a:tc>
                  <a:txBody>
                    <a:bodyPr/>
                    <a:lstStyle/>
                    <a:p>
                      <a:pPr>
                        <a:lnSpc>
                          <a:spcPct val="107000"/>
                        </a:lnSpc>
                        <a:spcAft>
                          <a:spcPts val="800"/>
                        </a:spcAft>
                      </a:pPr>
                      <a:r>
                        <a:rPr lang="en-US" sz="1600" dirty="0">
                          <a:effectLst/>
                          <a:latin typeface="Cambria" panose="02040503050406030204" pitchFamily="18" charset="0"/>
                        </a:rPr>
                        <a:t>Teacher Aide hours</a:t>
                      </a:r>
                    </a:p>
                    <a:p>
                      <a:pPr marL="171450" lvl="0" indent="-171450">
                        <a:buFont typeface="Arial" panose="020B0604020202020204" pitchFamily="34" charset="0"/>
                        <a:buChar char="•"/>
                      </a:pPr>
                      <a:r>
                        <a:rPr lang="en-US" sz="1600" b="0" kern="1200" dirty="0">
                          <a:solidFill>
                            <a:schemeClr val="lt1"/>
                          </a:solidFill>
                          <a:effectLst/>
                          <a:latin typeface="Cambria" panose="02040503050406030204" pitchFamily="18" charset="0"/>
                        </a:rPr>
                        <a:t>In class support, particularly where classes have several children with high needs</a:t>
                      </a:r>
                      <a:endParaRPr lang="en-NZ" sz="1600" b="0" kern="1200" dirty="0">
                        <a:solidFill>
                          <a:schemeClr val="lt1"/>
                        </a:solidFill>
                        <a:effectLst/>
                        <a:latin typeface="Cambria" panose="02040503050406030204" pitchFamily="18" charset="0"/>
                      </a:endParaRPr>
                    </a:p>
                    <a:p>
                      <a:pPr marL="171450" lvl="0" indent="-171450">
                        <a:buFont typeface="Arial" panose="020B0604020202020204" pitchFamily="34" charset="0"/>
                        <a:buChar char="•"/>
                      </a:pPr>
                      <a:r>
                        <a:rPr lang="en-US" sz="1600" b="0" kern="1200" dirty="0">
                          <a:solidFill>
                            <a:schemeClr val="lt1"/>
                          </a:solidFill>
                          <a:effectLst/>
                          <a:latin typeface="Cambria" panose="02040503050406030204" pitchFamily="18" charset="0"/>
                        </a:rPr>
                        <a:t>ORS funding – this was reduced at the end of 2021, but ACS maintained a higher level of support</a:t>
                      </a:r>
                      <a:endParaRPr lang="en-NZ" sz="1600" b="0" kern="1200" dirty="0">
                        <a:solidFill>
                          <a:schemeClr val="lt1"/>
                        </a:solidFill>
                        <a:effectLst/>
                        <a:latin typeface="Cambria" panose="02040503050406030204" pitchFamily="18" charset="0"/>
                      </a:endParaRPr>
                    </a:p>
                    <a:p>
                      <a:pPr marL="171450" lvl="0" indent="-171450">
                        <a:buFont typeface="Arial" panose="020B0604020202020204" pitchFamily="34" charset="0"/>
                        <a:buChar char="•"/>
                      </a:pPr>
                      <a:r>
                        <a:rPr lang="en-US" sz="1600" b="0" kern="1200" dirty="0">
                          <a:solidFill>
                            <a:schemeClr val="lt1"/>
                          </a:solidFill>
                          <a:effectLst/>
                          <a:latin typeface="Cambria" panose="02040503050406030204" pitchFamily="18" charset="0"/>
                        </a:rPr>
                        <a:t>New Entrant Talk To Learn </a:t>
                      </a:r>
                      <a:r>
                        <a:rPr lang="en-US" sz="1600" b="0" kern="1200" dirty="0" err="1">
                          <a:solidFill>
                            <a:schemeClr val="lt1"/>
                          </a:solidFill>
                          <a:effectLst/>
                          <a:latin typeface="Cambria" panose="02040503050406030204" pitchFamily="18" charset="0"/>
                        </a:rPr>
                        <a:t>programme</a:t>
                      </a:r>
                      <a:r>
                        <a:rPr lang="en-US" sz="1600" b="0" kern="1200" dirty="0">
                          <a:solidFill>
                            <a:schemeClr val="lt1"/>
                          </a:solidFill>
                          <a:effectLst/>
                          <a:latin typeface="Cambria" panose="02040503050406030204" pitchFamily="18" charset="0"/>
                        </a:rPr>
                        <a:t>, aimed at increasing confidence and clarity when speaking</a:t>
                      </a:r>
                      <a:endParaRPr lang="en-NZ" sz="1600" b="0" kern="1200" dirty="0">
                        <a:solidFill>
                          <a:schemeClr val="lt1"/>
                        </a:solidFill>
                        <a:effectLst/>
                        <a:latin typeface="Cambria" panose="02040503050406030204" pitchFamily="18" charset="0"/>
                      </a:endParaRPr>
                    </a:p>
                    <a:p>
                      <a:pPr marL="171450" lvl="0" indent="-171450">
                        <a:buFont typeface="Arial" panose="020B0604020202020204" pitchFamily="34" charset="0"/>
                        <a:buChar char="•"/>
                      </a:pPr>
                      <a:r>
                        <a:rPr lang="en-US" sz="1600" b="0" kern="1200" dirty="0">
                          <a:solidFill>
                            <a:schemeClr val="lt1"/>
                          </a:solidFill>
                          <a:effectLst/>
                          <a:latin typeface="Cambria" panose="02040503050406030204" pitchFamily="18" charset="0"/>
                        </a:rPr>
                        <a:t>Speech Language support</a:t>
                      </a:r>
                      <a:endParaRPr lang="en-NZ" sz="1600" b="0" kern="1200" dirty="0">
                        <a:solidFill>
                          <a:schemeClr val="lt1"/>
                        </a:solidFill>
                        <a:effectLst/>
                        <a:latin typeface="Cambria" panose="02040503050406030204" pitchFamily="18" charset="0"/>
                      </a:endParaRPr>
                    </a:p>
                    <a:p>
                      <a:pPr marL="171450" lvl="0" indent="-171450">
                        <a:buFont typeface="Arial" panose="020B0604020202020204" pitchFamily="34" charset="0"/>
                        <a:buChar char="•"/>
                      </a:pPr>
                      <a:r>
                        <a:rPr lang="en-US" sz="1600" b="0" kern="1200" dirty="0">
                          <a:solidFill>
                            <a:schemeClr val="lt1"/>
                          </a:solidFill>
                          <a:effectLst/>
                          <a:latin typeface="Cambria" panose="02040503050406030204" pitchFamily="18" charset="0"/>
                        </a:rPr>
                        <a:t>RTLB funded interventions</a:t>
                      </a:r>
                      <a:endParaRPr lang="en-NZ" sz="1600" b="0" kern="1200" dirty="0">
                        <a:solidFill>
                          <a:schemeClr val="lt1"/>
                        </a:solidFill>
                        <a:effectLst/>
                        <a:latin typeface="Cambria" panose="02040503050406030204" pitchFamily="18" charset="0"/>
                      </a:endParaRPr>
                    </a:p>
                    <a:p>
                      <a:pPr marL="171450" lvl="0" indent="-171450">
                        <a:buFont typeface="Arial" panose="020B0604020202020204" pitchFamily="34" charset="0"/>
                        <a:buChar char="•"/>
                      </a:pPr>
                      <a:r>
                        <a:rPr lang="en-US" sz="1600" b="0" kern="1200" dirty="0">
                          <a:solidFill>
                            <a:schemeClr val="lt1"/>
                          </a:solidFill>
                          <a:effectLst/>
                          <a:latin typeface="Cambria" panose="02040503050406030204" pitchFamily="18" charset="0"/>
                        </a:rPr>
                        <a:t>Health needs </a:t>
                      </a:r>
                      <a:r>
                        <a:rPr lang="en-US" sz="1600" b="0" kern="1200" dirty="0" err="1">
                          <a:solidFill>
                            <a:schemeClr val="lt1"/>
                          </a:solidFill>
                          <a:effectLst/>
                          <a:latin typeface="Cambria" panose="02040503050406030204" pitchFamily="18" charset="0"/>
                        </a:rPr>
                        <a:t>e.g</a:t>
                      </a:r>
                      <a:r>
                        <a:rPr lang="en-US" sz="1600" b="0" kern="1200" dirty="0">
                          <a:solidFill>
                            <a:schemeClr val="lt1"/>
                          </a:solidFill>
                          <a:effectLst/>
                          <a:latin typeface="Cambria" panose="02040503050406030204" pitchFamily="18" charset="0"/>
                        </a:rPr>
                        <a:t> toileting</a:t>
                      </a:r>
                      <a:endParaRPr lang="en-NZ" sz="1600" b="0" kern="1200" dirty="0">
                        <a:solidFill>
                          <a:schemeClr val="lt1"/>
                        </a:solidFill>
                        <a:effectLst/>
                        <a:latin typeface="Cambria" panose="02040503050406030204" pitchFamily="18" charset="0"/>
                      </a:endParaRPr>
                    </a:p>
                    <a:p>
                      <a:pPr marL="171450" lvl="0" indent="-171450">
                        <a:buFont typeface="Arial" panose="020B0604020202020204" pitchFamily="34" charset="0"/>
                        <a:buChar char="•"/>
                      </a:pPr>
                      <a:r>
                        <a:rPr lang="en-US" sz="1600" b="0" kern="1200" dirty="0">
                          <a:solidFill>
                            <a:schemeClr val="lt1"/>
                          </a:solidFill>
                          <a:effectLst/>
                          <a:latin typeface="Cambria" panose="02040503050406030204" pitchFamily="18" charset="0"/>
                        </a:rPr>
                        <a:t>New children transitions</a:t>
                      </a:r>
                      <a:endParaRPr lang="en-NZ" sz="1600" b="0" kern="1200" dirty="0">
                        <a:solidFill>
                          <a:schemeClr val="lt1"/>
                        </a:solidFill>
                        <a:effectLst/>
                        <a:latin typeface="Cambria" panose="02040503050406030204" pitchFamily="18" charset="0"/>
                      </a:endParaRPr>
                    </a:p>
                    <a:p>
                      <a:pPr marL="171450" lvl="0" indent="-171450">
                        <a:buFont typeface="Arial" panose="020B0604020202020204" pitchFamily="34" charset="0"/>
                        <a:buChar char="•"/>
                      </a:pPr>
                      <a:r>
                        <a:rPr lang="en-US" sz="1600" b="0" kern="1200" dirty="0">
                          <a:solidFill>
                            <a:schemeClr val="lt1"/>
                          </a:solidFill>
                          <a:effectLst/>
                          <a:latin typeface="Cambria" panose="02040503050406030204" pitchFamily="18" charset="0"/>
                        </a:rPr>
                        <a:t>TA Professional Development</a:t>
                      </a:r>
                      <a:endParaRPr lang="en-NZ" sz="1600" b="0" kern="1200" dirty="0">
                        <a:solidFill>
                          <a:schemeClr val="lt1"/>
                        </a:solidFill>
                        <a:effectLst/>
                        <a:latin typeface="Cambria" panose="02040503050406030204" pitchFamily="18" charset="0"/>
                      </a:endParaRPr>
                    </a:p>
                    <a:p>
                      <a:pPr marL="171450" lvl="0" indent="-171450">
                        <a:buFont typeface="Arial" panose="020B0604020202020204" pitchFamily="34" charset="0"/>
                        <a:buChar char="•"/>
                      </a:pPr>
                      <a:r>
                        <a:rPr lang="en-US" sz="1600" b="0" kern="1200" dirty="0">
                          <a:solidFill>
                            <a:schemeClr val="lt1"/>
                          </a:solidFill>
                          <a:effectLst/>
                          <a:latin typeface="Cambria" panose="02040503050406030204" pitchFamily="18" charset="0"/>
                        </a:rPr>
                        <a:t>Emotional regulation </a:t>
                      </a:r>
                      <a:r>
                        <a:rPr lang="en-US" sz="1600" b="0" kern="1200" dirty="0" err="1">
                          <a:solidFill>
                            <a:schemeClr val="lt1"/>
                          </a:solidFill>
                          <a:effectLst/>
                          <a:latin typeface="Cambria" panose="02040503050406030204" pitchFamily="18" charset="0"/>
                        </a:rPr>
                        <a:t>programmes</a:t>
                      </a:r>
                      <a:r>
                        <a:rPr lang="en-US" sz="1600" b="0" kern="1200" dirty="0">
                          <a:solidFill>
                            <a:schemeClr val="lt1"/>
                          </a:solidFill>
                          <a:effectLst/>
                          <a:latin typeface="Cambria" panose="02040503050406030204" pitchFamily="18" charset="0"/>
                        </a:rPr>
                        <a:t> either 1:1 or in small groups for short periods</a:t>
                      </a:r>
                      <a:endParaRPr lang="en-NZ" sz="1600" b="0" kern="1200" dirty="0">
                        <a:solidFill>
                          <a:schemeClr val="lt1"/>
                        </a:solidFill>
                        <a:effectLst/>
                        <a:latin typeface="Cambria" panose="02040503050406030204" pitchFamily="18" charset="0"/>
                      </a:endParaRPr>
                    </a:p>
                    <a:p>
                      <a:pPr marL="171450" indent="-171450">
                        <a:buFont typeface="Arial" panose="020B0604020202020204" pitchFamily="34" charset="0"/>
                        <a:buChar char="•"/>
                      </a:pPr>
                      <a:r>
                        <a:rPr lang="en-US" sz="1600" b="0" kern="1200" dirty="0">
                          <a:solidFill>
                            <a:schemeClr val="lt1"/>
                          </a:solidFill>
                          <a:effectLst/>
                          <a:latin typeface="Cambria" panose="02040503050406030204" pitchFamily="18" charset="0"/>
                        </a:rPr>
                        <a:t>The funding from increased International roll enabled us to provide support for some other children in class</a:t>
                      </a:r>
                      <a:r>
                        <a:rPr lang="en-NZ" sz="1600" b="0" dirty="0">
                          <a:effectLst/>
                          <a:latin typeface="Cambria" panose="02040503050406030204" pitchFamily="18" charset="0"/>
                        </a:rPr>
                        <a:t> </a:t>
                      </a:r>
                      <a:endParaRPr lang="en-NZ" sz="1600" b="0" dirty="0">
                        <a:effectLst/>
                        <a:latin typeface="Cambria" panose="02040503050406030204" pitchFamily="18"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600" dirty="0">
                          <a:effectLst/>
                        </a:rPr>
                        <a:t>96 SOY </a:t>
                      </a:r>
                      <a:endParaRPr lang="en-NZ" sz="1600" dirty="0">
                        <a:effectLst/>
                      </a:endParaRPr>
                    </a:p>
                    <a:p>
                      <a:pPr>
                        <a:lnSpc>
                          <a:spcPct val="107000"/>
                        </a:lnSpc>
                        <a:spcAft>
                          <a:spcPts val="800"/>
                        </a:spcAft>
                      </a:pPr>
                      <a:r>
                        <a:rPr lang="en-US" sz="1600" dirty="0">
                          <a:effectLst/>
                        </a:rPr>
                        <a:t>6 TAs</a:t>
                      </a:r>
                      <a:endParaRPr lang="en-NZ" sz="1600" dirty="0">
                        <a:effectLst/>
                      </a:endParaRPr>
                    </a:p>
                    <a:p>
                      <a:pPr>
                        <a:lnSpc>
                          <a:spcPct val="107000"/>
                        </a:lnSpc>
                        <a:spcAft>
                          <a:spcPts val="800"/>
                        </a:spcAft>
                      </a:pPr>
                      <a:r>
                        <a:rPr lang="en-US" sz="1600" dirty="0">
                          <a:effectLst/>
                        </a:rPr>
                        <a:t> </a:t>
                      </a:r>
                      <a:endParaRPr lang="en-NZ" sz="1600" dirty="0">
                        <a:effectLst/>
                      </a:endParaRPr>
                    </a:p>
                    <a:p>
                      <a:pPr>
                        <a:lnSpc>
                          <a:spcPct val="107000"/>
                        </a:lnSpc>
                        <a:spcAft>
                          <a:spcPts val="800"/>
                        </a:spcAft>
                      </a:pPr>
                      <a:r>
                        <a:rPr lang="en-US" sz="1600" dirty="0">
                          <a:effectLst/>
                        </a:rPr>
                        <a:t>73 EOY</a:t>
                      </a:r>
                      <a:endParaRPr lang="en-NZ" sz="1600" dirty="0">
                        <a:effectLst/>
                      </a:endParaRPr>
                    </a:p>
                    <a:p>
                      <a:pPr>
                        <a:lnSpc>
                          <a:spcPct val="107000"/>
                        </a:lnSpc>
                        <a:spcAft>
                          <a:spcPts val="800"/>
                        </a:spcAft>
                      </a:pPr>
                      <a:r>
                        <a:rPr lang="en-US" sz="1600" dirty="0">
                          <a:effectLst/>
                        </a:rPr>
                        <a:t>7 TAs</a:t>
                      </a:r>
                      <a:endParaRPr lang="en-NZ" sz="1600" dirty="0">
                        <a:effectLst/>
                      </a:endParaRPr>
                    </a:p>
                    <a:p>
                      <a:pPr>
                        <a:lnSpc>
                          <a:spcPct val="107000"/>
                        </a:lnSpc>
                        <a:spcAft>
                          <a:spcPts val="800"/>
                        </a:spcAft>
                      </a:pPr>
                      <a:r>
                        <a:rPr lang="en-US" sz="1600" dirty="0">
                          <a:effectLst/>
                        </a:rPr>
                        <a:t> </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600" dirty="0">
                          <a:effectLst/>
                        </a:rPr>
                        <a:t>62 SOY</a:t>
                      </a:r>
                      <a:endParaRPr lang="en-NZ" sz="1600" dirty="0">
                        <a:effectLst/>
                      </a:endParaRPr>
                    </a:p>
                    <a:p>
                      <a:pPr>
                        <a:lnSpc>
                          <a:spcPct val="107000"/>
                        </a:lnSpc>
                        <a:spcAft>
                          <a:spcPts val="800"/>
                        </a:spcAft>
                      </a:pPr>
                      <a:r>
                        <a:rPr lang="en-US" sz="1600" dirty="0">
                          <a:effectLst/>
                        </a:rPr>
                        <a:t>5 TAs</a:t>
                      </a:r>
                      <a:endParaRPr lang="en-NZ" sz="1600" dirty="0">
                        <a:effectLst/>
                      </a:endParaRPr>
                    </a:p>
                    <a:p>
                      <a:pPr>
                        <a:lnSpc>
                          <a:spcPct val="107000"/>
                        </a:lnSpc>
                        <a:spcAft>
                          <a:spcPts val="800"/>
                        </a:spcAft>
                      </a:pPr>
                      <a:r>
                        <a:rPr lang="en-US" sz="1600" dirty="0">
                          <a:effectLst/>
                        </a:rPr>
                        <a:t> </a:t>
                      </a:r>
                      <a:endParaRPr lang="en-NZ" sz="1600" dirty="0">
                        <a:effectLst/>
                      </a:endParaRPr>
                    </a:p>
                    <a:p>
                      <a:pPr>
                        <a:lnSpc>
                          <a:spcPct val="107000"/>
                        </a:lnSpc>
                        <a:spcAft>
                          <a:spcPts val="800"/>
                        </a:spcAft>
                      </a:pPr>
                      <a:r>
                        <a:rPr lang="en-US" sz="1600" dirty="0">
                          <a:effectLst/>
                        </a:rPr>
                        <a:t>75 EOY</a:t>
                      </a:r>
                      <a:endParaRPr lang="en-NZ" sz="1600" dirty="0">
                        <a:effectLst/>
                      </a:endParaRPr>
                    </a:p>
                    <a:p>
                      <a:pPr>
                        <a:lnSpc>
                          <a:spcPct val="107000"/>
                        </a:lnSpc>
                        <a:spcAft>
                          <a:spcPts val="800"/>
                        </a:spcAft>
                      </a:pPr>
                      <a:r>
                        <a:rPr lang="en-US" sz="1600" dirty="0">
                          <a:effectLst/>
                        </a:rPr>
                        <a:t>7TAs + 2 fixed term</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tc>
                  <a:txBody>
                    <a:bodyPr/>
                    <a:lstStyle/>
                    <a:p>
                      <a:pPr>
                        <a:lnSpc>
                          <a:spcPct val="107000"/>
                        </a:lnSpc>
                        <a:spcAft>
                          <a:spcPts val="800"/>
                        </a:spcAft>
                      </a:pPr>
                      <a:r>
                        <a:rPr lang="en-US" sz="1600" dirty="0">
                          <a:effectLst/>
                        </a:rPr>
                        <a:t>80 SOY</a:t>
                      </a:r>
                      <a:endParaRPr lang="en-NZ" sz="1600" dirty="0">
                        <a:effectLst/>
                      </a:endParaRPr>
                    </a:p>
                    <a:p>
                      <a:pPr>
                        <a:lnSpc>
                          <a:spcPct val="107000"/>
                        </a:lnSpc>
                        <a:spcAft>
                          <a:spcPts val="800"/>
                        </a:spcAft>
                      </a:pPr>
                      <a:r>
                        <a:rPr lang="en-US" sz="1600" dirty="0">
                          <a:effectLst/>
                        </a:rPr>
                        <a:t>7 TA’s + 1 fixed term</a:t>
                      </a:r>
                      <a:endParaRPr lang="en-NZ" sz="1600" dirty="0">
                        <a:effectLst/>
                      </a:endParaRPr>
                    </a:p>
                    <a:p>
                      <a:pPr>
                        <a:lnSpc>
                          <a:spcPct val="107000"/>
                        </a:lnSpc>
                        <a:spcAft>
                          <a:spcPts val="800"/>
                        </a:spcAft>
                      </a:pPr>
                      <a:r>
                        <a:rPr lang="en-US" sz="1600" dirty="0">
                          <a:effectLst/>
                        </a:rPr>
                        <a:t>92 EOY</a:t>
                      </a:r>
                      <a:endParaRPr lang="en-NZ" sz="1600" dirty="0">
                        <a:effectLst/>
                      </a:endParaRPr>
                    </a:p>
                    <a:p>
                      <a:pPr>
                        <a:lnSpc>
                          <a:spcPct val="107000"/>
                        </a:lnSpc>
                        <a:spcAft>
                          <a:spcPts val="800"/>
                        </a:spcAft>
                      </a:pPr>
                      <a:r>
                        <a:rPr lang="en-US" sz="1600" dirty="0">
                          <a:effectLst/>
                        </a:rPr>
                        <a:t>7 TA’s + 2 fixed term</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098" marR="68098" marT="0" marB="0"/>
                </a:tc>
                <a:extLst>
                  <a:ext uri="{0D108BD9-81ED-4DB2-BD59-A6C34878D82A}">
                    <a16:rowId xmlns:a16="http://schemas.microsoft.com/office/drawing/2014/main" val="1410264299"/>
                  </a:ext>
                </a:extLst>
              </a:tr>
            </a:tbl>
          </a:graphicData>
        </a:graphic>
      </p:graphicFrame>
    </p:spTree>
    <p:extLst>
      <p:ext uri="{BB962C8B-B14F-4D97-AF65-F5344CB8AC3E}">
        <p14:creationId xmlns:p14="http://schemas.microsoft.com/office/powerpoint/2010/main" val="992160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06FF1-B6C9-094A-B21C-8B2B56B3B71D}"/>
              </a:ext>
            </a:extLst>
          </p:cNvPr>
          <p:cNvSpPr>
            <a:spLocks noGrp="1"/>
          </p:cNvSpPr>
          <p:nvPr>
            <p:ph type="title"/>
          </p:nvPr>
        </p:nvSpPr>
        <p:spPr/>
        <p:txBody>
          <a:bodyPr/>
          <a:lstStyle/>
          <a:p>
            <a:r>
              <a:rPr lang="en-NZ" dirty="0"/>
              <a:t>2022 Analysis of Variance</a:t>
            </a:r>
            <a:endParaRPr lang="en-US" dirty="0"/>
          </a:p>
        </p:txBody>
      </p:sp>
      <p:sp>
        <p:nvSpPr>
          <p:cNvPr id="3" name="Rectangle 2">
            <a:extLst>
              <a:ext uri="{FF2B5EF4-FFF2-40B4-BE49-F238E27FC236}">
                <a16:creationId xmlns:a16="http://schemas.microsoft.com/office/drawing/2014/main" id="{49C438F3-462A-6A41-8E5F-8B9F0154C56B}"/>
              </a:ext>
            </a:extLst>
          </p:cNvPr>
          <p:cNvSpPr/>
          <p:nvPr/>
        </p:nvSpPr>
        <p:spPr>
          <a:xfrm>
            <a:off x="682830" y="2029323"/>
            <a:ext cx="7778338" cy="2585323"/>
          </a:xfrm>
          <a:prstGeom prst="rect">
            <a:avLst/>
          </a:prstGeom>
        </p:spPr>
        <p:txBody>
          <a:bodyPr wrap="square">
            <a:spAutoFit/>
          </a:bodyPr>
          <a:lstStyle/>
          <a:p>
            <a:pPr algn="ctr"/>
            <a:r>
              <a:rPr lang="en-GB" dirty="0">
                <a:latin typeface="Cambria" panose="02040503050406030204" pitchFamily="18" charset="0"/>
              </a:rPr>
              <a:t>Quality education means all pupils in years 1 to 10 will have every opportunity to achieve to their expected level (as a minimum) against the National Curriculum by the end of the year</a:t>
            </a:r>
          </a:p>
          <a:p>
            <a:pPr algn="ctr"/>
            <a:endParaRPr lang="en-GB" dirty="0">
              <a:latin typeface="Cambria" panose="02040503050406030204" pitchFamily="18" charset="0"/>
            </a:endParaRPr>
          </a:p>
          <a:p>
            <a:pPr algn="ctr"/>
            <a:r>
              <a:rPr lang="en-GB" dirty="0">
                <a:latin typeface="Cambria" panose="02040503050406030204" pitchFamily="18" charset="0"/>
              </a:rPr>
              <a:t>2022 has seen excellent progress across the school age levels and learning areas with many opportunities to learn and grow.</a:t>
            </a:r>
          </a:p>
          <a:p>
            <a:pPr algn="ctr"/>
            <a:endParaRPr lang="en-GB" dirty="0">
              <a:latin typeface="Cambria" panose="02040503050406030204" pitchFamily="18" charset="0"/>
            </a:endParaRPr>
          </a:p>
          <a:p>
            <a:pPr algn="ctr"/>
            <a:r>
              <a:rPr lang="en-GB" dirty="0">
                <a:latin typeface="Cambria" panose="02040503050406030204" pitchFamily="18" charset="0"/>
              </a:rPr>
              <a:t>God’s faithfulness and blessing is evident even in the midst of uncertainty.  </a:t>
            </a:r>
          </a:p>
          <a:p>
            <a:pPr algn="ctr"/>
            <a:endParaRPr lang="en-GB" dirty="0">
              <a:latin typeface="Cambria" panose="02040503050406030204" pitchFamily="18" charset="0"/>
            </a:endParaRPr>
          </a:p>
        </p:txBody>
      </p:sp>
      <p:pic>
        <p:nvPicPr>
          <p:cNvPr id="7" name="Picture 6">
            <a:extLst>
              <a:ext uri="{FF2B5EF4-FFF2-40B4-BE49-F238E27FC236}">
                <a16:creationId xmlns:a16="http://schemas.microsoft.com/office/drawing/2014/main" id="{B27A8A09-0041-E746-BA9B-3E09F9C35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449" y="4370128"/>
            <a:ext cx="1689100" cy="1727200"/>
          </a:xfrm>
          <a:prstGeom prst="rect">
            <a:avLst/>
          </a:prstGeom>
        </p:spPr>
      </p:pic>
      <p:sp>
        <p:nvSpPr>
          <p:cNvPr id="8" name="TextBox 7">
            <a:extLst>
              <a:ext uri="{FF2B5EF4-FFF2-40B4-BE49-F238E27FC236}">
                <a16:creationId xmlns:a16="http://schemas.microsoft.com/office/drawing/2014/main" id="{B6434E20-1331-5541-A0D1-F834F1D6E65B}"/>
              </a:ext>
            </a:extLst>
          </p:cNvPr>
          <p:cNvSpPr txBox="1"/>
          <p:nvPr/>
        </p:nvSpPr>
        <p:spPr>
          <a:xfrm>
            <a:off x="1101562" y="6317487"/>
            <a:ext cx="6940874" cy="369332"/>
          </a:xfrm>
          <a:prstGeom prst="rect">
            <a:avLst/>
          </a:prstGeom>
          <a:noFill/>
        </p:spPr>
        <p:txBody>
          <a:bodyPr wrap="none" rtlCol="0">
            <a:spAutoFit/>
          </a:bodyPr>
          <a:lstStyle/>
          <a:p>
            <a:r>
              <a:rPr lang="en-US" dirty="0">
                <a:latin typeface="Cambria" panose="02040503050406030204" pitchFamily="18" charset="0"/>
              </a:rPr>
              <a:t>Excellence	Faithfulness	Integrity 		Stewardship</a:t>
            </a:r>
          </a:p>
        </p:txBody>
      </p:sp>
    </p:spTree>
    <p:extLst>
      <p:ext uri="{BB962C8B-B14F-4D97-AF65-F5344CB8AC3E}">
        <p14:creationId xmlns:p14="http://schemas.microsoft.com/office/powerpoint/2010/main" val="207053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3E71-BF15-1146-91ED-AE8FB6C25832}"/>
              </a:ext>
            </a:extLst>
          </p:cNvPr>
          <p:cNvSpPr>
            <a:spLocks noGrp="1"/>
          </p:cNvSpPr>
          <p:nvPr>
            <p:ph type="title"/>
          </p:nvPr>
        </p:nvSpPr>
        <p:spPr/>
        <p:txBody>
          <a:bodyPr/>
          <a:lstStyle/>
          <a:p>
            <a:r>
              <a:rPr lang="en-NZ" b="1" dirty="0">
                <a:latin typeface="Cambria" panose="02040503050406030204" pitchFamily="18" charset="0"/>
                <a:ea typeface="Calibri" panose="020F0502020204030204" pitchFamily="34" charset="0"/>
                <a:cs typeface="Arial" panose="020B0604020202020204" pitchFamily="34" charset="0"/>
              </a:rPr>
              <a:t>Mathematics</a:t>
            </a:r>
            <a:endParaRPr lang="en-US" dirty="0"/>
          </a:p>
        </p:txBody>
      </p:sp>
      <p:sp>
        <p:nvSpPr>
          <p:cNvPr id="3" name="Rectangle 2">
            <a:extLst>
              <a:ext uri="{FF2B5EF4-FFF2-40B4-BE49-F238E27FC236}">
                <a16:creationId xmlns:a16="http://schemas.microsoft.com/office/drawing/2014/main" id="{598D3F95-3A3F-874F-9453-DCCCA71C3EBA}"/>
              </a:ext>
            </a:extLst>
          </p:cNvPr>
          <p:cNvSpPr/>
          <p:nvPr/>
        </p:nvSpPr>
        <p:spPr>
          <a:xfrm>
            <a:off x="337929" y="1640990"/>
            <a:ext cx="8580783" cy="489686"/>
          </a:xfrm>
          <a:prstGeom prst="rect">
            <a:avLst/>
          </a:prstGeom>
        </p:spPr>
        <p:txBody>
          <a:bodyPr wrap="square">
            <a:spAutoFit/>
          </a:bodyPr>
          <a:lstStyle/>
          <a:p>
            <a:pPr marL="457200" indent="-457200">
              <a:lnSpc>
                <a:spcPct val="115000"/>
              </a:lnSpc>
              <a:spcAft>
                <a:spcPts val="0"/>
              </a:spcAft>
              <a:buFont typeface="+mj-lt"/>
              <a:buAutoNum type="arabicPeriod"/>
            </a:pPr>
            <a:endParaRPr lang="en-NZ"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00D41F8-98B8-D344-A9F0-4BAF5B526A40}"/>
              </a:ext>
            </a:extLst>
          </p:cNvPr>
          <p:cNvSpPr txBox="1"/>
          <p:nvPr/>
        </p:nvSpPr>
        <p:spPr>
          <a:xfrm>
            <a:off x="225288" y="1640990"/>
            <a:ext cx="8693424" cy="1661993"/>
          </a:xfrm>
          <a:prstGeom prst="rect">
            <a:avLst/>
          </a:prstGeom>
          <a:noFill/>
        </p:spPr>
        <p:txBody>
          <a:bodyPr wrap="square" rtlCol="0">
            <a:spAutoFit/>
          </a:bodyPr>
          <a:lstStyle/>
          <a:p>
            <a:r>
              <a:rPr lang="en-NZ" sz="1600" b="1" dirty="0">
                <a:latin typeface="Cambria" panose="02040503050406030204" pitchFamily="18" charset="0"/>
              </a:rPr>
              <a:t>Annual Goal</a:t>
            </a:r>
            <a:r>
              <a:rPr lang="en-NZ" sz="1600" dirty="0">
                <a:latin typeface="Cambria" panose="02040503050406030204" pitchFamily="18" charset="0"/>
              </a:rPr>
              <a:t>:  </a:t>
            </a:r>
          </a:p>
          <a:p>
            <a:r>
              <a:rPr lang="en-GB" sz="1600" dirty="0">
                <a:latin typeface="Cambria" panose="02040503050406030204" pitchFamily="18" charset="0"/>
              </a:rPr>
              <a:t>Quality education means all pupils in years 1 to 10 will have every opportunity to achieve to their expected level (as a minimum) against the National Curriculum by the end of the year in Mathematics and its associated competencies</a:t>
            </a:r>
            <a:r>
              <a:rPr lang="en-NZ" sz="1600" dirty="0">
                <a:latin typeface="Cambria" panose="02040503050406030204" pitchFamily="18" charset="0"/>
              </a:rPr>
              <a:t>.</a:t>
            </a:r>
          </a:p>
          <a:p>
            <a:endParaRPr lang="en-NZ" b="1" dirty="0">
              <a:latin typeface="Cambria" panose="02040503050406030204" pitchFamily="18" charset="0"/>
            </a:endParaRPr>
          </a:p>
          <a:p>
            <a:r>
              <a:rPr lang="en-NZ" sz="2000" b="1" dirty="0">
                <a:latin typeface="Cambria" panose="02040503050406030204" pitchFamily="18" charset="0"/>
              </a:rPr>
              <a:t>Annual Target</a:t>
            </a:r>
            <a:r>
              <a:rPr lang="en-NZ" sz="2000" dirty="0">
                <a:latin typeface="Cambria" panose="02040503050406030204" pitchFamily="18" charset="0"/>
              </a:rPr>
              <a:t>  to achieve the goal, </a:t>
            </a:r>
          </a:p>
        </p:txBody>
      </p:sp>
      <p:sp>
        <p:nvSpPr>
          <p:cNvPr id="6" name="TextBox 5">
            <a:extLst>
              <a:ext uri="{FF2B5EF4-FFF2-40B4-BE49-F238E27FC236}">
                <a16:creationId xmlns:a16="http://schemas.microsoft.com/office/drawing/2014/main" id="{F6F47C3A-7BD1-1097-0B40-7147BF2D99DC}"/>
              </a:ext>
            </a:extLst>
          </p:cNvPr>
          <p:cNvSpPr txBox="1"/>
          <p:nvPr/>
        </p:nvSpPr>
        <p:spPr>
          <a:xfrm>
            <a:off x="337928" y="3533732"/>
            <a:ext cx="8424331" cy="2369880"/>
          </a:xfrm>
          <a:prstGeom prst="rect">
            <a:avLst/>
          </a:prstGeom>
          <a:noFill/>
        </p:spPr>
        <p:txBody>
          <a:bodyPr wrap="square">
            <a:spAutoFit/>
          </a:bodyPr>
          <a:lstStyle/>
          <a:p>
            <a:pPr marL="342900" lvl="0" indent="-342900">
              <a:buFont typeface="+mj-lt"/>
              <a:buAutoNum type="arabicPeriod"/>
            </a:pPr>
            <a:r>
              <a:rPr lang="en-GB" sz="1800" dirty="0">
                <a:effectLst/>
                <a:latin typeface="Cambria" panose="02040503050406030204" pitchFamily="18" charset="0"/>
                <a:ea typeface="Times New Roman" panose="02020603050405020304" pitchFamily="18" charset="0"/>
              </a:rPr>
              <a:t>Year 7 (2022) males to at least 85% at or above at the end of the year.</a:t>
            </a:r>
            <a:r>
              <a:rPr lang="en-NZ" sz="1800" dirty="0">
                <a:effectLst/>
                <a:latin typeface="Cambria" panose="02040503050406030204" pitchFamily="18" charset="0"/>
                <a:ea typeface="Times New Roman" panose="02020603050405020304" pitchFamily="18" charset="0"/>
              </a:rPr>
              <a:t> </a:t>
            </a:r>
          </a:p>
          <a:p>
            <a:pPr marL="342900" lvl="0" indent="-342900">
              <a:buFont typeface="+mj-lt"/>
              <a:buAutoNum type="arabicPeriod"/>
            </a:pPr>
            <a:endParaRPr lang="en-NZ" sz="2000" dirty="0">
              <a:effectLst/>
              <a:latin typeface="Cambria" panose="02040503050406030204" pitchFamily="18" charset="0"/>
              <a:ea typeface="Times New Roman" panose="02020603050405020304" pitchFamily="18" charset="0"/>
            </a:endParaRPr>
          </a:p>
          <a:p>
            <a:pPr marL="342900" lvl="0" indent="-342900">
              <a:buFont typeface="+mj-lt"/>
              <a:buAutoNum type="arabicPeriod"/>
            </a:pPr>
            <a:r>
              <a:rPr lang="en-GB" sz="1800" dirty="0">
                <a:effectLst/>
                <a:latin typeface="Cambria" panose="02040503050406030204" pitchFamily="18" charset="0"/>
                <a:ea typeface="Times New Roman" panose="02020603050405020304" pitchFamily="18" charset="0"/>
              </a:rPr>
              <a:t>Reduce the 4% of males working at well below to 2% or less by the end of the year.</a:t>
            </a:r>
          </a:p>
          <a:p>
            <a:pPr marL="457200" lvl="0" indent="-457200">
              <a:buFont typeface="+mj-lt"/>
              <a:buAutoNum type="arabicPeriod"/>
            </a:pPr>
            <a:endParaRPr lang="en-NZ" sz="2000" dirty="0">
              <a:effectLst/>
              <a:latin typeface="Cambria" panose="02040503050406030204" pitchFamily="18" charset="0"/>
              <a:ea typeface="Times New Roman" panose="02020603050405020304" pitchFamily="18" charset="0"/>
            </a:endParaRPr>
          </a:p>
          <a:p>
            <a:pPr marL="342900" lvl="0" indent="-342900">
              <a:buFont typeface="+mj-lt"/>
              <a:buAutoNum type="arabicPeriod"/>
            </a:pPr>
            <a:r>
              <a:rPr lang="en-GB" sz="1800" dirty="0">
                <a:effectLst/>
                <a:latin typeface="Cambria" panose="02040503050406030204" pitchFamily="18" charset="0"/>
                <a:ea typeface="Times New Roman" panose="02020603050405020304" pitchFamily="18" charset="0"/>
              </a:rPr>
              <a:t>Create a target group of Māori and Pasifika students falling into the below category for PATs (odds with their OTJ data) and work specifically with them on how to sit tests.</a:t>
            </a:r>
            <a:endParaRPr lang="en-NZ" sz="2000" dirty="0">
              <a:effectLst/>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73304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6FC1-2923-664D-94D1-1B72F63BEE40}"/>
              </a:ext>
            </a:extLst>
          </p:cNvPr>
          <p:cNvSpPr>
            <a:spLocks noGrp="1"/>
          </p:cNvSpPr>
          <p:nvPr>
            <p:ph type="title"/>
          </p:nvPr>
        </p:nvSpPr>
        <p:spPr/>
        <p:txBody>
          <a:bodyPr/>
          <a:lstStyle/>
          <a:p>
            <a:r>
              <a:rPr lang="en-NZ" b="1">
                <a:latin typeface="Cambria" panose="02040503050406030204" pitchFamily="18" charset="0"/>
                <a:ea typeface="Calibri" panose="020F0502020204030204" pitchFamily="34" charset="0"/>
                <a:cs typeface="Arial" panose="020B0604020202020204" pitchFamily="34" charset="0"/>
              </a:rPr>
              <a:t>Attendance</a:t>
            </a:r>
            <a:endParaRPr lang="en-US" dirty="0"/>
          </a:p>
        </p:txBody>
      </p:sp>
      <p:sp>
        <p:nvSpPr>
          <p:cNvPr id="3" name="Rectangle 2">
            <a:extLst>
              <a:ext uri="{FF2B5EF4-FFF2-40B4-BE49-F238E27FC236}">
                <a16:creationId xmlns:a16="http://schemas.microsoft.com/office/drawing/2014/main" id="{22CF69C0-7D10-324D-9D0D-7B41624FD6E7}"/>
              </a:ext>
            </a:extLst>
          </p:cNvPr>
          <p:cNvSpPr/>
          <p:nvPr/>
        </p:nvSpPr>
        <p:spPr>
          <a:xfrm>
            <a:off x="311425" y="1825542"/>
            <a:ext cx="8594035" cy="4794839"/>
          </a:xfrm>
          <a:prstGeom prst="rect">
            <a:avLst/>
          </a:prstGeom>
        </p:spPr>
        <p:txBody>
          <a:bodyPr wrap="square">
            <a:spAutoFit/>
          </a:bodyPr>
          <a:lstStyle/>
          <a:p>
            <a:pPr indent="457200" algn="ctr">
              <a:lnSpc>
                <a:spcPct val="115000"/>
              </a:lnSpc>
              <a:spcAft>
                <a:spcPts val="1000"/>
              </a:spcAft>
            </a:pPr>
            <a:r>
              <a:rPr lang="en-NZ" sz="2400" dirty="0">
                <a:latin typeface="Cambria" panose="02040503050406030204" pitchFamily="18" charset="0"/>
                <a:ea typeface="Calibri" panose="020F0502020204030204" pitchFamily="34" charset="0"/>
                <a:cs typeface="Calibri" panose="020F0502020204030204" pitchFamily="34" charset="0"/>
              </a:rPr>
              <a:t>High attendance rates for each pupil contributes to quality  learning and solid foundational habits</a:t>
            </a:r>
          </a:p>
          <a:p>
            <a:pPr indent="457200" algn="ctr">
              <a:lnSpc>
                <a:spcPct val="115000"/>
              </a:lnSpc>
              <a:spcAft>
                <a:spcPts val="1000"/>
              </a:spcAft>
            </a:pPr>
            <a:endParaRPr lang="en-NZ" sz="2400" dirty="0">
              <a:effectLst/>
              <a:latin typeface="Cambria" panose="02040503050406030204" pitchFamily="18" charset="0"/>
              <a:ea typeface="Times New Roman" panose="02020603050405020304" pitchFamily="18" charset="0"/>
            </a:endParaRPr>
          </a:p>
          <a:p>
            <a:pPr indent="457200" algn="ctr">
              <a:lnSpc>
                <a:spcPct val="115000"/>
              </a:lnSpc>
              <a:spcAft>
                <a:spcPts val="1000"/>
              </a:spcAft>
            </a:pPr>
            <a:r>
              <a:rPr lang="en-NZ" sz="2400" dirty="0">
                <a:effectLst/>
                <a:latin typeface="Cambria" panose="02040503050406030204" pitchFamily="18" charset="0"/>
                <a:ea typeface="Times New Roman" panose="02020603050405020304" pitchFamily="18" charset="0"/>
              </a:rPr>
              <a:t>Raise and maintain overall school attendance from 88% in 2018 to 94% across all year levels by the end of 2022.</a:t>
            </a:r>
          </a:p>
          <a:p>
            <a:pPr marL="9525" fontAlgn="base"/>
            <a:r>
              <a:rPr lang="en-NZ" sz="1800" dirty="0">
                <a:effectLst/>
                <a:latin typeface="Calibri" panose="020F0502020204030204" pitchFamily="34" charset="0"/>
                <a:ea typeface="Times New Roman" panose="02020603050405020304" pitchFamily="18" charset="0"/>
              </a:rPr>
              <a:t> </a:t>
            </a:r>
            <a:endParaRPr lang="en-NZ" sz="2400" dirty="0">
              <a:effectLst/>
              <a:latin typeface="Cambria" panose="02040503050406030204" pitchFamily="18" charset="0"/>
              <a:ea typeface="Calibri" panose="020F0502020204030204" pitchFamily="34" charset="0"/>
              <a:cs typeface="Calibri" panose="020F0502020204030204" pitchFamily="34" charset="0"/>
            </a:endParaRPr>
          </a:p>
          <a:p>
            <a:pPr lvl="0" algn="ctr" fontAlgn="base">
              <a:lnSpc>
                <a:spcPct val="115000"/>
              </a:lnSpc>
              <a:spcAft>
                <a:spcPts val="1000"/>
              </a:spcAft>
              <a:buSzPts val="1000"/>
            </a:pPr>
            <a:r>
              <a:rPr lang="en-NZ" sz="2400" dirty="0">
                <a:latin typeface="Cambria" panose="02040503050406030204" pitchFamily="18" charset="0"/>
                <a:ea typeface="Calibri" panose="020F0502020204030204" pitchFamily="34" charset="0"/>
                <a:cs typeface="Calibri" panose="020F0502020204030204" pitchFamily="34" charset="0"/>
              </a:rPr>
              <a:t>Overall School Attendance in a COVID affected year </a:t>
            </a:r>
          </a:p>
          <a:p>
            <a:pPr lvl="0" algn="ctr" fontAlgn="base">
              <a:lnSpc>
                <a:spcPct val="115000"/>
              </a:lnSpc>
              <a:spcAft>
                <a:spcPts val="1000"/>
              </a:spcAft>
              <a:buSzPts val="1000"/>
            </a:pPr>
            <a:r>
              <a:rPr lang="en-NZ" sz="2400" dirty="0">
                <a:latin typeface="Cambria" panose="02040503050406030204" pitchFamily="18" charset="0"/>
                <a:ea typeface="Calibri" panose="020F0502020204030204" pitchFamily="34" charset="0"/>
                <a:cs typeface="Calibri" panose="020F0502020204030204" pitchFamily="34" charset="0"/>
              </a:rPr>
              <a:t>2022 = 92 % </a:t>
            </a:r>
          </a:p>
          <a:p>
            <a:pPr algn="ctr" fontAlgn="base">
              <a:lnSpc>
                <a:spcPct val="115000"/>
              </a:lnSpc>
              <a:spcAft>
                <a:spcPts val="1000"/>
              </a:spcAft>
              <a:buSzPts val="1000"/>
            </a:pPr>
            <a:r>
              <a:rPr lang="en-NZ" sz="1600" dirty="0">
                <a:latin typeface="Cambria" panose="02040503050406030204" pitchFamily="18" charset="0"/>
                <a:ea typeface="Calibri" panose="020F0502020204030204" pitchFamily="34" charset="0"/>
                <a:cs typeface="Calibri" panose="020F0502020204030204" pitchFamily="34" charset="0"/>
              </a:rPr>
              <a:t>Overall School Attendance 2021 = 95.5 % </a:t>
            </a:r>
            <a:endParaRPr lang="en-NZ" sz="2400" dirty="0">
              <a:latin typeface="Cambria" panose="02040503050406030204" pitchFamily="18" charset="0"/>
              <a:ea typeface="Calibri" panose="020F0502020204030204" pitchFamily="34" charset="0"/>
              <a:cs typeface="Calibri" panose="020F0502020204030204" pitchFamily="34" charset="0"/>
            </a:endParaRPr>
          </a:p>
          <a:p>
            <a:pPr lvl="0" fontAlgn="base">
              <a:lnSpc>
                <a:spcPct val="115000"/>
              </a:lnSpc>
              <a:spcAft>
                <a:spcPts val="1000"/>
              </a:spcAft>
              <a:buSzPts val="1000"/>
            </a:pPr>
            <a:endParaRPr lang="en-NZ" sz="24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97E27BA1-BA77-DC9A-A318-83A379B2535A}"/>
              </a:ext>
            </a:extLst>
          </p:cNvPr>
          <p:cNvCxnSpPr>
            <a:cxnSpLocks/>
          </p:cNvCxnSpPr>
          <p:nvPr/>
        </p:nvCxnSpPr>
        <p:spPr>
          <a:xfrm>
            <a:off x="736270" y="5023262"/>
            <a:ext cx="7736398" cy="115897"/>
          </a:xfrm>
          <a:prstGeom prst="straightConnector1">
            <a:avLst/>
          </a:prstGeom>
          <a:ln w="57150">
            <a:solidFill>
              <a:schemeClr val="accent1">
                <a:alpha val="41898"/>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6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9CAB-7448-3847-96D5-F1B4E83BB699}"/>
              </a:ext>
            </a:extLst>
          </p:cNvPr>
          <p:cNvSpPr>
            <a:spLocks noGrp="1"/>
          </p:cNvSpPr>
          <p:nvPr>
            <p:ph type="title"/>
          </p:nvPr>
        </p:nvSpPr>
        <p:spPr/>
        <p:txBody>
          <a:bodyPr/>
          <a:lstStyle/>
          <a:p>
            <a:r>
              <a:rPr lang="en-NZ" dirty="0">
                <a:latin typeface="Cambria" panose="02040503050406030204" pitchFamily="18" charset="0"/>
                <a:ea typeface="Calibri" panose="020F0502020204030204" pitchFamily="34" charset="0"/>
                <a:cs typeface="Arial" panose="020B0604020202020204" pitchFamily="34" charset="0"/>
              </a:rPr>
              <a:t>S</a:t>
            </a:r>
            <a:r>
              <a:rPr lang="en-NZ" b="1" dirty="0">
                <a:latin typeface="Cambria" panose="02040503050406030204" pitchFamily="18" charset="0"/>
                <a:ea typeface="Calibri" panose="020F0502020204030204" pitchFamily="34" charset="0"/>
                <a:cs typeface="Arial" panose="020B0604020202020204" pitchFamily="34" charset="0"/>
              </a:rPr>
              <a:t>trategic Goal  2</a:t>
            </a:r>
            <a:r>
              <a:rPr lang="en-NZ" b="1" dirty="0">
                <a:latin typeface="Cambria" panose="02040503050406030204" pitchFamily="18" charset="0"/>
                <a:ea typeface="Calibri" panose="020F0502020204030204" pitchFamily="34" charset="0"/>
                <a:cs typeface="Calibri" panose="020F0502020204030204" pitchFamily="34" charset="0"/>
              </a:rPr>
              <a:t>: </a:t>
            </a:r>
            <a:endParaRPr lang="en-US" dirty="0"/>
          </a:p>
        </p:txBody>
      </p:sp>
      <p:sp>
        <p:nvSpPr>
          <p:cNvPr id="3" name="Rectangle 2">
            <a:extLst>
              <a:ext uri="{FF2B5EF4-FFF2-40B4-BE49-F238E27FC236}">
                <a16:creationId xmlns:a16="http://schemas.microsoft.com/office/drawing/2014/main" id="{955BC007-1355-F14A-836B-95F0F2AB8278}"/>
              </a:ext>
            </a:extLst>
          </p:cNvPr>
          <p:cNvSpPr/>
          <p:nvPr/>
        </p:nvSpPr>
        <p:spPr>
          <a:xfrm>
            <a:off x="271670" y="1548062"/>
            <a:ext cx="8686800" cy="4860561"/>
          </a:xfrm>
          <a:prstGeom prst="rect">
            <a:avLst/>
          </a:prstGeom>
        </p:spPr>
        <p:txBody>
          <a:bodyPr wrap="square">
            <a:spAutoFit/>
          </a:bodyPr>
          <a:lstStyle/>
          <a:p>
            <a:pPr algn="ctr">
              <a:lnSpc>
                <a:spcPct val="115000"/>
              </a:lnSpc>
              <a:spcAft>
                <a:spcPts val="0"/>
              </a:spcAft>
            </a:pPr>
            <a:r>
              <a:rPr lang="en-NZ" sz="2400" b="1" dirty="0">
                <a:latin typeface="Cambria" panose="02040503050406030204" pitchFamily="18" charset="0"/>
                <a:ea typeface="Calibri" panose="020F0502020204030204" pitchFamily="34" charset="0"/>
                <a:cs typeface="Calibri" panose="020F0502020204030204" pitchFamily="34" charset="0"/>
              </a:rPr>
              <a:t>Depth of Christian community across the whole school community</a:t>
            </a:r>
          </a:p>
          <a:p>
            <a:pPr algn="ctr">
              <a:lnSpc>
                <a:spcPct val="115000"/>
              </a:lnSpc>
              <a:spcAft>
                <a:spcPts val="0"/>
              </a:spcAft>
            </a:pPr>
            <a:endParaRPr lang="en-N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NZ" sz="2400" b="1" dirty="0">
                <a:latin typeface="Cambria" panose="02040503050406030204" pitchFamily="18" charset="0"/>
                <a:ea typeface="Calibri" panose="020F0502020204030204" pitchFamily="34" charset="0"/>
                <a:cs typeface="Calibri" panose="020F0502020204030204" pitchFamily="34" charset="0"/>
              </a:rPr>
              <a:t>(Relational / Transformative: Relationally focused)</a:t>
            </a:r>
            <a:endParaRPr lang="en-N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NZ" sz="2400" b="1" dirty="0">
              <a:latin typeface="Cambria" panose="02040503050406030204" pitchFamily="18" charset="0"/>
              <a:ea typeface="Calibri" panose="020F0502020204030204" pitchFamily="34" charset="0"/>
              <a:cs typeface="Calibri" panose="020F0502020204030204" pitchFamily="34" charset="0"/>
            </a:endParaRPr>
          </a:p>
          <a:p>
            <a:pPr algn="ctr">
              <a:lnSpc>
                <a:spcPct val="115000"/>
              </a:lnSpc>
              <a:spcAft>
                <a:spcPts val="0"/>
              </a:spcAft>
            </a:pPr>
            <a:r>
              <a:rPr lang="en-NZ" sz="2400" b="1" dirty="0">
                <a:latin typeface="Cambria" panose="02040503050406030204" pitchFamily="18" charset="0"/>
                <a:ea typeface="Calibri" panose="020F0502020204030204" pitchFamily="34" charset="0"/>
                <a:cs typeface="Calibri" panose="020F0502020204030204" pitchFamily="34" charset="0"/>
              </a:rPr>
              <a:t> </a:t>
            </a:r>
            <a:endParaRPr lang="en-N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NZ" sz="2000" dirty="0">
                <a:latin typeface="Cambria" panose="02040503050406030204" pitchFamily="18" charset="0"/>
                <a:ea typeface="Calibri" panose="020F0502020204030204" pitchFamily="34" charset="0"/>
                <a:cs typeface="Calibri" panose="020F0502020204030204" pitchFamily="34" charset="0"/>
              </a:rPr>
              <a:t>To help measure an authentic expression of Christian faith in action the Wellness at School survey has been administered in years leading up to 2022.  </a:t>
            </a:r>
          </a:p>
          <a:p>
            <a:pPr algn="ctr">
              <a:lnSpc>
                <a:spcPct val="115000"/>
              </a:lnSpc>
              <a:spcAft>
                <a:spcPts val="1000"/>
              </a:spcAft>
            </a:pPr>
            <a:r>
              <a:rPr lang="en-NZ" sz="2000" dirty="0">
                <a:latin typeface="Cambria" panose="02040503050406030204" pitchFamily="18" charset="0"/>
                <a:ea typeface="Calibri" panose="020F0502020204030204" pitchFamily="34" charset="0"/>
                <a:cs typeface="Calibri" panose="020F0502020204030204" pitchFamily="34" charset="0"/>
              </a:rPr>
              <a:t>As a response to the impact of COVID it was determined that the Wellness Survey would not be completed in 2020 but has been completed in August of 2021 and 2022.</a:t>
            </a:r>
          </a:p>
          <a:p>
            <a:pPr algn="ctr">
              <a:lnSpc>
                <a:spcPct val="115000"/>
              </a:lnSpc>
              <a:spcAft>
                <a:spcPts val="1000"/>
              </a:spcAft>
            </a:pPr>
            <a:endParaRPr lang="en-N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131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Grid.thmx</Template>
  <TotalTime>25161</TotalTime>
  <Words>7968</Words>
  <Application>Microsoft Macintosh PowerPoint</Application>
  <PresentationFormat>On-screen Show (4:3)</PresentationFormat>
  <Paragraphs>1608</Paragraphs>
  <Slides>61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Arial</vt:lpstr>
      <vt:lpstr>Calibri</vt:lpstr>
      <vt:lpstr>Cambria</vt:lpstr>
      <vt:lpstr>Cronos Pro</vt:lpstr>
      <vt:lpstr>Franklin Gothic Medium</vt:lpstr>
      <vt:lpstr>Palatino Linotype</vt:lpstr>
      <vt:lpstr>Symbol</vt:lpstr>
      <vt:lpstr>Times New Roman</vt:lpstr>
      <vt:lpstr>Wingdings</vt:lpstr>
      <vt:lpstr>Wingdings 2</vt:lpstr>
      <vt:lpstr>Grid</vt:lpstr>
      <vt:lpstr>How we have done against targets for 2022</vt:lpstr>
      <vt:lpstr> 2022 Analysis of Variance </vt:lpstr>
      <vt:lpstr>Rising to the challenge</vt:lpstr>
      <vt:lpstr> 2022 Analysis of Variance </vt:lpstr>
      <vt:lpstr>Reading   </vt:lpstr>
      <vt:lpstr>Writing</vt:lpstr>
      <vt:lpstr>Mathematics</vt:lpstr>
      <vt:lpstr>Attendance</vt:lpstr>
      <vt:lpstr>Strategic Goal  2: </vt:lpstr>
      <vt:lpstr>Strategic Goal 3</vt:lpstr>
      <vt:lpstr>Strategic Goal 4</vt:lpstr>
      <vt:lpstr>Academic Growth</vt:lpstr>
      <vt:lpstr>Year levels where expectation increases</vt:lpstr>
      <vt:lpstr>The issue of fluctuations</vt:lpstr>
      <vt:lpstr>Reading   </vt:lpstr>
      <vt:lpstr>Overall Reading</vt:lpstr>
      <vt:lpstr>2022 Overall Reading</vt:lpstr>
      <vt:lpstr>2022 Reading Recovery </vt:lpstr>
      <vt:lpstr>Monitoring over 3 Years</vt:lpstr>
      <vt:lpstr>Trending Male / Female  2022 </vt:lpstr>
      <vt:lpstr>Male and female difference</vt:lpstr>
      <vt:lpstr>Trending Ethnicity 2022</vt:lpstr>
      <vt:lpstr>Monitoring English Language Learners - Reading</vt:lpstr>
      <vt:lpstr>2022 Target One </vt:lpstr>
      <vt:lpstr>2022 Target Two</vt:lpstr>
      <vt:lpstr>2022 Target Two</vt:lpstr>
      <vt:lpstr>2022 Target Three</vt:lpstr>
      <vt:lpstr>Annual Goal – Reading</vt:lpstr>
      <vt:lpstr>Potential 2023 focus areas Reading</vt:lpstr>
      <vt:lpstr>writing   </vt:lpstr>
      <vt:lpstr>Writing</vt:lpstr>
      <vt:lpstr>Writing Overall</vt:lpstr>
      <vt:lpstr>Writing  overall </vt:lpstr>
      <vt:lpstr>Male / Female years 1-10</vt:lpstr>
      <vt:lpstr>Ethnicity For years 1 - 10 </vt:lpstr>
      <vt:lpstr>2022 Target one</vt:lpstr>
      <vt:lpstr>Target two</vt:lpstr>
      <vt:lpstr>Target Three</vt:lpstr>
      <vt:lpstr>Annual Goal - Writing</vt:lpstr>
      <vt:lpstr>Potential 2022 focus areas</vt:lpstr>
      <vt:lpstr>Maths</vt:lpstr>
      <vt:lpstr>Mathematics</vt:lpstr>
      <vt:lpstr>Overall data</vt:lpstr>
      <vt:lpstr>Male / Female years 1 - 10</vt:lpstr>
      <vt:lpstr>Ethnicity for years 1 - 10 </vt:lpstr>
      <vt:lpstr>Target one</vt:lpstr>
      <vt:lpstr>Target two</vt:lpstr>
      <vt:lpstr>Target three</vt:lpstr>
      <vt:lpstr>Annual Goal:  Maths   </vt:lpstr>
      <vt:lpstr>Possible areas of focus 2023</vt:lpstr>
      <vt:lpstr>Looking deeper – BSLA</vt:lpstr>
      <vt:lpstr>Looking deeper – BSLA</vt:lpstr>
      <vt:lpstr>Looking deeper – Te reo</vt:lpstr>
      <vt:lpstr>Looking deeper – Te reo</vt:lpstr>
      <vt:lpstr>Looking deeper – Fostering Strengths</vt:lpstr>
      <vt:lpstr>Looking deeper – Fostering Strengths</vt:lpstr>
      <vt:lpstr>Looking deeper - ELL</vt:lpstr>
      <vt:lpstr>Looking Deeper - ELL</vt:lpstr>
      <vt:lpstr>Looking deeper – learning support</vt:lpstr>
      <vt:lpstr>Looking deeper – learning support</vt:lpstr>
      <vt:lpstr>2022 Analysis of Variance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Rhonda  Thorpe</dc:creator>
  <cp:lastModifiedBy>Mark Richardson</cp:lastModifiedBy>
  <cp:revision>86</cp:revision>
  <dcterms:created xsi:type="dcterms:W3CDTF">2016-10-28T01:41:54Z</dcterms:created>
  <dcterms:modified xsi:type="dcterms:W3CDTF">2022-12-05T04:52:43Z</dcterms:modified>
</cp:coreProperties>
</file>