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307" r:id="rId4"/>
    <p:sldId id="258" r:id="rId5"/>
    <p:sldId id="259" r:id="rId6"/>
    <p:sldId id="260" r:id="rId7"/>
    <p:sldId id="261" r:id="rId8"/>
    <p:sldId id="262" r:id="rId9"/>
    <p:sldId id="263" r:id="rId10"/>
    <p:sldId id="266" r:id="rId11"/>
    <p:sldId id="267" r:id="rId12"/>
    <p:sldId id="291" r:id="rId13"/>
    <p:sldId id="284" r:id="rId14"/>
    <p:sldId id="308" r:id="rId15"/>
    <p:sldId id="314" r:id="rId16"/>
    <p:sldId id="269" r:id="rId17"/>
    <p:sldId id="268" r:id="rId18"/>
    <p:sldId id="270" r:id="rId19"/>
    <p:sldId id="309" r:id="rId20"/>
    <p:sldId id="272" r:id="rId21"/>
    <p:sldId id="285" r:id="rId22"/>
    <p:sldId id="271" r:id="rId23"/>
    <p:sldId id="311" r:id="rId24"/>
    <p:sldId id="295" r:id="rId25"/>
    <p:sldId id="294" r:id="rId26"/>
    <p:sldId id="293" r:id="rId27"/>
    <p:sldId id="283" r:id="rId28"/>
    <p:sldId id="324" r:id="rId29"/>
    <p:sldId id="286" r:id="rId30"/>
    <p:sldId id="313" r:id="rId31"/>
    <p:sldId id="273" r:id="rId32"/>
    <p:sldId id="306" r:id="rId33"/>
    <p:sldId id="274" r:id="rId34"/>
    <p:sldId id="276" r:id="rId35"/>
    <p:sldId id="275" r:id="rId36"/>
    <p:sldId id="297" r:id="rId37"/>
    <p:sldId id="298" r:id="rId38"/>
    <p:sldId id="299" r:id="rId39"/>
    <p:sldId id="282" r:id="rId40"/>
    <p:sldId id="301" r:id="rId41"/>
    <p:sldId id="315" r:id="rId42"/>
    <p:sldId id="277" r:id="rId43"/>
    <p:sldId id="278" r:id="rId44"/>
    <p:sldId id="280" r:id="rId45"/>
    <p:sldId id="279" r:id="rId46"/>
    <p:sldId id="317" r:id="rId47"/>
    <p:sldId id="318" r:id="rId48"/>
    <p:sldId id="319" r:id="rId49"/>
    <p:sldId id="303" r:id="rId50"/>
    <p:sldId id="302" r:id="rId51"/>
    <p:sldId id="304" r:id="rId52"/>
    <p:sldId id="281" r:id="rId53"/>
    <p:sldId id="305" r:id="rId54"/>
    <p:sldId id="327" r:id="rId55"/>
    <p:sldId id="320" r:id="rId56"/>
    <p:sldId id="321" r:id="rId57"/>
    <p:sldId id="322" r:id="rId58"/>
    <p:sldId id="323" r:id="rId59"/>
    <p:sldId id="325" r:id="rId60"/>
    <p:sldId id="326"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Richardson" initials="MR" lastIdx="1" clrIdx="0">
    <p:extLst>
      <p:ext uri="{19B8F6BF-5375-455C-9EA6-DF929625EA0E}">
        <p15:presenceInfo xmlns:p15="http://schemas.microsoft.com/office/powerpoint/2012/main" userId="S::mark.richardson@acs.aidanfield.school.nz::62668b91-b0ec-47c5-9864-569ba5c717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87"/>
    <p:restoredTop sz="94586"/>
  </p:normalViewPr>
  <p:slideViewPr>
    <p:cSldViewPr snapToGrid="0" snapToObjects="1">
      <p:cViewPr varScale="1">
        <p:scale>
          <a:sx n="109" d="100"/>
          <a:sy n="109" d="100"/>
        </p:scale>
        <p:origin x="1048"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dirty="0">
                <a:latin typeface="Cambria" panose="02040503050406030204" pitchFamily="18" charset="0"/>
              </a:rPr>
              <a:t>Reading</a:t>
            </a:r>
            <a:r>
              <a:rPr lang="en-NZ" baseline="0" dirty="0">
                <a:latin typeface="Cambria" panose="02040503050406030204" pitchFamily="18" charset="0"/>
              </a:rPr>
              <a:t> Recovery 2021</a:t>
            </a:r>
            <a:endParaRPr lang="en-NZ" dirty="0">
              <a:latin typeface="Cambria" panose="020405030504060302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379133223317018E-2"/>
          <c:y val="0.10144569908314124"/>
          <c:w val="0.92879294813047708"/>
          <c:h val="0.73921586044335064"/>
        </c:manualLayout>
      </c:layout>
      <c:lineChart>
        <c:grouping val="standard"/>
        <c:varyColors val="0"/>
        <c:ser>
          <c:idx val="0"/>
          <c:order val="0"/>
          <c:tx>
            <c:strRef>
              <c:f>'Sheet2 (2)'!$D$4</c:f>
              <c:strCache>
                <c:ptCount val="1"/>
                <c:pt idx="0">
                  <c:v>Child A</c:v>
                </c:pt>
              </c:strCache>
            </c:strRef>
          </c:tx>
          <c:spPr>
            <a:ln w="28575" cap="rnd">
              <a:solidFill>
                <a:schemeClr val="accent1"/>
              </a:solidFill>
              <a:round/>
            </a:ln>
            <a:effectLst/>
          </c:spPr>
          <c:marker>
            <c:symbol val="none"/>
          </c:marker>
          <c:cat>
            <c:strRef>
              <c:f>'Sheet2 (2)'!$B$5:$C$37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'Sheet2 (2)'!$D$5:$D$37</c:f>
              <c:numCache>
                <c:formatCode>General</c:formatCode>
                <c:ptCount val="33"/>
                <c:pt idx="0">
                  <c:v>14</c:v>
                </c:pt>
                <c:pt idx="1">
                  <c:v>14</c:v>
                </c:pt>
                <c:pt idx="2">
                  <c:v>15</c:v>
                </c:pt>
                <c:pt idx="3">
                  <c:v>15</c:v>
                </c:pt>
                <c:pt idx="4">
                  <c:v>16</c:v>
                </c:pt>
                <c:pt idx="5">
                  <c:v>16</c:v>
                </c:pt>
                <c:pt idx="6">
                  <c:v>16</c:v>
                </c:pt>
                <c:pt idx="7">
                  <c:v>17</c:v>
                </c:pt>
                <c:pt idx="8">
                  <c:v>18</c:v>
                </c:pt>
                <c:pt idx="9">
                  <c:v>19</c:v>
                </c:pt>
              </c:numCache>
            </c:numRef>
          </c:val>
          <c:smooth val="0"/>
          <c:extLst>
            <c:ext xmlns:c16="http://schemas.microsoft.com/office/drawing/2014/chart" uri="{C3380CC4-5D6E-409C-BE32-E72D297353CC}">
              <c16:uniqueId val="{00000000-5142-B74D-82B4-8332D574420A}"/>
            </c:ext>
          </c:extLst>
        </c:ser>
        <c:ser>
          <c:idx val="1"/>
          <c:order val="1"/>
          <c:tx>
            <c:strRef>
              <c:f>'Sheet2 (2)'!$E$4</c:f>
              <c:strCache>
                <c:ptCount val="1"/>
                <c:pt idx="0">
                  <c:v>Child B</c:v>
                </c:pt>
              </c:strCache>
            </c:strRef>
          </c:tx>
          <c:spPr>
            <a:ln w="28575" cap="rnd">
              <a:solidFill>
                <a:schemeClr val="accent2"/>
              </a:solidFill>
              <a:round/>
            </a:ln>
            <a:effectLst/>
          </c:spPr>
          <c:marker>
            <c:symbol val="none"/>
          </c:marker>
          <c:cat>
            <c:strRef>
              <c:f>'Sheet2 (2)'!$B$5:$C$37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'Sheet2 (2)'!$E$5:$E$37</c:f>
              <c:numCache>
                <c:formatCode>General</c:formatCode>
                <c:ptCount val="33"/>
                <c:pt idx="0">
                  <c:v>8</c:v>
                </c:pt>
                <c:pt idx="1">
                  <c:v>8</c:v>
                </c:pt>
                <c:pt idx="2">
                  <c:v>10</c:v>
                </c:pt>
                <c:pt idx="3">
                  <c:v>11</c:v>
                </c:pt>
                <c:pt idx="4">
                  <c:v>12</c:v>
                </c:pt>
                <c:pt idx="5">
                  <c:v>14</c:v>
                </c:pt>
                <c:pt idx="6">
                  <c:v>14</c:v>
                </c:pt>
                <c:pt idx="7">
                  <c:v>15</c:v>
                </c:pt>
                <c:pt idx="8">
                  <c:v>15</c:v>
                </c:pt>
                <c:pt idx="9">
                  <c:v>16</c:v>
                </c:pt>
                <c:pt idx="10">
                  <c:v>16</c:v>
                </c:pt>
                <c:pt idx="11">
                  <c:v>17</c:v>
                </c:pt>
                <c:pt idx="12">
                  <c:v>18</c:v>
                </c:pt>
                <c:pt idx="13">
                  <c:v>19</c:v>
                </c:pt>
              </c:numCache>
            </c:numRef>
          </c:val>
          <c:smooth val="0"/>
          <c:extLst>
            <c:ext xmlns:c16="http://schemas.microsoft.com/office/drawing/2014/chart" uri="{C3380CC4-5D6E-409C-BE32-E72D297353CC}">
              <c16:uniqueId val="{00000001-5142-B74D-82B4-8332D574420A}"/>
            </c:ext>
          </c:extLst>
        </c:ser>
        <c:ser>
          <c:idx val="2"/>
          <c:order val="2"/>
          <c:tx>
            <c:strRef>
              <c:f>'Sheet2 (2)'!$F$4</c:f>
              <c:strCache>
                <c:ptCount val="1"/>
                <c:pt idx="0">
                  <c:v>Child C</c:v>
                </c:pt>
              </c:strCache>
            </c:strRef>
          </c:tx>
          <c:spPr>
            <a:ln w="28575" cap="rnd">
              <a:solidFill>
                <a:schemeClr val="accent3"/>
              </a:solidFill>
              <a:round/>
            </a:ln>
            <a:effectLst/>
          </c:spPr>
          <c:marker>
            <c:symbol val="none"/>
          </c:marker>
          <c:cat>
            <c:strRef>
              <c:f>'Sheet2 (2)'!$B$5:$C$37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'Sheet2 (2)'!$F$5:$F$37</c:f>
              <c:numCache>
                <c:formatCode>General</c:formatCode>
                <c:ptCount val="33"/>
                <c:pt idx="13">
                  <c:v>3</c:v>
                </c:pt>
                <c:pt idx="14">
                  <c:v>3</c:v>
                </c:pt>
                <c:pt idx="15">
                  <c:v>4</c:v>
                </c:pt>
                <c:pt idx="16">
                  <c:v>5</c:v>
                </c:pt>
                <c:pt idx="17">
                  <c:v>5</c:v>
                </c:pt>
                <c:pt idx="18">
                  <c:v>6</c:v>
                </c:pt>
                <c:pt idx="19">
                  <c:v>6</c:v>
                </c:pt>
                <c:pt idx="20">
                  <c:v>6</c:v>
                </c:pt>
                <c:pt idx="21">
                  <c:v>7</c:v>
                </c:pt>
                <c:pt idx="22">
                  <c:v>7</c:v>
                </c:pt>
                <c:pt idx="23">
                  <c:v>7</c:v>
                </c:pt>
                <c:pt idx="27">
                  <c:v>7</c:v>
                </c:pt>
                <c:pt idx="28">
                  <c:v>7</c:v>
                </c:pt>
                <c:pt idx="29">
                  <c:v>8</c:v>
                </c:pt>
                <c:pt idx="30">
                  <c:v>8</c:v>
                </c:pt>
              </c:numCache>
            </c:numRef>
          </c:val>
          <c:smooth val="0"/>
          <c:extLst>
            <c:ext xmlns:c16="http://schemas.microsoft.com/office/drawing/2014/chart" uri="{C3380CC4-5D6E-409C-BE32-E72D297353CC}">
              <c16:uniqueId val="{00000002-5142-B74D-82B4-8332D574420A}"/>
            </c:ext>
          </c:extLst>
        </c:ser>
        <c:ser>
          <c:idx val="3"/>
          <c:order val="3"/>
          <c:tx>
            <c:strRef>
              <c:f>'Sheet2 (2)'!$G$4</c:f>
              <c:strCache>
                <c:ptCount val="1"/>
                <c:pt idx="0">
                  <c:v>Child D</c:v>
                </c:pt>
              </c:strCache>
            </c:strRef>
          </c:tx>
          <c:spPr>
            <a:ln w="28575" cap="rnd">
              <a:solidFill>
                <a:schemeClr val="accent4"/>
              </a:solidFill>
              <a:round/>
            </a:ln>
            <a:effectLst/>
          </c:spPr>
          <c:marker>
            <c:symbol val="none"/>
          </c:marker>
          <c:cat>
            <c:strRef>
              <c:f>'Sheet2 (2)'!$B$5:$C$37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'Sheet2 (2)'!$G$5:$G$37</c:f>
              <c:numCache>
                <c:formatCode>General</c:formatCode>
                <c:ptCount val="33"/>
                <c:pt idx="27">
                  <c:v>7</c:v>
                </c:pt>
                <c:pt idx="28">
                  <c:v>8</c:v>
                </c:pt>
                <c:pt idx="29">
                  <c:v>8</c:v>
                </c:pt>
                <c:pt idx="30">
                  <c:v>9</c:v>
                </c:pt>
              </c:numCache>
            </c:numRef>
          </c:val>
          <c:smooth val="0"/>
          <c:extLst>
            <c:ext xmlns:c16="http://schemas.microsoft.com/office/drawing/2014/chart" uri="{C3380CC4-5D6E-409C-BE32-E72D297353CC}">
              <c16:uniqueId val="{00000003-5142-B74D-82B4-8332D574420A}"/>
            </c:ext>
          </c:extLst>
        </c:ser>
        <c:ser>
          <c:idx val="4"/>
          <c:order val="4"/>
          <c:tx>
            <c:strRef>
              <c:f>'Sheet2 (2)'!$H$4</c:f>
              <c:strCache>
                <c:ptCount val="1"/>
                <c:pt idx="0">
                  <c:v>Child E</c:v>
                </c:pt>
              </c:strCache>
            </c:strRef>
          </c:tx>
          <c:spPr>
            <a:ln w="28575" cap="rnd">
              <a:solidFill>
                <a:schemeClr val="accent5"/>
              </a:solidFill>
              <a:round/>
            </a:ln>
            <a:effectLst/>
          </c:spPr>
          <c:marker>
            <c:symbol val="none"/>
          </c:marker>
          <c:cat>
            <c:strRef>
              <c:f>'Sheet2 (2)'!$B$5:$C$37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'Sheet2 (2)'!$H$5:$H$37</c:f>
              <c:numCache>
                <c:formatCode>General</c:formatCode>
                <c:ptCount val="33"/>
                <c:pt idx="29">
                  <c:v>10</c:v>
                </c:pt>
                <c:pt idx="30">
                  <c:v>10</c:v>
                </c:pt>
              </c:numCache>
            </c:numRef>
          </c:val>
          <c:smooth val="0"/>
          <c:extLst>
            <c:ext xmlns:c16="http://schemas.microsoft.com/office/drawing/2014/chart" uri="{C3380CC4-5D6E-409C-BE32-E72D297353CC}">
              <c16:uniqueId val="{00000004-5142-B74D-82B4-8332D574420A}"/>
            </c:ext>
          </c:extLst>
        </c:ser>
        <c:ser>
          <c:idx val="5"/>
          <c:order val="5"/>
          <c:tx>
            <c:strRef>
              <c:f>'Sheet2 (2)'!$I$4</c:f>
              <c:strCache>
                <c:ptCount val="1"/>
                <c:pt idx="0">
                  <c:v>Child F</c:v>
                </c:pt>
              </c:strCache>
            </c:strRef>
          </c:tx>
          <c:spPr>
            <a:ln w="28575" cap="rnd">
              <a:solidFill>
                <a:schemeClr val="accent6"/>
              </a:solidFill>
              <a:round/>
            </a:ln>
            <a:effectLst/>
          </c:spPr>
          <c:marker>
            <c:symbol val="none"/>
          </c:marker>
          <c:cat>
            <c:strRef>
              <c:f>'Sheet2 (2)'!$B$5:$C$37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'Sheet2 (2)'!$I$5:$I$37</c:f>
              <c:numCache>
                <c:formatCode>General</c:formatCode>
                <c:ptCount val="33"/>
                <c:pt idx="4">
                  <c:v>2</c:v>
                </c:pt>
                <c:pt idx="5">
                  <c:v>2</c:v>
                </c:pt>
                <c:pt idx="6">
                  <c:v>2</c:v>
                </c:pt>
                <c:pt idx="7">
                  <c:v>2</c:v>
                </c:pt>
                <c:pt idx="8">
                  <c:v>2</c:v>
                </c:pt>
                <c:pt idx="9">
                  <c:v>3</c:v>
                </c:pt>
                <c:pt idx="10">
                  <c:v>4</c:v>
                </c:pt>
                <c:pt idx="11">
                  <c:v>5</c:v>
                </c:pt>
                <c:pt idx="12">
                  <c:v>5</c:v>
                </c:pt>
                <c:pt idx="13">
                  <c:v>6</c:v>
                </c:pt>
                <c:pt idx="14">
                  <c:v>6</c:v>
                </c:pt>
                <c:pt idx="15">
                  <c:v>7</c:v>
                </c:pt>
                <c:pt idx="16">
                  <c:v>8</c:v>
                </c:pt>
                <c:pt idx="17">
                  <c:v>8</c:v>
                </c:pt>
                <c:pt idx="18">
                  <c:v>9</c:v>
                </c:pt>
                <c:pt idx="19">
                  <c:v>10</c:v>
                </c:pt>
                <c:pt idx="20">
                  <c:v>10</c:v>
                </c:pt>
                <c:pt idx="21">
                  <c:v>11</c:v>
                </c:pt>
                <c:pt idx="22">
                  <c:v>11</c:v>
                </c:pt>
                <c:pt idx="23">
                  <c:v>11</c:v>
                </c:pt>
                <c:pt idx="27">
                  <c:v>11</c:v>
                </c:pt>
                <c:pt idx="28">
                  <c:v>12</c:v>
                </c:pt>
                <c:pt idx="29">
                  <c:v>12</c:v>
                </c:pt>
                <c:pt idx="30">
                  <c:v>13</c:v>
                </c:pt>
                <c:pt idx="31">
                  <c:v>14</c:v>
                </c:pt>
                <c:pt idx="32">
                  <c:v>15</c:v>
                </c:pt>
              </c:numCache>
            </c:numRef>
          </c:val>
          <c:smooth val="0"/>
          <c:extLst>
            <c:ext xmlns:c16="http://schemas.microsoft.com/office/drawing/2014/chart" uri="{C3380CC4-5D6E-409C-BE32-E72D297353CC}">
              <c16:uniqueId val="{00000005-5142-B74D-82B4-8332D574420A}"/>
            </c:ext>
          </c:extLst>
        </c:ser>
        <c:ser>
          <c:idx val="6"/>
          <c:order val="6"/>
          <c:tx>
            <c:strRef>
              <c:f>'Sheet2 (2)'!$J$4</c:f>
              <c:strCache>
                <c:ptCount val="1"/>
                <c:pt idx="0">
                  <c:v>Child G</c:v>
                </c:pt>
              </c:strCache>
            </c:strRef>
          </c:tx>
          <c:spPr>
            <a:ln w="28575" cap="rnd">
              <a:solidFill>
                <a:schemeClr val="accent1">
                  <a:lumMod val="60000"/>
                </a:schemeClr>
              </a:solidFill>
              <a:round/>
            </a:ln>
            <a:effectLst/>
          </c:spPr>
          <c:marker>
            <c:symbol val="none"/>
          </c:marker>
          <c:cat>
            <c:strRef>
              <c:f>'Sheet2 (2)'!$B$5:$C$37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'Sheet2 (2)'!$J$5:$J$37</c:f>
              <c:numCache>
                <c:formatCode>General</c:formatCode>
                <c:ptCount val="33"/>
                <c:pt idx="3">
                  <c:v>2</c:v>
                </c:pt>
                <c:pt idx="4">
                  <c:v>2</c:v>
                </c:pt>
                <c:pt idx="5">
                  <c:v>2</c:v>
                </c:pt>
                <c:pt idx="6">
                  <c:v>2</c:v>
                </c:pt>
                <c:pt idx="7">
                  <c:v>3</c:v>
                </c:pt>
                <c:pt idx="8">
                  <c:v>3</c:v>
                </c:pt>
                <c:pt idx="9">
                  <c:v>3</c:v>
                </c:pt>
                <c:pt idx="10">
                  <c:v>4</c:v>
                </c:pt>
                <c:pt idx="11">
                  <c:v>4</c:v>
                </c:pt>
                <c:pt idx="12">
                  <c:v>4</c:v>
                </c:pt>
                <c:pt idx="13">
                  <c:v>4</c:v>
                </c:pt>
                <c:pt idx="14">
                  <c:v>5</c:v>
                </c:pt>
                <c:pt idx="15">
                  <c:v>5</c:v>
                </c:pt>
                <c:pt idx="16">
                  <c:v>5</c:v>
                </c:pt>
                <c:pt idx="17">
                  <c:v>6</c:v>
                </c:pt>
                <c:pt idx="18">
                  <c:v>6</c:v>
                </c:pt>
                <c:pt idx="19">
                  <c:v>6</c:v>
                </c:pt>
                <c:pt idx="20">
                  <c:v>7</c:v>
                </c:pt>
                <c:pt idx="21">
                  <c:v>8</c:v>
                </c:pt>
                <c:pt idx="22">
                  <c:v>8</c:v>
                </c:pt>
                <c:pt idx="23">
                  <c:v>8</c:v>
                </c:pt>
                <c:pt idx="27">
                  <c:v>8</c:v>
                </c:pt>
                <c:pt idx="28">
                  <c:v>10</c:v>
                </c:pt>
                <c:pt idx="29">
                  <c:v>11</c:v>
                </c:pt>
                <c:pt idx="30">
                  <c:v>12</c:v>
                </c:pt>
                <c:pt idx="31">
                  <c:v>12</c:v>
                </c:pt>
                <c:pt idx="32">
                  <c:v>13</c:v>
                </c:pt>
              </c:numCache>
            </c:numRef>
          </c:val>
          <c:smooth val="0"/>
          <c:extLst>
            <c:ext xmlns:c16="http://schemas.microsoft.com/office/drawing/2014/chart" uri="{C3380CC4-5D6E-409C-BE32-E72D297353CC}">
              <c16:uniqueId val="{00000006-5142-B74D-82B4-8332D574420A}"/>
            </c:ext>
          </c:extLst>
        </c:ser>
        <c:ser>
          <c:idx val="7"/>
          <c:order val="7"/>
          <c:tx>
            <c:strRef>
              <c:f>'Sheet2 (2)'!$K$4</c:f>
              <c:strCache>
                <c:ptCount val="1"/>
                <c:pt idx="0">
                  <c:v>Child H</c:v>
                </c:pt>
              </c:strCache>
            </c:strRef>
          </c:tx>
          <c:spPr>
            <a:ln w="28575" cap="rnd">
              <a:solidFill>
                <a:schemeClr val="accent2">
                  <a:lumMod val="60000"/>
                </a:schemeClr>
              </a:solidFill>
              <a:round/>
            </a:ln>
            <a:effectLst/>
          </c:spPr>
          <c:marker>
            <c:symbol val="none"/>
          </c:marker>
          <c:cat>
            <c:strRef>
              <c:f>'Sheet2 (2)'!$B$5:$C$37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'Sheet2 (2)'!$K$5:$K$37</c:f>
              <c:numCache>
                <c:formatCode>General</c:formatCode>
                <c:ptCount val="33"/>
                <c:pt idx="4">
                  <c:v>3</c:v>
                </c:pt>
                <c:pt idx="5">
                  <c:v>3</c:v>
                </c:pt>
                <c:pt idx="6">
                  <c:v>3</c:v>
                </c:pt>
                <c:pt idx="7">
                  <c:v>3</c:v>
                </c:pt>
                <c:pt idx="8">
                  <c:v>3</c:v>
                </c:pt>
                <c:pt idx="9">
                  <c:v>3</c:v>
                </c:pt>
                <c:pt idx="10">
                  <c:v>4</c:v>
                </c:pt>
                <c:pt idx="11">
                  <c:v>4</c:v>
                </c:pt>
                <c:pt idx="12">
                  <c:v>5</c:v>
                </c:pt>
                <c:pt idx="13">
                  <c:v>6</c:v>
                </c:pt>
                <c:pt idx="14">
                  <c:v>7</c:v>
                </c:pt>
                <c:pt idx="15">
                  <c:v>8</c:v>
                </c:pt>
                <c:pt idx="16">
                  <c:v>8</c:v>
                </c:pt>
                <c:pt idx="17">
                  <c:v>7</c:v>
                </c:pt>
                <c:pt idx="18">
                  <c:v>8</c:v>
                </c:pt>
                <c:pt idx="19">
                  <c:v>9</c:v>
                </c:pt>
                <c:pt idx="20">
                  <c:v>10</c:v>
                </c:pt>
                <c:pt idx="21">
                  <c:v>10</c:v>
                </c:pt>
                <c:pt idx="22">
                  <c:v>10</c:v>
                </c:pt>
                <c:pt idx="23">
                  <c:v>10</c:v>
                </c:pt>
                <c:pt idx="27">
                  <c:v>10</c:v>
                </c:pt>
                <c:pt idx="28">
                  <c:v>11</c:v>
                </c:pt>
                <c:pt idx="29">
                  <c:v>12</c:v>
                </c:pt>
                <c:pt idx="30">
                  <c:v>13</c:v>
                </c:pt>
                <c:pt idx="31">
                  <c:v>14</c:v>
                </c:pt>
                <c:pt idx="32">
                  <c:v>15</c:v>
                </c:pt>
              </c:numCache>
            </c:numRef>
          </c:val>
          <c:smooth val="0"/>
          <c:extLst>
            <c:ext xmlns:c16="http://schemas.microsoft.com/office/drawing/2014/chart" uri="{C3380CC4-5D6E-409C-BE32-E72D297353CC}">
              <c16:uniqueId val="{00000007-5142-B74D-82B4-8332D574420A}"/>
            </c:ext>
          </c:extLst>
        </c:ser>
        <c:ser>
          <c:idx val="8"/>
          <c:order val="8"/>
          <c:tx>
            <c:strRef>
              <c:f>'Sheet2 (2)'!$L$4</c:f>
              <c:strCache>
                <c:ptCount val="1"/>
                <c:pt idx="0">
                  <c:v>Child I</c:v>
                </c:pt>
              </c:strCache>
            </c:strRef>
          </c:tx>
          <c:spPr>
            <a:ln w="28575" cap="rnd">
              <a:solidFill>
                <a:schemeClr val="accent3">
                  <a:lumMod val="60000"/>
                </a:schemeClr>
              </a:solidFill>
              <a:round/>
            </a:ln>
            <a:effectLst/>
          </c:spPr>
          <c:marker>
            <c:symbol val="none"/>
          </c:marker>
          <c:cat>
            <c:strRef>
              <c:f>'Sheet2 (2)'!$B$5:$C$37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'Sheet2 (2)'!$L$5:$L$37</c:f>
              <c:numCache>
                <c:formatCode>General</c:formatCode>
                <c:ptCount val="33"/>
                <c:pt idx="3">
                  <c:v>4</c:v>
                </c:pt>
                <c:pt idx="4">
                  <c:v>4</c:v>
                </c:pt>
                <c:pt idx="5">
                  <c:v>3</c:v>
                </c:pt>
                <c:pt idx="6">
                  <c:v>3</c:v>
                </c:pt>
                <c:pt idx="7">
                  <c:v>3</c:v>
                </c:pt>
                <c:pt idx="8">
                  <c:v>4</c:v>
                </c:pt>
                <c:pt idx="9">
                  <c:v>4</c:v>
                </c:pt>
                <c:pt idx="10">
                  <c:v>5</c:v>
                </c:pt>
                <c:pt idx="11">
                  <c:v>6</c:v>
                </c:pt>
                <c:pt idx="12">
                  <c:v>7</c:v>
                </c:pt>
                <c:pt idx="13">
                  <c:v>7</c:v>
                </c:pt>
                <c:pt idx="14">
                  <c:v>6</c:v>
                </c:pt>
                <c:pt idx="15">
                  <c:v>7</c:v>
                </c:pt>
                <c:pt idx="16">
                  <c:v>8</c:v>
                </c:pt>
                <c:pt idx="17">
                  <c:v>8</c:v>
                </c:pt>
                <c:pt idx="18">
                  <c:v>9</c:v>
                </c:pt>
                <c:pt idx="19">
                  <c:v>10</c:v>
                </c:pt>
                <c:pt idx="20">
                  <c:v>10</c:v>
                </c:pt>
                <c:pt idx="21">
                  <c:v>10</c:v>
                </c:pt>
                <c:pt idx="22">
                  <c:v>10</c:v>
                </c:pt>
                <c:pt idx="23">
                  <c:v>10</c:v>
                </c:pt>
                <c:pt idx="27">
                  <c:v>10</c:v>
                </c:pt>
                <c:pt idx="28">
                  <c:v>10</c:v>
                </c:pt>
                <c:pt idx="29">
                  <c:v>10</c:v>
                </c:pt>
                <c:pt idx="30">
                  <c:v>12</c:v>
                </c:pt>
                <c:pt idx="31">
                  <c:v>13</c:v>
                </c:pt>
                <c:pt idx="32">
                  <c:v>13</c:v>
                </c:pt>
              </c:numCache>
            </c:numRef>
          </c:val>
          <c:smooth val="0"/>
          <c:extLst>
            <c:ext xmlns:c16="http://schemas.microsoft.com/office/drawing/2014/chart" uri="{C3380CC4-5D6E-409C-BE32-E72D297353CC}">
              <c16:uniqueId val="{00000008-5142-B74D-82B4-8332D574420A}"/>
            </c:ext>
          </c:extLst>
        </c:ser>
        <c:dLbls>
          <c:showLegendKey val="0"/>
          <c:showVal val="0"/>
          <c:showCatName val="0"/>
          <c:showSerName val="0"/>
          <c:showPercent val="0"/>
          <c:showBubbleSize val="0"/>
        </c:dLbls>
        <c:smooth val="0"/>
        <c:axId val="438025384"/>
        <c:axId val="438023816"/>
      </c:lineChart>
      <c:catAx>
        <c:axId val="438025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8023816"/>
        <c:crosses val="autoZero"/>
        <c:auto val="1"/>
        <c:lblAlgn val="ctr"/>
        <c:lblOffset val="100"/>
        <c:noMultiLvlLbl val="0"/>
      </c:catAx>
      <c:valAx>
        <c:axId val="438023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8025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A0AA9-16A3-DB43-A2C5-FEBE9854EF0E}" type="datetimeFigureOut">
              <a:rPr lang="en-US" smtClean="0"/>
              <a:t>12/17/21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9E9D9-707C-6F44-9596-24EA22A7C5F5}" type="slidenum">
              <a:rPr lang="en-US" smtClean="0"/>
              <a:t>‹#›</a:t>
            </a:fld>
            <a:endParaRPr lang="en-US"/>
          </a:p>
        </p:txBody>
      </p:sp>
    </p:spTree>
    <p:extLst>
      <p:ext uri="{BB962C8B-B14F-4D97-AF65-F5344CB8AC3E}">
        <p14:creationId xmlns:p14="http://schemas.microsoft.com/office/powerpoint/2010/main" val="2638128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3</a:t>
            </a:fld>
            <a:endParaRPr lang="en-US"/>
          </a:p>
        </p:txBody>
      </p:sp>
    </p:spTree>
    <p:extLst>
      <p:ext uri="{BB962C8B-B14F-4D97-AF65-F5344CB8AC3E}">
        <p14:creationId xmlns:p14="http://schemas.microsoft.com/office/powerpoint/2010/main" val="4053716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9E9D9-707C-6F44-9596-24EA22A7C5F5}" type="slidenum">
              <a:rPr lang="en-US" smtClean="0"/>
              <a:t>52</a:t>
            </a:fld>
            <a:endParaRPr lang="en-US"/>
          </a:p>
        </p:txBody>
      </p:sp>
    </p:spTree>
    <p:extLst>
      <p:ext uri="{BB962C8B-B14F-4D97-AF65-F5344CB8AC3E}">
        <p14:creationId xmlns:p14="http://schemas.microsoft.com/office/powerpoint/2010/main" val="3674805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55</a:t>
            </a:fld>
            <a:endParaRPr lang="en-US"/>
          </a:p>
        </p:txBody>
      </p:sp>
    </p:spTree>
    <p:extLst>
      <p:ext uri="{BB962C8B-B14F-4D97-AF65-F5344CB8AC3E}">
        <p14:creationId xmlns:p14="http://schemas.microsoft.com/office/powerpoint/2010/main" val="3668118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57</a:t>
            </a:fld>
            <a:endParaRPr lang="en-US"/>
          </a:p>
        </p:txBody>
      </p:sp>
    </p:spTree>
    <p:extLst>
      <p:ext uri="{BB962C8B-B14F-4D97-AF65-F5344CB8AC3E}">
        <p14:creationId xmlns:p14="http://schemas.microsoft.com/office/powerpoint/2010/main" val="3378047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59</a:t>
            </a:fld>
            <a:endParaRPr lang="en-US"/>
          </a:p>
        </p:txBody>
      </p:sp>
    </p:spTree>
    <p:extLst>
      <p:ext uri="{BB962C8B-B14F-4D97-AF65-F5344CB8AC3E}">
        <p14:creationId xmlns:p14="http://schemas.microsoft.com/office/powerpoint/2010/main" val="2228513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10</a:t>
            </a:fld>
            <a:endParaRPr lang="en-US"/>
          </a:p>
        </p:txBody>
      </p:sp>
    </p:spTree>
    <p:extLst>
      <p:ext uri="{BB962C8B-B14F-4D97-AF65-F5344CB8AC3E}">
        <p14:creationId xmlns:p14="http://schemas.microsoft.com/office/powerpoint/2010/main" val="283057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13</a:t>
            </a:fld>
            <a:endParaRPr lang="en-US"/>
          </a:p>
        </p:txBody>
      </p:sp>
    </p:spTree>
    <p:extLst>
      <p:ext uri="{BB962C8B-B14F-4D97-AF65-F5344CB8AC3E}">
        <p14:creationId xmlns:p14="http://schemas.microsoft.com/office/powerpoint/2010/main" val="301529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20</a:t>
            </a:fld>
            <a:endParaRPr lang="en-US"/>
          </a:p>
        </p:txBody>
      </p:sp>
    </p:spTree>
    <p:extLst>
      <p:ext uri="{BB962C8B-B14F-4D97-AF65-F5344CB8AC3E}">
        <p14:creationId xmlns:p14="http://schemas.microsoft.com/office/powerpoint/2010/main" val="3091180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22</a:t>
            </a:fld>
            <a:endParaRPr lang="en-US"/>
          </a:p>
        </p:txBody>
      </p:sp>
    </p:spTree>
    <p:extLst>
      <p:ext uri="{BB962C8B-B14F-4D97-AF65-F5344CB8AC3E}">
        <p14:creationId xmlns:p14="http://schemas.microsoft.com/office/powerpoint/2010/main" val="3687874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24</a:t>
            </a:fld>
            <a:endParaRPr lang="en-US"/>
          </a:p>
        </p:txBody>
      </p:sp>
    </p:spTree>
    <p:extLst>
      <p:ext uri="{BB962C8B-B14F-4D97-AF65-F5344CB8AC3E}">
        <p14:creationId xmlns:p14="http://schemas.microsoft.com/office/powerpoint/2010/main" val="170859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25</a:t>
            </a:fld>
            <a:endParaRPr lang="en-US"/>
          </a:p>
        </p:txBody>
      </p:sp>
    </p:spTree>
    <p:extLst>
      <p:ext uri="{BB962C8B-B14F-4D97-AF65-F5344CB8AC3E}">
        <p14:creationId xmlns:p14="http://schemas.microsoft.com/office/powerpoint/2010/main" val="4132654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27</a:t>
            </a:fld>
            <a:endParaRPr lang="en-US"/>
          </a:p>
        </p:txBody>
      </p:sp>
    </p:spTree>
    <p:extLst>
      <p:ext uri="{BB962C8B-B14F-4D97-AF65-F5344CB8AC3E}">
        <p14:creationId xmlns:p14="http://schemas.microsoft.com/office/powerpoint/2010/main" val="2658852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44</a:t>
            </a:fld>
            <a:endParaRPr lang="en-US"/>
          </a:p>
        </p:txBody>
      </p:sp>
    </p:spTree>
    <p:extLst>
      <p:ext uri="{BB962C8B-B14F-4D97-AF65-F5344CB8AC3E}">
        <p14:creationId xmlns:p14="http://schemas.microsoft.com/office/powerpoint/2010/main" val="4187652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6933428" y="155892"/>
            <a:ext cx="2121834" cy="655624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CS Shield transparent background (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9070" y="182319"/>
            <a:ext cx="1737082" cy="1797995"/>
          </a:xfrm>
          <a:prstGeom prst="rect">
            <a:avLst/>
          </a:prstGeom>
        </p:spPr>
      </p:pic>
      <p:sp>
        <p:nvSpPr>
          <p:cNvPr id="4" name="TextBox 3"/>
          <p:cNvSpPr txBox="1"/>
          <p:nvPr userDrawn="1"/>
        </p:nvSpPr>
        <p:spPr>
          <a:xfrm>
            <a:off x="6952656" y="1739987"/>
            <a:ext cx="2029087" cy="923330"/>
          </a:xfrm>
          <a:prstGeom prst="rect">
            <a:avLst/>
          </a:prstGeom>
          <a:noFill/>
        </p:spPr>
        <p:txBody>
          <a:bodyPr wrap="square" rtlCol="0">
            <a:spAutoFit/>
          </a:bodyPr>
          <a:lstStyle/>
          <a:p>
            <a:pPr algn="ctr"/>
            <a:r>
              <a:rPr lang="en-US" sz="3200" dirty="0" err="1">
                <a:solidFill>
                  <a:srgbClr val="FFFFFF"/>
                </a:solidFill>
                <a:latin typeface="Cronos Pro"/>
                <a:cs typeface="Cronos Pro"/>
              </a:rPr>
              <a:t>Aidanfield</a:t>
            </a:r>
            <a:endParaRPr lang="en-US" sz="3200" dirty="0">
              <a:solidFill>
                <a:srgbClr val="FFFFFF"/>
              </a:solidFill>
              <a:latin typeface="Cronos Pro"/>
              <a:cs typeface="Cronos Pro"/>
            </a:endParaRPr>
          </a:p>
          <a:p>
            <a:pPr algn="ctr"/>
            <a:r>
              <a:rPr lang="en-US" sz="2000" dirty="0">
                <a:solidFill>
                  <a:srgbClr val="FFFFFF"/>
                </a:solidFill>
                <a:latin typeface="Cronos Pro"/>
                <a:cs typeface="Cronos Pro"/>
              </a:rPr>
              <a:t>Christian School</a:t>
            </a:r>
          </a:p>
        </p:txBody>
      </p:sp>
      <p:sp>
        <p:nvSpPr>
          <p:cNvPr id="5" name="TextBox 4"/>
          <p:cNvSpPr txBox="1"/>
          <p:nvPr userDrawn="1"/>
        </p:nvSpPr>
        <p:spPr>
          <a:xfrm>
            <a:off x="6957092" y="6110810"/>
            <a:ext cx="2082396" cy="523220"/>
          </a:xfrm>
          <a:prstGeom prst="rect">
            <a:avLst/>
          </a:prstGeom>
          <a:noFill/>
        </p:spPr>
        <p:txBody>
          <a:bodyPr wrap="square" rtlCol="0">
            <a:spAutoFit/>
          </a:bodyPr>
          <a:lstStyle/>
          <a:p>
            <a:pPr algn="ctr"/>
            <a:r>
              <a:rPr lang="en-US" sz="1400" dirty="0">
                <a:solidFill>
                  <a:srgbClr val="FFFFFF"/>
                </a:solidFill>
                <a:latin typeface="Cronos Pro"/>
                <a:cs typeface="Cronos Pro"/>
              </a:rPr>
              <a:t>2 Nash</a:t>
            </a:r>
            <a:r>
              <a:rPr lang="en-US" sz="1400" baseline="0" dirty="0">
                <a:solidFill>
                  <a:srgbClr val="FFFFFF"/>
                </a:solidFill>
                <a:latin typeface="Cronos Pro"/>
                <a:cs typeface="Cronos Pro"/>
              </a:rPr>
              <a:t> Road, </a:t>
            </a:r>
            <a:r>
              <a:rPr lang="en-US" sz="1400" baseline="0" dirty="0" err="1">
                <a:solidFill>
                  <a:srgbClr val="FFFFFF"/>
                </a:solidFill>
                <a:latin typeface="Cronos Pro"/>
                <a:cs typeface="Cronos Pro"/>
              </a:rPr>
              <a:t>Aidanfield</a:t>
            </a:r>
            <a:endParaRPr lang="en-US" sz="1400" baseline="0" dirty="0">
              <a:solidFill>
                <a:srgbClr val="FFFFFF"/>
              </a:solidFill>
              <a:latin typeface="Cronos Pro"/>
              <a:cs typeface="Cronos Pro"/>
            </a:endParaRPr>
          </a:p>
          <a:p>
            <a:pPr algn="ctr"/>
            <a:r>
              <a:rPr lang="en-US" sz="1400" baseline="0" dirty="0">
                <a:solidFill>
                  <a:srgbClr val="FFFFFF"/>
                </a:solidFill>
                <a:latin typeface="Cronos Pro"/>
                <a:cs typeface="Cronos Pro"/>
              </a:rPr>
              <a:t>Christchurch, New Zealand</a:t>
            </a:r>
            <a:endParaRPr lang="en-US" sz="1400" dirty="0">
              <a:solidFill>
                <a:srgbClr val="FFFFFF"/>
              </a:solidFill>
              <a:latin typeface="Cronos Pro"/>
              <a:cs typeface="Cronos Pr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427702" y="355847"/>
            <a:ext cx="7334558" cy="1054394"/>
          </a:xfrm>
        </p:spPr>
        <p:txBody>
          <a:bodyPr/>
          <a:lstStyle/>
          <a:p>
            <a:r>
              <a:rPr lang="en-US" dirty="0"/>
              <a:t>Click to edit Master title style</a:t>
            </a:r>
          </a:p>
        </p:txBody>
      </p:sp>
      <p:pic>
        <p:nvPicPr>
          <p:cNvPr id="2" name="Picture 1" descr="ACS Shield transparent background (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960" y="213855"/>
            <a:ext cx="847014" cy="876716"/>
          </a:xfrm>
          <a:prstGeom prst="rect">
            <a:avLst/>
          </a:prstGeom>
        </p:spPr>
      </p:pic>
      <p:sp>
        <p:nvSpPr>
          <p:cNvPr id="8" name="TextBox 7"/>
          <p:cNvSpPr txBox="1"/>
          <p:nvPr userDrawn="1"/>
        </p:nvSpPr>
        <p:spPr>
          <a:xfrm>
            <a:off x="178407" y="980139"/>
            <a:ext cx="988996" cy="446276"/>
          </a:xfrm>
          <a:prstGeom prst="rect">
            <a:avLst/>
          </a:prstGeom>
          <a:noFill/>
        </p:spPr>
        <p:txBody>
          <a:bodyPr wrap="square" rtlCol="0">
            <a:spAutoFit/>
          </a:bodyPr>
          <a:lstStyle/>
          <a:p>
            <a:r>
              <a:rPr lang="en-US" sz="1400" dirty="0" err="1">
                <a:solidFill>
                  <a:schemeClr val="bg1"/>
                </a:solidFill>
                <a:latin typeface="Cronos Pro"/>
                <a:cs typeface="Cronos Pro"/>
              </a:rPr>
              <a:t>Aidanfield</a:t>
            </a:r>
            <a:endParaRPr lang="en-US" sz="1400" dirty="0">
              <a:solidFill>
                <a:schemeClr val="bg1"/>
              </a:solidFill>
              <a:latin typeface="Cronos Pro"/>
              <a:cs typeface="Cronos Pro"/>
            </a:endParaRPr>
          </a:p>
          <a:p>
            <a:r>
              <a:rPr lang="en-US" sz="900" dirty="0">
                <a:solidFill>
                  <a:schemeClr val="bg1"/>
                </a:solidFill>
                <a:latin typeface="Cronos Pro"/>
                <a:cs typeface="Cronos Pro"/>
              </a:rPr>
              <a:t>Christian</a:t>
            </a:r>
            <a:r>
              <a:rPr lang="en-US" sz="900" baseline="0" dirty="0">
                <a:solidFill>
                  <a:schemeClr val="bg1"/>
                </a:solidFill>
                <a:latin typeface="Cronos Pro"/>
                <a:cs typeface="Cronos Pro"/>
              </a:rPr>
              <a:t> School</a:t>
            </a:r>
            <a:endParaRPr lang="en-US" sz="900" dirty="0">
              <a:solidFill>
                <a:schemeClr val="bg1"/>
              </a:solidFill>
              <a:latin typeface="Cronos Pro"/>
              <a:cs typeface="Cronos Pro"/>
            </a:endParaRPr>
          </a:p>
        </p:txBody>
      </p:sp>
      <p:pic>
        <p:nvPicPr>
          <p:cNvPr id="12" name="Picture 11" descr="Aidanfield background_3.jpg"/>
          <p:cNvPicPr>
            <a:picLocks noChangeAspect="1"/>
          </p:cNvPicPr>
          <p:nvPr userDrawn="1"/>
        </p:nvPicPr>
        <p:blipFill>
          <a:blip r:embed="rId3" cstate="print">
            <a:alphaModFix amt="44000"/>
            <a:extLst>
              <a:ext uri="{28A0092B-C50C-407E-A947-70E740481C1C}">
                <a14:useLocalDpi xmlns:a14="http://schemas.microsoft.com/office/drawing/2010/main" val="0"/>
              </a:ext>
            </a:extLst>
          </a:blip>
          <a:stretch>
            <a:fillRect/>
          </a:stretch>
        </p:blipFill>
        <p:spPr>
          <a:xfrm>
            <a:off x="1167403" y="1588290"/>
            <a:ext cx="7800282" cy="519872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2052960"/>
            <a:ext cx="6324600" cy="1828800"/>
          </a:xfrm>
        </p:spPr>
        <p:txBody>
          <a:bodyPr/>
          <a:lstStyle/>
          <a:p>
            <a:r>
              <a:rPr lang="en-US" dirty="0"/>
              <a:t>How we have done against targets for 2021</a:t>
            </a:r>
          </a:p>
        </p:txBody>
      </p:sp>
    </p:spTree>
    <p:extLst>
      <p:ext uri="{BB962C8B-B14F-4D97-AF65-F5344CB8AC3E}">
        <p14:creationId xmlns:p14="http://schemas.microsoft.com/office/powerpoint/2010/main" val="411719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B481-7D96-9649-8A0C-CC0724F2D12F}"/>
              </a:ext>
            </a:extLst>
          </p:cNvPr>
          <p:cNvSpPr>
            <a:spLocks noGrp="1"/>
          </p:cNvSpPr>
          <p:nvPr>
            <p:ph type="title"/>
          </p:nvPr>
        </p:nvSpPr>
        <p:spPr/>
        <p:txBody>
          <a:bodyPr/>
          <a:lstStyle/>
          <a:p>
            <a:r>
              <a:rPr lang="en-NZ" b="1" dirty="0">
                <a:latin typeface="Cambria" panose="02040503050406030204" pitchFamily="18" charset="0"/>
                <a:ea typeface="Calibri" panose="020F0502020204030204" pitchFamily="34" charset="0"/>
                <a:cs typeface="Arial" panose="020B0604020202020204" pitchFamily="34" charset="0"/>
              </a:rPr>
              <a:t>Strategic Goal 3</a:t>
            </a:r>
            <a:endParaRPr lang="en-US" dirty="0"/>
          </a:p>
        </p:txBody>
      </p:sp>
      <p:sp>
        <p:nvSpPr>
          <p:cNvPr id="3" name="Rectangle 2">
            <a:extLst>
              <a:ext uri="{FF2B5EF4-FFF2-40B4-BE49-F238E27FC236}">
                <a16:creationId xmlns:a16="http://schemas.microsoft.com/office/drawing/2014/main" id="{ECD9B337-ACDD-6C46-B993-8FDB0254F72C}"/>
              </a:ext>
            </a:extLst>
          </p:cNvPr>
          <p:cNvSpPr/>
          <p:nvPr/>
        </p:nvSpPr>
        <p:spPr>
          <a:xfrm>
            <a:off x="506355" y="1737294"/>
            <a:ext cx="8342723" cy="4838440"/>
          </a:xfrm>
          <a:prstGeom prst="rect">
            <a:avLst/>
          </a:prstGeom>
        </p:spPr>
        <p:txBody>
          <a:bodyPr wrap="square">
            <a:spAutoFit/>
          </a:bodyPr>
          <a:lstStyle/>
          <a:p>
            <a:pPr algn="ctr">
              <a:lnSpc>
                <a:spcPct val="115000"/>
              </a:lnSpc>
              <a:spcAft>
                <a:spcPts val="0"/>
              </a:spcAft>
            </a:pPr>
            <a:r>
              <a:rPr lang="en-NZ" sz="2400" b="1" dirty="0">
                <a:latin typeface="Cambria" panose="02040503050406030204" pitchFamily="18" charset="0"/>
                <a:ea typeface="Calibri" panose="020F0502020204030204" pitchFamily="34" charset="0"/>
                <a:cs typeface="Calibri" panose="020F0502020204030204" pitchFamily="34" charset="0"/>
              </a:rPr>
              <a:t>Deepen understandings  of bicultural teaching and learning through a biblical lens</a:t>
            </a:r>
            <a:endParaRPr lang="en-NZ" sz="2400" dirty="0">
              <a:latin typeface="Cambria" panose="02040503050406030204" pitchFamily="18" charset="0"/>
              <a:ea typeface="Calibri" panose="020F0502020204030204" pitchFamily="34" charset="0"/>
              <a:cs typeface="Calibri" panose="020F0502020204030204" pitchFamily="34" charset="0"/>
            </a:endParaRPr>
          </a:p>
          <a:p>
            <a:pPr algn="ctr">
              <a:lnSpc>
                <a:spcPct val="115000"/>
              </a:lnSpc>
              <a:spcAft>
                <a:spcPts val="0"/>
              </a:spcAft>
            </a:pPr>
            <a:r>
              <a:rPr lang="en-NZ" sz="2400" b="1" dirty="0">
                <a:latin typeface="Cambria" panose="02040503050406030204" pitchFamily="18" charset="0"/>
                <a:ea typeface="Calibri" panose="020F0502020204030204" pitchFamily="34" charset="0"/>
                <a:cs typeface="Calibri" panose="020F0502020204030204" pitchFamily="34" charset="0"/>
              </a:rPr>
              <a:t>(Biblical / Relational: Culturally Competent)</a:t>
            </a:r>
            <a:endParaRPr lang="en-NZ" sz="2400" dirty="0">
              <a:latin typeface="Cambria" panose="02040503050406030204" pitchFamily="18" charset="0"/>
              <a:ea typeface="Calibri" panose="020F0502020204030204" pitchFamily="34" charset="0"/>
              <a:cs typeface="Calibri" panose="020F0502020204030204" pitchFamily="34" charset="0"/>
            </a:endParaRPr>
          </a:p>
          <a:p>
            <a:pPr algn="ctr">
              <a:lnSpc>
                <a:spcPct val="115000"/>
              </a:lnSpc>
              <a:spcAft>
                <a:spcPts val="1000"/>
              </a:spcAft>
            </a:pPr>
            <a:r>
              <a:rPr lang="en-NZ" dirty="0">
                <a:latin typeface="Cambria" panose="02040503050406030204" pitchFamily="18" charset="0"/>
                <a:ea typeface="Calibri" panose="020F0502020204030204" pitchFamily="34" charset="0"/>
                <a:cs typeface="Calibri" panose="020F0502020204030204" pitchFamily="34" charset="0"/>
              </a:rPr>
              <a:t>To continue on the path to honouring the Treaty and its expectations:</a:t>
            </a:r>
          </a:p>
          <a:p>
            <a:pPr marL="342900" indent="-342900">
              <a:lnSpc>
                <a:spcPct val="115000"/>
              </a:lnSpc>
              <a:spcAft>
                <a:spcPts val="1000"/>
              </a:spcAft>
              <a:buFont typeface="Arial" panose="020B0604020202020204" pitchFamily="34" charset="0"/>
              <a:buChar char="•"/>
            </a:pPr>
            <a:r>
              <a:rPr lang="en-NZ" sz="2400" dirty="0">
                <a:effectLst/>
                <a:latin typeface="Cambria" panose="02040503050406030204" pitchFamily="18" charset="0"/>
                <a:ea typeface="Calibri" panose="020F0502020204030204" pitchFamily="34" charset="0"/>
                <a:cs typeface="Calibri" panose="020F0502020204030204" pitchFamily="34" charset="0"/>
              </a:rPr>
              <a:t>Established Year 4 to </a:t>
            </a:r>
            <a:r>
              <a:rPr lang="en-NZ" sz="2400" dirty="0" err="1">
                <a:effectLst/>
                <a:latin typeface="Cambria" panose="02040503050406030204" pitchFamily="18" charset="0"/>
                <a:ea typeface="Calibri" panose="020F0502020204030204" pitchFamily="34" charset="0"/>
                <a:cs typeface="Calibri" panose="020F0502020204030204" pitchFamily="34" charset="0"/>
              </a:rPr>
              <a:t>Mārae</a:t>
            </a:r>
            <a:r>
              <a:rPr lang="en-NZ" sz="2400" dirty="0">
                <a:effectLst/>
                <a:latin typeface="Cambria" panose="02040503050406030204" pitchFamily="18" charset="0"/>
                <a:ea typeface="Calibri" panose="020F0502020204030204" pitchFamily="34" charset="0"/>
                <a:cs typeface="Calibri" panose="020F0502020204030204" pitchFamily="34" charset="0"/>
              </a:rPr>
              <a:t> for one day experience</a:t>
            </a:r>
          </a:p>
          <a:p>
            <a:pPr marL="342900" indent="-342900">
              <a:lnSpc>
                <a:spcPct val="115000"/>
              </a:lnSpc>
              <a:spcAft>
                <a:spcPts val="1000"/>
              </a:spcAft>
              <a:buFont typeface="Arial" panose="020B0604020202020204" pitchFamily="34" charset="0"/>
              <a:buChar char="•"/>
            </a:pPr>
            <a:r>
              <a:rPr lang="en-NZ" sz="2400" dirty="0">
                <a:latin typeface="Cambria" panose="02040503050406030204" pitchFamily="18" charset="0"/>
                <a:ea typeface="Calibri" panose="020F0502020204030204" pitchFamily="34" charset="0"/>
                <a:cs typeface="Calibri" panose="020F0502020204030204" pitchFamily="34" charset="0"/>
              </a:rPr>
              <a:t>Establishment of </a:t>
            </a:r>
            <a:r>
              <a:rPr lang="en-NZ" sz="2400" dirty="0" err="1">
                <a:latin typeface="Cambria" panose="02040503050406030204" pitchFamily="18" charset="0"/>
                <a:ea typeface="Calibri" panose="020F0502020204030204" pitchFamily="34" charset="0"/>
                <a:cs typeface="Calibri" panose="020F0502020204030204" pitchFamily="34" charset="0"/>
              </a:rPr>
              <a:t>Te</a:t>
            </a:r>
            <a:r>
              <a:rPr lang="en-NZ" sz="2400" dirty="0">
                <a:latin typeface="Cambria" panose="02040503050406030204" pitchFamily="18" charset="0"/>
                <a:ea typeface="Calibri" panose="020F0502020204030204" pitchFamily="34" charset="0"/>
                <a:cs typeface="Calibri" panose="020F0502020204030204" pitchFamily="34" charset="0"/>
              </a:rPr>
              <a:t> </a:t>
            </a:r>
            <a:r>
              <a:rPr lang="en-NZ" sz="2400" dirty="0" err="1">
                <a:latin typeface="Cambria" panose="02040503050406030204" pitchFamily="18" charset="0"/>
                <a:ea typeface="Calibri" panose="020F0502020204030204" pitchFamily="34" charset="0"/>
                <a:cs typeface="Calibri" panose="020F0502020204030204" pitchFamily="34" charset="0"/>
              </a:rPr>
              <a:t>Reo</a:t>
            </a:r>
            <a:r>
              <a:rPr lang="en-NZ" sz="2400" dirty="0">
                <a:latin typeface="Cambria" panose="02040503050406030204" pitchFamily="18" charset="0"/>
                <a:ea typeface="Calibri" panose="020F0502020204030204" pitchFamily="34" charset="0"/>
                <a:cs typeface="Calibri" panose="020F0502020204030204" pitchFamily="34" charset="0"/>
              </a:rPr>
              <a:t>/Tikanga Teacher from 2020</a:t>
            </a:r>
          </a:p>
          <a:p>
            <a:pPr marL="342900" indent="-342900">
              <a:lnSpc>
                <a:spcPct val="115000"/>
              </a:lnSpc>
              <a:spcAft>
                <a:spcPts val="1000"/>
              </a:spcAft>
              <a:buFont typeface="Arial" panose="020B0604020202020204" pitchFamily="34" charset="0"/>
              <a:buChar char="•"/>
            </a:pPr>
            <a:r>
              <a:rPr lang="en-NZ" sz="2400" dirty="0">
                <a:effectLst/>
                <a:latin typeface="Cambria" panose="02040503050406030204" pitchFamily="18" charset="0"/>
                <a:ea typeface="Calibri" panose="020F0502020204030204" pitchFamily="34" charset="0"/>
                <a:cs typeface="Calibri" panose="020F0502020204030204" pitchFamily="34" charset="0"/>
              </a:rPr>
              <a:t>Established </a:t>
            </a:r>
            <a:r>
              <a:rPr lang="en-NZ" sz="2400" dirty="0" err="1">
                <a:effectLst/>
                <a:latin typeface="Cambria" panose="02040503050406030204" pitchFamily="18" charset="0"/>
                <a:ea typeface="Calibri" panose="020F0502020204030204" pitchFamily="34" charset="0"/>
                <a:cs typeface="Calibri" panose="020F0502020204030204" pitchFamily="34" charset="0"/>
              </a:rPr>
              <a:t>Te</a:t>
            </a:r>
            <a:r>
              <a:rPr lang="en-NZ" sz="2400" dirty="0">
                <a:effectLst/>
                <a:latin typeface="Cambria" panose="02040503050406030204" pitchFamily="18" charset="0"/>
                <a:ea typeface="Calibri" panose="020F0502020204030204" pitchFamily="34" charset="0"/>
                <a:cs typeface="Calibri" panose="020F0502020204030204" pitchFamily="34" charset="0"/>
              </a:rPr>
              <a:t> </a:t>
            </a:r>
            <a:r>
              <a:rPr lang="en-NZ" sz="2400" dirty="0" err="1">
                <a:effectLst/>
                <a:latin typeface="Cambria" panose="02040503050406030204" pitchFamily="18" charset="0"/>
                <a:ea typeface="Calibri" panose="020F0502020204030204" pitchFamily="34" charset="0"/>
                <a:cs typeface="Calibri" panose="020F0502020204030204" pitchFamily="34" charset="0"/>
              </a:rPr>
              <a:t>Ao</a:t>
            </a:r>
            <a:r>
              <a:rPr lang="en-NZ" sz="2400" dirty="0">
                <a:effectLst/>
                <a:latin typeface="Cambria" panose="02040503050406030204" pitchFamily="18" charset="0"/>
                <a:ea typeface="Calibri" panose="020F0502020204030204" pitchFamily="34" charset="0"/>
                <a:cs typeface="Calibri" panose="020F0502020204030204" pitchFamily="34" charset="0"/>
              </a:rPr>
              <a:t> Māori specialist teaching in all classes across the school</a:t>
            </a:r>
          </a:p>
          <a:p>
            <a:pPr marL="342900" indent="-342900">
              <a:lnSpc>
                <a:spcPct val="115000"/>
              </a:lnSpc>
              <a:spcAft>
                <a:spcPts val="1000"/>
              </a:spcAft>
              <a:buFont typeface="Arial" panose="020B0604020202020204" pitchFamily="34" charset="0"/>
              <a:buChar char="•"/>
            </a:pPr>
            <a:r>
              <a:rPr lang="en-NZ" sz="2400" dirty="0">
                <a:effectLst/>
                <a:latin typeface="Cambria" panose="02040503050406030204" pitchFamily="18" charset="0"/>
                <a:ea typeface="Calibri" panose="020F0502020204030204" pitchFamily="34" charset="0"/>
                <a:cs typeface="Calibri" panose="020F0502020204030204" pitchFamily="34" charset="0"/>
              </a:rPr>
              <a:t>Relationships forming with external</a:t>
            </a:r>
            <a:r>
              <a:rPr lang="en-NZ" sz="2400" dirty="0">
                <a:latin typeface="Cambria" panose="02040503050406030204" pitchFamily="18" charset="0"/>
                <a:ea typeface="Calibri" panose="020F0502020204030204" pitchFamily="34" charset="0"/>
                <a:cs typeface="Calibri" panose="020F0502020204030204" pitchFamily="34" charset="0"/>
              </a:rPr>
              <a:t> agencies and iwi</a:t>
            </a:r>
          </a:p>
          <a:p>
            <a:pPr marL="342900" indent="-342900">
              <a:lnSpc>
                <a:spcPct val="115000"/>
              </a:lnSpc>
              <a:spcAft>
                <a:spcPts val="1000"/>
              </a:spcAft>
              <a:buFont typeface="Arial" panose="020B0604020202020204" pitchFamily="34" charset="0"/>
              <a:buChar char="•"/>
            </a:pPr>
            <a:r>
              <a:rPr lang="en-NZ" sz="2400" dirty="0">
                <a:effectLst/>
                <a:latin typeface="Cambria" panose="02040503050406030204" pitchFamily="18" charset="0"/>
                <a:ea typeface="Calibri" panose="020F0502020204030204" pitchFamily="34" charset="0"/>
                <a:cs typeface="Calibri" panose="020F0502020204030204" pitchFamily="34" charset="0"/>
              </a:rPr>
              <a:t>Staff PD ongoing</a:t>
            </a:r>
          </a:p>
        </p:txBody>
      </p:sp>
    </p:spTree>
    <p:extLst>
      <p:ext uri="{BB962C8B-B14F-4D97-AF65-F5344CB8AC3E}">
        <p14:creationId xmlns:p14="http://schemas.microsoft.com/office/powerpoint/2010/main" val="1979856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18AE0-82D4-4C4E-89AE-D04F23F312F2}"/>
              </a:ext>
            </a:extLst>
          </p:cNvPr>
          <p:cNvSpPr>
            <a:spLocks noGrp="1"/>
          </p:cNvSpPr>
          <p:nvPr>
            <p:ph type="title"/>
          </p:nvPr>
        </p:nvSpPr>
        <p:spPr/>
        <p:txBody>
          <a:bodyPr/>
          <a:lstStyle/>
          <a:p>
            <a:r>
              <a:rPr lang="en-GB" b="1" dirty="0">
                <a:latin typeface="Cambria" panose="02040503050406030204" pitchFamily="18" charset="0"/>
                <a:ea typeface="Times" pitchFamily="2" charset="0"/>
                <a:cs typeface="Calibri" panose="020F0502020204030204" pitchFamily="34" charset="0"/>
              </a:rPr>
              <a:t>Strategic Goal 4</a:t>
            </a:r>
            <a:endParaRPr lang="en-US" dirty="0"/>
          </a:p>
        </p:txBody>
      </p:sp>
      <p:sp>
        <p:nvSpPr>
          <p:cNvPr id="3" name="Rectangle 2">
            <a:extLst>
              <a:ext uri="{FF2B5EF4-FFF2-40B4-BE49-F238E27FC236}">
                <a16:creationId xmlns:a16="http://schemas.microsoft.com/office/drawing/2014/main" id="{63C668B5-104C-CF43-901B-5EE0AB9149C5}"/>
              </a:ext>
            </a:extLst>
          </p:cNvPr>
          <p:cNvSpPr/>
          <p:nvPr/>
        </p:nvSpPr>
        <p:spPr>
          <a:xfrm>
            <a:off x="522980" y="1852041"/>
            <a:ext cx="8239279" cy="4801314"/>
          </a:xfrm>
          <a:prstGeom prst="rect">
            <a:avLst/>
          </a:prstGeom>
        </p:spPr>
        <p:txBody>
          <a:bodyPr wrap="square">
            <a:spAutoFit/>
          </a:bodyPr>
          <a:lstStyle/>
          <a:p>
            <a:pPr algn="ctr">
              <a:spcAft>
                <a:spcPts val="0"/>
              </a:spcAft>
            </a:pPr>
            <a:r>
              <a:rPr lang="en-GB" sz="2400" b="1" dirty="0">
                <a:latin typeface="Cambria" panose="02040503050406030204" pitchFamily="18" charset="0"/>
                <a:ea typeface="Times" pitchFamily="2" charset="0"/>
                <a:cs typeface="Calibri" panose="020F0502020204030204" pitchFamily="34" charset="0"/>
              </a:rPr>
              <a:t>Enhance opportunities for all age levels to serve the community</a:t>
            </a:r>
            <a:endParaRPr lang="en-NZ" sz="2400" dirty="0">
              <a:latin typeface="Cambria" panose="02040503050406030204" pitchFamily="18" charset="0"/>
              <a:ea typeface="Times" pitchFamily="2" charset="0"/>
              <a:cs typeface="Calibri" panose="020F0502020204030204" pitchFamily="34" charset="0"/>
            </a:endParaRPr>
          </a:p>
          <a:p>
            <a:pPr algn="ctr">
              <a:spcAft>
                <a:spcPts val="0"/>
              </a:spcAft>
            </a:pPr>
            <a:r>
              <a:rPr lang="en-GB" sz="2400" b="1" dirty="0">
                <a:latin typeface="Cambria" panose="02040503050406030204" pitchFamily="18" charset="0"/>
                <a:ea typeface="Times" pitchFamily="2" charset="0"/>
                <a:cs typeface="Calibri" panose="020F0502020204030204" pitchFamily="34" charset="0"/>
              </a:rPr>
              <a:t>(Biblical / Relational: Missionally Minded)</a:t>
            </a:r>
            <a:endParaRPr lang="en-NZ" sz="2400" dirty="0">
              <a:latin typeface="Cambria" panose="02040503050406030204" pitchFamily="18" charset="0"/>
              <a:ea typeface="Times" pitchFamily="2" charset="0"/>
              <a:cs typeface="Calibri" panose="020F0502020204030204" pitchFamily="34" charset="0"/>
            </a:endParaRPr>
          </a:p>
          <a:p>
            <a:pPr algn="ctr">
              <a:spcAft>
                <a:spcPts val="0"/>
              </a:spcAft>
            </a:pPr>
            <a:r>
              <a:rPr lang="en-GB" dirty="0">
                <a:latin typeface="Cambria" panose="02040503050406030204" pitchFamily="18" charset="0"/>
                <a:ea typeface="Times" pitchFamily="2" charset="0"/>
                <a:cs typeface="Calibri" panose="020F0502020204030204" pitchFamily="34" charset="0"/>
              </a:rPr>
              <a:t>To develop a heart of service in pupils of the school</a:t>
            </a:r>
          </a:p>
          <a:p>
            <a:pPr algn="ctr">
              <a:spcAft>
                <a:spcPts val="0"/>
              </a:spcAft>
            </a:pPr>
            <a:endParaRPr lang="en-GB" dirty="0">
              <a:effectLst/>
              <a:latin typeface="Cambria" panose="02040503050406030204" pitchFamily="18" charset="0"/>
              <a:ea typeface="Times" pitchFamily="2" charset="0"/>
              <a:cs typeface="Calibri" panose="020F0502020204030204" pitchFamily="34" charset="0"/>
            </a:endParaRPr>
          </a:p>
          <a:p>
            <a:pPr algn="ctr">
              <a:spcAft>
                <a:spcPts val="0"/>
              </a:spcAft>
            </a:pPr>
            <a:endParaRPr lang="en-GB" dirty="0">
              <a:effectLst/>
              <a:latin typeface="Cambria" panose="02040503050406030204" pitchFamily="18" charset="0"/>
              <a:ea typeface="Times" pitchFamily="2" charset="0"/>
              <a:cs typeface="Calibri" panose="020F0502020204030204" pitchFamily="34" charset="0"/>
            </a:endParaRPr>
          </a:p>
          <a:p>
            <a:pPr>
              <a:spcAft>
                <a:spcPts val="0"/>
              </a:spcAft>
            </a:pPr>
            <a:r>
              <a:rPr lang="en-GB" sz="2400" dirty="0">
                <a:latin typeface="Cambria" panose="02040503050406030204" pitchFamily="18" charset="0"/>
                <a:ea typeface="Times" pitchFamily="2" charset="0"/>
                <a:cs typeface="Calibri" panose="020F0502020204030204" pitchFamily="34" charset="0"/>
              </a:rPr>
              <a:t>Leadership and service opportunities continue to grow, however, with the redirection of strategic intent and gathering rules in 2020/2021 due to COVID, limited work has been done on developing the annual plan goal.  </a:t>
            </a:r>
          </a:p>
          <a:p>
            <a:pPr algn="ctr">
              <a:spcAft>
                <a:spcPts val="0"/>
              </a:spcAft>
            </a:pPr>
            <a:endParaRPr lang="en-GB" sz="2400" dirty="0">
              <a:latin typeface="Cambria" panose="02040503050406030204" pitchFamily="18" charset="0"/>
              <a:ea typeface="Times" pitchFamily="2" charset="0"/>
              <a:cs typeface="Calibri" panose="020F0502020204030204" pitchFamily="34" charset="0"/>
            </a:endParaRPr>
          </a:p>
          <a:p>
            <a:pPr>
              <a:spcAft>
                <a:spcPts val="0"/>
              </a:spcAft>
            </a:pPr>
            <a:endParaRPr lang="en-GB" sz="2400" dirty="0">
              <a:latin typeface="Calibri" panose="020F0502020204030204" pitchFamily="34" charset="0"/>
              <a:ea typeface="Times" pitchFamily="2" charset="0"/>
              <a:cs typeface="Calibri" panose="020F0502020204030204" pitchFamily="34" charset="0"/>
            </a:endParaRPr>
          </a:p>
          <a:p>
            <a:pPr>
              <a:spcAft>
                <a:spcPts val="0"/>
              </a:spcAft>
            </a:pPr>
            <a:endParaRPr lang="en-GB" dirty="0">
              <a:effectLst/>
              <a:latin typeface="Calibri" panose="020F0502020204030204" pitchFamily="34" charset="0"/>
              <a:ea typeface="Times" pitchFamily="2" charset="0"/>
              <a:cs typeface="Calibri" panose="020F0502020204030204" pitchFamily="34" charset="0"/>
            </a:endParaRPr>
          </a:p>
          <a:p>
            <a:pPr>
              <a:spcAft>
                <a:spcPts val="0"/>
              </a:spcAft>
            </a:pPr>
            <a:endParaRPr lang="en-NZ" dirty="0">
              <a:effectLst/>
              <a:latin typeface="Calibri" panose="020F0502020204030204" pitchFamily="34" charset="0"/>
              <a:ea typeface="Times" pitchFamily="2" charset="0"/>
              <a:cs typeface="Calibri" panose="020F0502020204030204" pitchFamily="34" charset="0"/>
            </a:endParaRPr>
          </a:p>
        </p:txBody>
      </p:sp>
    </p:spTree>
    <p:extLst>
      <p:ext uri="{BB962C8B-B14F-4D97-AF65-F5344CB8AC3E}">
        <p14:creationId xmlns:p14="http://schemas.microsoft.com/office/powerpoint/2010/main" val="855410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61D2C-E0D4-E045-8D02-6C26F6E13B34}"/>
              </a:ext>
            </a:extLst>
          </p:cNvPr>
          <p:cNvSpPr>
            <a:spLocks noGrp="1"/>
          </p:cNvSpPr>
          <p:nvPr>
            <p:ph type="title"/>
          </p:nvPr>
        </p:nvSpPr>
        <p:spPr/>
        <p:txBody>
          <a:bodyPr/>
          <a:lstStyle/>
          <a:p>
            <a:r>
              <a:rPr lang="en-US" dirty="0"/>
              <a:t>Academic Growth</a:t>
            </a:r>
          </a:p>
        </p:txBody>
      </p:sp>
      <p:sp>
        <p:nvSpPr>
          <p:cNvPr id="3" name="TextBox 2">
            <a:extLst>
              <a:ext uri="{FF2B5EF4-FFF2-40B4-BE49-F238E27FC236}">
                <a16:creationId xmlns:a16="http://schemas.microsoft.com/office/drawing/2014/main" id="{71875198-171C-EA4A-BEEC-EA53CE533746}"/>
              </a:ext>
            </a:extLst>
          </p:cNvPr>
          <p:cNvSpPr txBox="1"/>
          <p:nvPr/>
        </p:nvSpPr>
        <p:spPr>
          <a:xfrm>
            <a:off x="340242" y="1796902"/>
            <a:ext cx="8335925" cy="4524315"/>
          </a:xfrm>
          <a:prstGeom prst="rect">
            <a:avLst/>
          </a:prstGeom>
          <a:noFill/>
        </p:spPr>
        <p:txBody>
          <a:bodyPr wrap="square" rtlCol="0">
            <a:spAutoFit/>
          </a:bodyPr>
          <a:lstStyle/>
          <a:p>
            <a:r>
              <a:rPr lang="en-US" sz="2400" dirty="0">
                <a:latin typeface="Cambria" panose="02040503050406030204" pitchFamily="18" charset="0"/>
                <a:cs typeface="Calibri" panose="020F0502020204030204" pitchFamily="34" charset="0"/>
              </a:rPr>
              <a:t>Specific goal results are contained in individual reports for the following areas</a:t>
            </a:r>
          </a:p>
          <a:p>
            <a:endParaRPr lang="en-US" sz="2400" dirty="0">
              <a:latin typeface="Cambria" panose="02040503050406030204" pitchFamily="18" charset="0"/>
              <a:cs typeface="Calibri" panose="020F0502020204030204" pitchFamily="34" charset="0"/>
            </a:endParaRPr>
          </a:p>
          <a:p>
            <a:pPr marL="1200150" lvl="2" indent="-285750">
              <a:buFont typeface="Arial" panose="020B0604020202020204" pitchFamily="34" charset="0"/>
              <a:buChar char="•"/>
            </a:pPr>
            <a:r>
              <a:rPr lang="en-US" sz="2400" dirty="0">
                <a:latin typeface="Cambria" panose="02040503050406030204" pitchFamily="18" charset="0"/>
                <a:cs typeface="Calibri" panose="020F0502020204030204" pitchFamily="34" charset="0"/>
              </a:rPr>
              <a:t>Reading</a:t>
            </a:r>
          </a:p>
          <a:p>
            <a:pPr marL="285750" indent="-285750">
              <a:buFont typeface="Arial" panose="020B0604020202020204" pitchFamily="34" charset="0"/>
              <a:buChar char="•"/>
            </a:pPr>
            <a:endParaRPr lang="en-US" sz="2400" dirty="0">
              <a:latin typeface="Cambria" panose="02040503050406030204" pitchFamily="18" charset="0"/>
              <a:cs typeface="Calibri" panose="020F0502020204030204" pitchFamily="34" charset="0"/>
            </a:endParaRPr>
          </a:p>
          <a:p>
            <a:pPr marL="1200150" lvl="2" indent="-285750">
              <a:buFont typeface="Arial" panose="020B0604020202020204" pitchFamily="34" charset="0"/>
              <a:buChar char="•"/>
            </a:pPr>
            <a:r>
              <a:rPr lang="en-US" sz="2400" dirty="0">
                <a:latin typeface="Cambria" panose="02040503050406030204" pitchFamily="18" charset="0"/>
                <a:cs typeface="Calibri" panose="020F0502020204030204" pitchFamily="34" charset="0"/>
              </a:rPr>
              <a:t>Writing</a:t>
            </a:r>
          </a:p>
          <a:p>
            <a:pPr marL="285750" indent="-285750">
              <a:buFont typeface="Arial" panose="020B0604020202020204" pitchFamily="34" charset="0"/>
              <a:buChar char="•"/>
            </a:pPr>
            <a:endParaRPr lang="en-US" sz="2400" dirty="0">
              <a:latin typeface="Cambria" panose="02040503050406030204" pitchFamily="18" charset="0"/>
              <a:cs typeface="Calibri" panose="020F0502020204030204" pitchFamily="34" charset="0"/>
            </a:endParaRPr>
          </a:p>
          <a:p>
            <a:pPr marL="1200150" lvl="2" indent="-285750">
              <a:buFont typeface="Arial" panose="020B0604020202020204" pitchFamily="34" charset="0"/>
              <a:buChar char="•"/>
            </a:pPr>
            <a:r>
              <a:rPr lang="en-US" sz="2400" dirty="0">
                <a:latin typeface="Cambria" panose="02040503050406030204" pitchFamily="18" charset="0"/>
                <a:cs typeface="Calibri" panose="020F0502020204030204" pitchFamily="34" charset="0"/>
              </a:rPr>
              <a:t>Mathematics</a:t>
            </a:r>
          </a:p>
          <a:p>
            <a:endParaRPr lang="en-US" sz="2400" dirty="0">
              <a:latin typeface="Cambria" panose="02040503050406030204" pitchFamily="18" charset="0"/>
              <a:cs typeface="Calibri" panose="020F0502020204030204" pitchFamily="34" charset="0"/>
            </a:endParaRPr>
          </a:p>
          <a:p>
            <a:r>
              <a:rPr lang="en-US" sz="2400" dirty="0">
                <a:latin typeface="Cambria" panose="02040503050406030204" pitchFamily="18" charset="0"/>
                <a:cs typeface="Calibri" panose="020F0502020204030204" pitchFamily="34" charset="0"/>
              </a:rPr>
              <a:t>Overall the school has seen very pleasing results across the school despite the lockdown interruption in the early stages of the year.</a:t>
            </a:r>
          </a:p>
        </p:txBody>
      </p:sp>
    </p:spTree>
    <p:extLst>
      <p:ext uri="{BB962C8B-B14F-4D97-AF65-F5344CB8AC3E}">
        <p14:creationId xmlns:p14="http://schemas.microsoft.com/office/powerpoint/2010/main" val="1195537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EEB99-9140-4A4D-8FE7-A362C380AD23}"/>
              </a:ext>
            </a:extLst>
          </p:cNvPr>
          <p:cNvSpPr>
            <a:spLocks noGrp="1"/>
          </p:cNvSpPr>
          <p:nvPr>
            <p:ph type="title"/>
          </p:nvPr>
        </p:nvSpPr>
        <p:spPr/>
        <p:txBody>
          <a:bodyPr/>
          <a:lstStyle/>
          <a:p>
            <a:r>
              <a:rPr lang="en-US" dirty="0"/>
              <a:t>Year levels where expectation increases</a:t>
            </a:r>
          </a:p>
        </p:txBody>
      </p:sp>
      <p:pic>
        <p:nvPicPr>
          <p:cNvPr id="3" name="Picture 2">
            <a:extLst>
              <a:ext uri="{FF2B5EF4-FFF2-40B4-BE49-F238E27FC236}">
                <a16:creationId xmlns:a16="http://schemas.microsoft.com/office/drawing/2014/main" id="{7E0EFD05-A6DD-3F44-BE6E-783C675A0E8D}"/>
              </a:ext>
            </a:extLst>
          </p:cNvPr>
          <p:cNvPicPr>
            <a:picLocks noChangeAspect="1"/>
          </p:cNvPicPr>
          <p:nvPr/>
        </p:nvPicPr>
        <p:blipFill>
          <a:blip r:embed="rId3"/>
          <a:stretch>
            <a:fillRect/>
          </a:stretch>
        </p:blipFill>
        <p:spPr>
          <a:xfrm>
            <a:off x="1531088" y="1495561"/>
            <a:ext cx="6321483" cy="5216923"/>
          </a:xfrm>
          <a:prstGeom prst="rect">
            <a:avLst/>
          </a:prstGeom>
        </p:spPr>
      </p:pic>
      <p:cxnSp>
        <p:nvCxnSpPr>
          <p:cNvPr id="5" name="Elbow Connector 4">
            <a:extLst>
              <a:ext uri="{FF2B5EF4-FFF2-40B4-BE49-F238E27FC236}">
                <a16:creationId xmlns:a16="http://schemas.microsoft.com/office/drawing/2014/main" id="{56A418EB-7997-544C-822E-8C104DBF6EA3}"/>
              </a:ext>
            </a:extLst>
          </p:cNvPr>
          <p:cNvCxnSpPr>
            <a:cxnSpLocks/>
          </p:cNvCxnSpPr>
          <p:nvPr/>
        </p:nvCxnSpPr>
        <p:spPr>
          <a:xfrm flipV="1">
            <a:off x="2200940" y="5362439"/>
            <a:ext cx="606055" cy="37058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284F57C6-4467-F54D-B9A6-18A48830283C}"/>
              </a:ext>
            </a:extLst>
          </p:cNvPr>
          <p:cNvCxnSpPr>
            <a:cxnSpLocks/>
          </p:cNvCxnSpPr>
          <p:nvPr/>
        </p:nvCxnSpPr>
        <p:spPr>
          <a:xfrm flipV="1">
            <a:off x="3136605" y="4876887"/>
            <a:ext cx="609599" cy="4074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92B1BBF9-527F-2C49-A6DA-EC59C009C163}"/>
              </a:ext>
            </a:extLst>
          </p:cNvPr>
          <p:cNvCxnSpPr>
            <a:cxnSpLocks/>
          </p:cNvCxnSpPr>
          <p:nvPr/>
        </p:nvCxnSpPr>
        <p:spPr>
          <a:xfrm flipV="1">
            <a:off x="4082230" y="4469393"/>
            <a:ext cx="609599" cy="4074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FD32AF1-A24E-984D-B539-B152DB571C3C}"/>
              </a:ext>
            </a:extLst>
          </p:cNvPr>
          <p:cNvCxnSpPr>
            <a:cxnSpLocks/>
          </p:cNvCxnSpPr>
          <p:nvPr/>
        </p:nvCxnSpPr>
        <p:spPr>
          <a:xfrm flipV="1">
            <a:off x="4890977" y="3976577"/>
            <a:ext cx="627321" cy="49281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680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CEFC-CD46-8847-B52E-42887D99F225}"/>
              </a:ext>
            </a:extLst>
          </p:cNvPr>
          <p:cNvSpPr>
            <a:spLocks noGrp="1"/>
          </p:cNvSpPr>
          <p:nvPr>
            <p:ph type="title"/>
          </p:nvPr>
        </p:nvSpPr>
        <p:spPr/>
        <p:txBody>
          <a:bodyPr/>
          <a:lstStyle/>
          <a:p>
            <a:r>
              <a:rPr lang="en-US" dirty="0"/>
              <a:t>The issue of fluctuations</a:t>
            </a:r>
          </a:p>
        </p:txBody>
      </p:sp>
      <p:pic>
        <p:nvPicPr>
          <p:cNvPr id="3" name="Picture 2">
            <a:extLst>
              <a:ext uri="{FF2B5EF4-FFF2-40B4-BE49-F238E27FC236}">
                <a16:creationId xmlns:a16="http://schemas.microsoft.com/office/drawing/2014/main" id="{09F40775-F3BA-354E-813A-D47A2367F3BB}"/>
              </a:ext>
            </a:extLst>
          </p:cNvPr>
          <p:cNvPicPr/>
          <p:nvPr/>
        </p:nvPicPr>
        <p:blipFill>
          <a:blip r:embed="rId2">
            <a:extLst>
              <a:ext uri="{28A0092B-C50C-407E-A947-70E740481C1C}">
                <a14:useLocalDpi xmlns:a14="http://schemas.microsoft.com/office/drawing/2010/main" val="0"/>
              </a:ext>
            </a:extLst>
          </a:blip>
          <a:stretch>
            <a:fillRect/>
          </a:stretch>
        </p:blipFill>
        <p:spPr>
          <a:xfrm>
            <a:off x="483244" y="1641674"/>
            <a:ext cx="8385858" cy="3911353"/>
          </a:xfrm>
          <a:prstGeom prst="rect">
            <a:avLst/>
          </a:prstGeom>
        </p:spPr>
      </p:pic>
      <p:sp>
        <p:nvSpPr>
          <p:cNvPr id="5" name="Doughnut 4">
            <a:extLst>
              <a:ext uri="{FF2B5EF4-FFF2-40B4-BE49-F238E27FC236}">
                <a16:creationId xmlns:a16="http://schemas.microsoft.com/office/drawing/2014/main" id="{2699AF21-AF72-9043-BCF2-239B96C5EB6B}"/>
              </a:ext>
            </a:extLst>
          </p:cNvPr>
          <p:cNvSpPr/>
          <p:nvPr/>
        </p:nvSpPr>
        <p:spPr>
          <a:xfrm>
            <a:off x="3831221" y="3058610"/>
            <a:ext cx="844952" cy="740779"/>
          </a:xfrm>
          <a:prstGeom prst="donut">
            <a:avLst>
              <a:gd name="adj" fmla="val 0"/>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ughnut 5">
            <a:extLst>
              <a:ext uri="{FF2B5EF4-FFF2-40B4-BE49-F238E27FC236}">
                <a16:creationId xmlns:a16="http://schemas.microsoft.com/office/drawing/2014/main" id="{110EEF59-EA22-7B4D-9242-DD7AFD1C9643}"/>
              </a:ext>
            </a:extLst>
          </p:cNvPr>
          <p:cNvSpPr/>
          <p:nvPr/>
        </p:nvSpPr>
        <p:spPr>
          <a:xfrm>
            <a:off x="4571999" y="2647414"/>
            <a:ext cx="844952" cy="740779"/>
          </a:xfrm>
          <a:prstGeom prst="donut">
            <a:avLst>
              <a:gd name="adj" fmla="val 0"/>
            </a:avLst>
          </a:prstGeom>
          <a:solidFill>
            <a:schemeClr val="accent1">
              <a:alpha val="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106C421A-1FA9-5447-BC7B-4F9DFCBE4C45}"/>
              </a:ext>
            </a:extLst>
          </p:cNvPr>
          <p:cNvCxnSpPr>
            <a:cxnSpLocks/>
          </p:cNvCxnSpPr>
          <p:nvPr/>
        </p:nvCxnSpPr>
        <p:spPr>
          <a:xfrm flipH="1">
            <a:off x="4354201" y="3244281"/>
            <a:ext cx="2650602" cy="24303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E202EF3-CCB5-1A4B-A54F-2698EC5F534C}"/>
              </a:ext>
            </a:extLst>
          </p:cNvPr>
          <p:cNvCxnSpPr>
            <a:cxnSpLocks/>
          </p:cNvCxnSpPr>
          <p:nvPr/>
        </p:nvCxnSpPr>
        <p:spPr>
          <a:xfrm flipH="1">
            <a:off x="5094981" y="2917267"/>
            <a:ext cx="1909822" cy="150469"/>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8750600-5EFA-FE4C-B9C1-136CE412E4E7}"/>
              </a:ext>
            </a:extLst>
          </p:cNvPr>
          <p:cNvSpPr txBox="1"/>
          <p:nvPr/>
        </p:nvSpPr>
        <p:spPr>
          <a:xfrm>
            <a:off x="944494" y="5385552"/>
            <a:ext cx="7072131" cy="1200329"/>
          </a:xfrm>
          <a:prstGeom prst="rect">
            <a:avLst/>
          </a:prstGeom>
          <a:noFill/>
        </p:spPr>
        <p:txBody>
          <a:bodyPr wrap="square" rtlCol="0">
            <a:spAutoFit/>
          </a:bodyPr>
          <a:lstStyle/>
          <a:p>
            <a:r>
              <a:rPr lang="en-US" dirty="0">
                <a:latin typeface="Cambria" panose="02040503050406030204" pitchFamily="18" charset="0"/>
              </a:rPr>
              <a:t>We have noted a trend that has pupils AT in one year and BELOW in another.  The following lineal paths and reference to the slide before may explain this apparent fluctuation.  We note this issue again in 2021.</a:t>
            </a:r>
          </a:p>
        </p:txBody>
      </p:sp>
    </p:spTree>
    <p:extLst>
      <p:ext uri="{BB962C8B-B14F-4D97-AF65-F5344CB8AC3E}">
        <p14:creationId xmlns:p14="http://schemas.microsoft.com/office/powerpoint/2010/main" val="3419807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1A675-C3A7-3340-B761-AEF88C71F834}"/>
              </a:ext>
            </a:extLst>
          </p:cNvPr>
          <p:cNvSpPr>
            <a:spLocks noGrp="1"/>
          </p:cNvSpPr>
          <p:nvPr>
            <p:ph type="title"/>
          </p:nvPr>
        </p:nvSpPr>
        <p:spPr/>
        <p:txBody>
          <a:bodyPr/>
          <a:lstStyle/>
          <a:p>
            <a:r>
              <a:rPr lang="en-NZ" b="1" dirty="0">
                <a:latin typeface="Calibri" panose="020F0502020204030204" pitchFamily="34" charset="0"/>
                <a:ea typeface="Calibri" panose="020F0502020204030204" pitchFamily="34" charset="0"/>
                <a:cs typeface="Calibri" panose="020F0502020204030204" pitchFamily="34" charset="0"/>
              </a:rPr>
              <a:t>Reading</a:t>
            </a:r>
            <a:r>
              <a:rPr lang="en-NZ" dirty="0">
                <a:latin typeface="Calibri" panose="020F0502020204030204" pitchFamily="34" charset="0"/>
                <a:ea typeface="Calibri" panose="020F0502020204030204" pitchFamily="34" charset="0"/>
                <a:cs typeface="Calibri" panose="020F0502020204030204" pitchFamily="34" charset="0"/>
              </a:rPr>
              <a:t>  	</a:t>
            </a:r>
            <a:endParaRPr lang="en-US" dirty="0"/>
          </a:p>
        </p:txBody>
      </p:sp>
      <p:sp>
        <p:nvSpPr>
          <p:cNvPr id="5" name="Rectangle 4">
            <a:extLst>
              <a:ext uri="{FF2B5EF4-FFF2-40B4-BE49-F238E27FC236}">
                <a16:creationId xmlns:a16="http://schemas.microsoft.com/office/drawing/2014/main" id="{C9C00B02-F7BC-4944-9FF8-DFDE438107C8}"/>
              </a:ext>
            </a:extLst>
          </p:cNvPr>
          <p:cNvSpPr/>
          <p:nvPr/>
        </p:nvSpPr>
        <p:spPr>
          <a:xfrm>
            <a:off x="424070" y="1789321"/>
            <a:ext cx="8338190" cy="1200329"/>
          </a:xfrm>
          <a:prstGeom prst="rect">
            <a:avLst/>
          </a:prstGeom>
        </p:spPr>
        <p:txBody>
          <a:bodyPr wrap="square">
            <a:spAutoFit/>
          </a:bodyPr>
          <a:lstStyle/>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lvl="0">
              <a:spcAft>
                <a:spcPts val="0"/>
              </a:spcAft>
            </a:pPr>
            <a:endParaRPr lang="en-NZ" dirty="0"/>
          </a:p>
        </p:txBody>
      </p:sp>
      <p:sp>
        <p:nvSpPr>
          <p:cNvPr id="7" name="TextBox 6">
            <a:extLst>
              <a:ext uri="{FF2B5EF4-FFF2-40B4-BE49-F238E27FC236}">
                <a16:creationId xmlns:a16="http://schemas.microsoft.com/office/drawing/2014/main" id="{A16D1F24-60B5-524B-B224-0E29171D3DDF}"/>
              </a:ext>
            </a:extLst>
          </p:cNvPr>
          <p:cNvSpPr txBox="1"/>
          <p:nvPr/>
        </p:nvSpPr>
        <p:spPr>
          <a:xfrm>
            <a:off x="381740" y="1973987"/>
            <a:ext cx="8380520" cy="3724096"/>
          </a:xfrm>
          <a:prstGeom prst="rect">
            <a:avLst/>
          </a:prstGeom>
          <a:noFill/>
        </p:spPr>
        <p:txBody>
          <a:bodyPr wrap="square" rtlCol="0">
            <a:spAutoFit/>
          </a:bodyPr>
          <a:lstStyle/>
          <a:p>
            <a:r>
              <a:rPr lang="en-GB" sz="1600" b="1" dirty="0">
                <a:latin typeface="Cambria" panose="02040503050406030204" pitchFamily="18" charset="0"/>
              </a:rPr>
              <a:t>Annual Goal</a:t>
            </a:r>
            <a:r>
              <a:rPr lang="en-GB" sz="1600" dirty="0">
                <a:latin typeface="Cambria" panose="02040503050406030204" pitchFamily="18" charset="0"/>
              </a:rPr>
              <a:t>:  </a:t>
            </a:r>
            <a:endParaRPr lang="en-NZ" sz="1600" dirty="0">
              <a:latin typeface="Cambria" panose="02040503050406030204" pitchFamily="18" charset="0"/>
            </a:endParaRPr>
          </a:p>
          <a:p>
            <a:r>
              <a:rPr lang="en-GB" sz="1600" dirty="0">
                <a:latin typeface="Cambria" panose="02040503050406030204" pitchFamily="18" charset="0"/>
              </a:rPr>
              <a:t>Quality education means all pupils in years 1 to 10 will have every opportunity to achieve to their expected level (as a minimum) against the National Curriculum by the end of the year in Reading and its associated competencies</a:t>
            </a:r>
            <a:r>
              <a:rPr lang="en-NZ" sz="1600" dirty="0">
                <a:latin typeface="Cambria" panose="02040503050406030204" pitchFamily="18" charset="0"/>
              </a:rPr>
              <a:t> </a:t>
            </a:r>
          </a:p>
          <a:p>
            <a:endParaRPr lang="en-NZ" sz="1600" b="1" dirty="0">
              <a:latin typeface="Cambria" panose="02040503050406030204" pitchFamily="18" charset="0"/>
            </a:endParaRPr>
          </a:p>
          <a:p>
            <a:endParaRPr lang="en-NZ" sz="1600" b="1" dirty="0">
              <a:latin typeface="Cambria" panose="02040503050406030204" pitchFamily="18" charset="0"/>
            </a:endParaRPr>
          </a:p>
          <a:p>
            <a:r>
              <a:rPr lang="en-GB" sz="2000" b="1" dirty="0">
                <a:latin typeface="Cambria" panose="02040503050406030204" pitchFamily="18" charset="0"/>
              </a:rPr>
              <a:t>Annual Target	</a:t>
            </a:r>
            <a:r>
              <a:rPr lang="en-GB" sz="2000" dirty="0">
                <a:latin typeface="Cambria" panose="02040503050406030204" pitchFamily="18" charset="0"/>
              </a:rPr>
              <a:t> to achieve the goal, our annual targets for 2021 are:</a:t>
            </a:r>
            <a:endParaRPr lang="en-NZ" sz="2000" dirty="0">
              <a:latin typeface="Cambria" panose="02040503050406030204" pitchFamily="18" charset="0"/>
            </a:endParaRPr>
          </a:p>
          <a:p>
            <a:r>
              <a:rPr lang="en-GB" sz="2000" dirty="0">
                <a:latin typeface="Cambria" panose="02040503050406030204" pitchFamily="18" charset="0"/>
              </a:rPr>
              <a:t> </a:t>
            </a:r>
            <a:endParaRPr lang="en-NZ" sz="2000" dirty="0">
              <a:latin typeface="Cambria" panose="02040503050406030204" pitchFamily="18" charset="0"/>
            </a:endParaRPr>
          </a:p>
          <a:p>
            <a:pPr marL="457200" lvl="0" indent="-457200">
              <a:buFont typeface="+mj-lt"/>
              <a:buAutoNum type="arabicPeriod"/>
            </a:pPr>
            <a:r>
              <a:rPr lang="en-NZ" sz="2000" dirty="0">
                <a:latin typeface="Cambria" panose="02040503050406030204" pitchFamily="18" charset="0"/>
              </a:rPr>
              <a:t>90% of students in Years 5, 7, and 9 to be at or above in reading OTJs </a:t>
            </a:r>
          </a:p>
          <a:p>
            <a:pPr marL="457200" lvl="0" indent="-457200">
              <a:buFont typeface="+mj-lt"/>
              <a:buAutoNum type="arabicPeriod"/>
            </a:pPr>
            <a:r>
              <a:rPr lang="en-NZ" sz="2000" dirty="0">
                <a:latin typeface="Cambria" panose="02040503050406030204" pitchFamily="18" charset="0"/>
              </a:rPr>
              <a:t>75% of students, or higher, to be in the at or above categories for Reading Level at the Observational Survey </a:t>
            </a:r>
          </a:p>
          <a:p>
            <a:pPr marL="457200" indent="-457200">
              <a:buFont typeface="+mj-lt"/>
              <a:buAutoNum type="arabicPeriod"/>
            </a:pPr>
            <a:r>
              <a:rPr lang="en-NZ" sz="2000" dirty="0">
                <a:latin typeface="Cambria" panose="02040503050406030204" pitchFamily="18" charset="0"/>
              </a:rPr>
              <a:t>85% of Year 3 students to be at or above in STAR test results at the end of the year.  </a:t>
            </a:r>
            <a:r>
              <a:rPr lang="en-GB" sz="2000" dirty="0">
                <a:latin typeface="Cambria" panose="02040503050406030204" pitchFamily="18" charset="0"/>
              </a:rPr>
              <a:t>	</a:t>
            </a:r>
            <a:endParaRPr lang="en-US" sz="1600" dirty="0"/>
          </a:p>
        </p:txBody>
      </p:sp>
    </p:spTree>
    <p:extLst>
      <p:ext uri="{BB962C8B-B14F-4D97-AF65-F5344CB8AC3E}">
        <p14:creationId xmlns:p14="http://schemas.microsoft.com/office/powerpoint/2010/main" val="1952110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16283-09D6-B945-A65C-37C2B1B359C6}"/>
              </a:ext>
            </a:extLst>
          </p:cNvPr>
          <p:cNvSpPr>
            <a:spLocks noGrp="1"/>
          </p:cNvSpPr>
          <p:nvPr>
            <p:ph type="title"/>
          </p:nvPr>
        </p:nvSpPr>
        <p:spPr/>
        <p:txBody>
          <a:bodyPr/>
          <a:lstStyle/>
          <a:p>
            <a:r>
              <a:rPr lang="en-US" dirty="0"/>
              <a:t>Overall Reading</a:t>
            </a:r>
          </a:p>
        </p:txBody>
      </p:sp>
      <p:sp>
        <p:nvSpPr>
          <p:cNvPr id="4" name="Rectangle 3">
            <a:extLst>
              <a:ext uri="{FF2B5EF4-FFF2-40B4-BE49-F238E27FC236}">
                <a16:creationId xmlns:a16="http://schemas.microsoft.com/office/drawing/2014/main" id="{05A18275-80B4-7643-B83C-4044BE373634}"/>
              </a:ext>
            </a:extLst>
          </p:cNvPr>
          <p:cNvSpPr/>
          <p:nvPr/>
        </p:nvSpPr>
        <p:spPr>
          <a:xfrm>
            <a:off x="522980" y="1908456"/>
            <a:ext cx="7984915" cy="4339650"/>
          </a:xfrm>
          <a:prstGeom prst="rect">
            <a:avLst/>
          </a:prstGeom>
        </p:spPr>
        <p:txBody>
          <a:bodyPr wrap="square">
            <a:spAutoFit/>
          </a:bodyPr>
          <a:lstStyle/>
          <a:p>
            <a:pPr algn="ctr"/>
            <a:r>
              <a:rPr lang="en-NZ" sz="2400" dirty="0">
                <a:solidFill>
                  <a:srgbClr val="000000"/>
                </a:solidFill>
                <a:latin typeface="Calibri" panose="020F0502020204030204" pitchFamily="34" charset="0"/>
                <a:ea typeface="Calibri" panose="020F0502020204030204" pitchFamily="34" charset="0"/>
                <a:cs typeface="Calibri" panose="020F0502020204030204" pitchFamily="34" charset="0"/>
              </a:rPr>
              <a:t>In 2021  we see an upward trend continue across all levels</a:t>
            </a:r>
          </a:p>
          <a:p>
            <a:r>
              <a:rPr lang="en-NZ"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ctr"/>
            <a:r>
              <a:rPr lang="en-NZ" sz="2400" dirty="0">
                <a:solidFill>
                  <a:srgbClr val="000000"/>
                </a:solidFill>
                <a:latin typeface="Calibri" panose="020F0502020204030204" pitchFamily="34" charset="0"/>
                <a:ea typeface="Calibri" panose="020F0502020204030204" pitchFamily="34" charset="0"/>
                <a:cs typeface="Calibri" panose="020F0502020204030204" pitchFamily="34" charset="0"/>
              </a:rPr>
              <a:t>	Year 1-10 = 87% </a:t>
            </a:r>
            <a:r>
              <a:rPr lang="en-NZ" dirty="0">
                <a:solidFill>
                  <a:srgbClr val="000000"/>
                </a:solidFill>
                <a:latin typeface="Calibri" panose="020F0502020204030204" pitchFamily="34" charset="0"/>
                <a:ea typeface="Calibri" panose="020F0502020204030204" pitchFamily="34" charset="0"/>
                <a:cs typeface="Calibri" panose="020F0502020204030204" pitchFamily="34" charset="0"/>
              </a:rPr>
              <a:t>of all students were </a:t>
            </a:r>
            <a:r>
              <a:rPr lang="en-NZ" sz="2400" dirty="0">
                <a:solidFill>
                  <a:srgbClr val="000000"/>
                </a:solidFill>
                <a:latin typeface="Calibri" panose="020F0502020204030204" pitchFamily="34" charset="0"/>
                <a:ea typeface="Calibri" panose="020F0502020204030204" pitchFamily="34" charset="0"/>
                <a:cs typeface="Calibri" panose="020F0502020204030204" pitchFamily="34" charset="0"/>
              </a:rPr>
              <a:t>“At or Above” 	</a:t>
            </a:r>
            <a:r>
              <a:rPr lang="en-NZ" dirty="0">
                <a:solidFill>
                  <a:srgbClr val="000000"/>
                </a:solidFill>
                <a:latin typeface="Calibri" panose="020F0502020204030204" pitchFamily="34" charset="0"/>
                <a:ea typeface="Calibri" panose="020F0502020204030204" pitchFamily="34" charset="0"/>
                <a:cs typeface="Calibri" panose="020F0502020204030204" pitchFamily="34" charset="0"/>
              </a:rPr>
              <a:t>expectations for OTJ Reading</a:t>
            </a:r>
            <a:r>
              <a:rPr lang="en-NZ"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ctr"/>
            <a:r>
              <a:rPr lang="en-NZ" sz="1600" dirty="0">
                <a:solidFill>
                  <a:srgbClr val="000000"/>
                </a:solidFill>
                <a:latin typeface="Calibri" panose="020F0502020204030204" pitchFamily="34" charset="0"/>
                <a:ea typeface="Calibri" panose="020F0502020204030204" pitchFamily="34" charset="0"/>
                <a:cs typeface="Calibri" panose="020F0502020204030204" pitchFamily="34" charset="0"/>
              </a:rPr>
              <a:t>	Year 1 – 8 = 86%     Year 9 – 10 = 88%</a:t>
            </a:r>
          </a:p>
          <a:p>
            <a:pPr algn="ctr"/>
            <a:endParaRPr lang="en-NZ"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NZ" sz="1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NZ" sz="1600" b="1" dirty="0">
                <a:solidFill>
                  <a:srgbClr val="000000"/>
                </a:solidFill>
                <a:latin typeface="Calibri" panose="020F0502020204030204" pitchFamily="34" charset="0"/>
                <a:ea typeface="Calibri" panose="020F0502020204030204" pitchFamily="34" charset="0"/>
                <a:cs typeface="Calibri" panose="020F0502020204030204" pitchFamily="34" charset="0"/>
              </a:rPr>
              <a:t>2020</a:t>
            </a:r>
            <a:r>
              <a:rPr lang="en-NZ" sz="1600" dirty="0">
                <a:solidFill>
                  <a:srgbClr val="000000"/>
                </a:solidFill>
                <a:latin typeface="Calibri" panose="020F0502020204030204" pitchFamily="34" charset="0"/>
                <a:ea typeface="Calibri" panose="020F0502020204030204" pitchFamily="34" charset="0"/>
                <a:cs typeface="Calibri" panose="020F0502020204030204" pitchFamily="34" charset="0"/>
              </a:rPr>
              <a:t> - 86% of all students (Year 1-10) were “At or Above” expectations for OTJ 	Year 1 – 8 = 86%     Year 9 – 10 = 88%</a:t>
            </a:r>
          </a:p>
          <a:p>
            <a:r>
              <a:rPr lang="en-NZ" sz="1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NZ" sz="1600" b="1" dirty="0">
                <a:solidFill>
                  <a:srgbClr val="000000"/>
                </a:solidFill>
                <a:latin typeface="Calibri" panose="020F0502020204030204" pitchFamily="34" charset="0"/>
                <a:ea typeface="Calibri" panose="020F0502020204030204" pitchFamily="34" charset="0"/>
                <a:cs typeface="Calibri" panose="020F0502020204030204" pitchFamily="34" charset="0"/>
              </a:rPr>
              <a:t>2019</a:t>
            </a:r>
            <a:r>
              <a:rPr lang="en-NZ" sz="1600" dirty="0">
                <a:solidFill>
                  <a:srgbClr val="000000"/>
                </a:solidFill>
                <a:latin typeface="Calibri" panose="020F0502020204030204" pitchFamily="34" charset="0"/>
                <a:ea typeface="Calibri" panose="020F0502020204030204" pitchFamily="34" charset="0"/>
                <a:cs typeface="Calibri" panose="020F0502020204030204" pitchFamily="34" charset="0"/>
              </a:rPr>
              <a:t> - 85% of all students (Year 1-10) were “At or Above” expectations for OTJ 	Year 1 – 8 = 87%     Year 9 – 10 = 65%</a:t>
            </a:r>
          </a:p>
          <a:p>
            <a:r>
              <a:rPr lang="en-NZ" sz="1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NZ" sz="1600" b="1" dirty="0">
                <a:solidFill>
                  <a:srgbClr val="000000"/>
                </a:solidFill>
                <a:latin typeface="Calibri" panose="020F0502020204030204" pitchFamily="34" charset="0"/>
                <a:ea typeface="Calibri" panose="020F0502020204030204" pitchFamily="34" charset="0"/>
                <a:cs typeface="Calibri" panose="020F0502020204030204" pitchFamily="34" charset="0"/>
              </a:rPr>
              <a:t>2018</a:t>
            </a:r>
            <a:r>
              <a:rPr lang="en-NZ" sz="1600" dirty="0">
                <a:solidFill>
                  <a:srgbClr val="000000"/>
                </a:solidFill>
                <a:latin typeface="Calibri" panose="020F0502020204030204" pitchFamily="34" charset="0"/>
                <a:ea typeface="Calibri" panose="020F0502020204030204" pitchFamily="34" charset="0"/>
                <a:cs typeface="Calibri" panose="020F0502020204030204" pitchFamily="34" charset="0"/>
              </a:rPr>
              <a:t> - 70% of all students (year 1-10) were “At or Above” expectations for OTJ 	  </a:t>
            </a:r>
          </a:p>
          <a:p>
            <a:endParaRPr lang="en-NZ"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r>
              <a:rPr lang="en-NZ" sz="1200" i="1" dirty="0">
                <a:solidFill>
                  <a:srgbClr val="000000"/>
                </a:solidFill>
                <a:latin typeface="Calibri" panose="020F0502020204030204" pitchFamily="34" charset="0"/>
                <a:ea typeface="Calibri" panose="020F0502020204030204" pitchFamily="34" charset="0"/>
                <a:cs typeface="Calibri" panose="020F0502020204030204" pitchFamily="34" charset="0"/>
              </a:rPr>
              <a:t>NB, Year 1 pupil data not included.  2018 decision to allow a year to adjust to school before making overall judgement.  This will have an impact on the overall results.  Year 1 levels are similar to previous years</a:t>
            </a:r>
            <a:r>
              <a:rPr lang="en-NZ" sz="1600" dirty="0">
                <a:solidFill>
                  <a:srgbClr val="000000"/>
                </a:solidFill>
                <a:latin typeface="Calibri" panose="020F0502020204030204" pitchFamily="34" charset="0"/>
                <a:ea typeface="Calibri" panose="020F0502020204030204" pitchFamily="34" charset="0"/>
                <a:cs typeface="Calibri" panose="020F0502020204030204" pitchFamily="34" charset="0"/>
              </a:rPr>
              <a:t>.</a:t>
            </a:r>
          </a:p>
        </p:txBody>
      </p:sp>
      <p:cxnSp>
        <p:nvCxnSpPr>
          <p:cNvPr id="5" name="Straight Arrow Connector 4">
            <a:extLst>
              <a:ext uri="{FF2B5EF4-FFF2-40B4-BE49-F238E27FC236}">
                <a16:creationId xmlns:a16="http://schemas.microsoft.com/office/drawing/2014/main" id="{95C4693F-28DD-D74A-95A2-50094C4DBBD0}"/>
              </a:ext>
            </a:extLst>
          </p:cNvPr>
          <p:cNvCxnSpPr>
            <a:cxnSpLocks/>
          </p:cNvCxnSpPr>
          <p:nvPr/>
        </p:nvCxnSpPr>
        <p:spPr>
          <a:xfrm flipV="1">
            <a:off x="732217" y="1908456"/>
            <a:ext cx="7888803" cy="559559"/>
          </a:xfrm>
          <a:prstGeom prst="straightConnector1">
            <a:avLst/>
          </a:prstGeom>
          <a:ln w="57150">
            <a:solidFill>
              <a:schemeClr val="accent1">
                <a:alpha val="41898"/>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066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192DA-03A3-104B-92B0-463212F98C71}"/>
              </a:ext>
            </a:extLst>
          </p:cNvPr>
          <p:cNvSpPr>
            <a:spLocks noGrp="1"/>
          </p:cNvSpPr>
          <p:nvPr>
            <p:ph type="title"/>
          </p:nvPr>
        </p:nvSpPr>
        <p:spPr/>
        <p:txBody>
          <a:bodyPr/>
          <a:lstStyle/>
          <a:p>
            <a:r>
              <a:rPr lang="en-US" dirty="0"/>
              <a:t>2021 Overall Reading</a:t>
            </a:r>
          </a:p>
        </p:txBody>
      </p:sp>
      <p:cxnSp>
        <p:nvCxnSpPr>
          <p:cNvPr id="31" name="Straight Arrow Connector 30">
            <a:extLst>
              <a:ext uri="{FF2B5EF4-FFF2-40B4-BE49-F238E27FC236}">
                <a16:creationId xmlns:a16="http://schemas.microsoft.com/office/drawing/2014/main" id="{6BD3F55A-B333-084A-8AC3-E73E077CB901}"/>
              </a:ext>
            </a:extLst>
          </p:cNvPr>
          <p:cNvCxnSpPr>
            <a:cxnSpLocks/>
          </p:cNvCxnSpPr>
          <p:nvPr/>
        </p:nvCxnSpPr>
        <p:spPr>
          <a:xfrm>
            <a:off x="1643455" y="3185670"/>
            <a:ext cx="10303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A564AFFC-1BD0-EC40-AF7F-65ECA4254225}"/>
              </a:ext>
            </a:extLst>
          </p:cNvPr>
          <p:cNvGraphicFramePr>
            <a:graphicFrameLocks noGrp="1"/>
          </p:cNvGraphicFramePr>
          <p:nvPr>
            <p:extLst>
              <p:ext uri="{D42A27DB-BD31-4B8C-83A1-F6EECF244321}">
                <p14:modId xmlns:p14="http://schemas.microsoft.com/office/powerpoint/2010/main" val="2369930647"/>
              </p:ext>
            </p:extLst>
          </p:nvPr>
        </p:nvGraphicFramePr>
        <p:xfrm>
          <a:off x="141837" y="1742019"/>
          <a:ext cx="8743948" cy="4549872"/>
        </p:xfrm>
        <a:graphic>
          <a:graphicData uri="http://schemas.openxmlformats.org/drawingml/2006/table">
            <a:tbl>
              <a:tblPr>
                <a:tableStyleId>{5C22544A-7EE6-4342-B048-85BDC9FD1C3A}</a:tableStyleId>
              </a:tblPr>
              <a:tblGrid>
                <a:gridCol w="525824">
                  <a:extLst>
                    <a:ext uri="{9D8B030D-6E8A-4147-A177-3AD203B41FA5}">
                      <a16:colId xmlns:a16="http://schemas.microsoft.com/office/drawing/2014/main" val="3840592413"/>
                    </a:ext>
                  </a:extLst>
                </a:gridCol>
                <a:gridCol w="339242">
                  <a:extLst>
                    <a:ext uri="{9D8B030D-6E8A-4147-A177-3AD203B41FA5}">
                      <a16:colId xmlns:a16="http://schemas.microsoft.com/office/drawing/2014/main" val="606004917"/>
                    </a:ext>
                  </a:extLst>
                </a:gridCol>
                <a:gridCol w="381646">
                  <a:extLst>
                    <a:ext uri="{9D8B030D-6E8A-4147-A177-3AD203B41FA5}">
                      <a16:colId xmlns:a16="http://schemas.microsoft.com/office/drawing/2014/main" val="910173412"/>
                    </a:ext>
                  </a:extLst>
                </a:gridCol>
                <a:gridCol w="381646">
                  <a:extLst>
                    <a:ext uri="{9D8B030D-6E8A-4147-A177-3AD203B41FA5}">
                      <a16:colId xmlns:a16="http://schemas.microsoft.com/office/drawing/2014/main" val="842329854"/>
                    </a:ext>
                  </a:extLst>
                </a:gridCol>
                <a:gridCol w="356204">
                  <a:extLst>
                    <a:ext uri="{9D8B030D-6E8A-4147-A177-3AD203B41FA5}">
                      <a16:colId xmlns:a16="http://schemas.microsoft.com/office/drawing/2014/main" val="302167236"/>
                    </a:ext>
                  </a:extLst>
                </a:gridCol>
                <a:gridCol w="364684">
                  <a:extLst>
                    <a:ext uri="{9D8B030D-6E8A-4147-A177-3AD203B41FA5}">
                      <a16:colId xmlns:a16="http://schemas.microsoft.com/office/drawing/2014/main" val="2139719333"/>
                    </a:ext>
                  </a:extLst>
                </a:gridCol>
                <a:gridCol w="381646">
                  <a:extLst>
                    <a:ext uri="{9D8B030D-6E8A-4147-A177-3AD203B41FA5}">
                      <a16:colId xmlns:a16="http://schemas.microsoft.com/office/drawing/2014/main" val="2777521304"/>
                    </a:ext>
                  </a:extLst>
                </a:gridCol>
                <a:gridCol w="381646">
                  <a:extLst>
                    <a:ext uri="{9D8B030D-6E8A-4147-A177-3AD203B41FA5}">
                      <a16:colId xmlns:a16="http://schemas.microsoft.com/office/drawing/2014/main" val="1994202352"/>
                    </a:ext>
                  </a:extLst>
                </a:gridCol>
                <a:gridCol w="347723">
                  <a:extLst>
                    <a:ext uri="{9D8B030D-6E8A-4147-A177-3AD203B41FA5}">
                      <a16:colId xmlns:a16="http://schemas.microsoft.com/office/drawing/2014/main" val="2147099917"/>
                    </a:ext>
                  </a:extLst>
                </a:gridCol>
                <a:gridCol w="347723">
                  <a:extLst>
                    <a:ext uri="{9D8B030D-6E8A-4147-A177-3AD203B41FA5}">
                      <a16:colId xmlns:a16="http://schemas.microsoft.com/office/drawing/2014/main" val="1901468437"/>
                    </a:ext>
                  </a:extLst>
                </a:gridCol>
                <a:gridCol w="339242">
                  <a:extLst>
                    <a:ext uri="{9D8B030D-6E8A-4147-A177-3AD203B41FA5}">
                      <a16:colId xmlns:a16="http://schemas.microsoft.com/office/drawing/2014/main" val="3691563502"/>
                    </a:ext>
                  </a:extLst>
                </a:gridCol>
                <a:gridCol w="356204">
                  <a:extLst>
                    <a:ext uri="{9D8B030D-6E8A-4147-A177-3AD203B41FA5}">
                      <a16:colId xmlns:a16="http://schemas.microsoft.com/office/drawing/2014/main" val="3035991620"/>
                    </a:ext>
                  </a:extLst>
                </a:gridCol>
                <a:gridCol w="356204">
                  <a:extLst>
                    <a:ext uri="{9D8B030D-6E8A-4147-A177-3AD203B41FA5}">
                      <a16:colId xmlns:a16="http://schemas.microsoft.com/office/drawing/2014/main" val="3585793730"/>
                    </a:ext>
                  </a:extLst>
                </a:gridCol>
                <a:gridCol w="381646">
                  <a:extLst>
                    <a:ext uri="{9D8B030D-6E8A-4147-A177-3AD203B41FA5}">
                      <a16:colId xmlns:a16="http://schemas.microsoft.com/office/drawing/2014/main" val="3483119816"/>
                    </a:ext>
                  </a:extLst>
                </a:gridCol>
                <a:gridCol w="381646">
                  <a:extLst>
                    <a:ext uri="{9D8B030D-6E8A-4147-A177-3AD203B41FA5}">
                      <a16:colId xmlns:a16="http://schemas.microsoft.com/office/drawing/2014/main" val="2101767853"/>
                    </a:ext>
                  </a:extLst>
                </a:gridCol>
                <a:gridCol w="373166">
                  <a:extLst>
                    <a:ext uri="{9D8B030D-6E8A-4147-A177-3AD203B41FA5}">
                      <a16:colId xmlns:a16="http://schemas.microsoft.com/office/drawing/2014/main" val="1446185593"/>
                    </a:ext>
                  </a:extLst>
                </a:gridCol>
                <a:gridCol w="454064">
                  <a:extLst>
                    <a:ext uri="{9D8B030D-6E8A-4147-A177-3AD203B41FA5}">
                      <a16:colId xmlns:a16="http://schemas.microsoft.com/office/drawing/2014/main" val="2211606378"/>
                    </a:ext>
                  </a:extLst>
                </a:gridCol>
                <a:gridCol w="407323">
                  <a:extLst>
                    <a:ext uri="{9D8B030D-6E8A-4147-A177-3AD203B41FA5}">
                      <a16:colId xmlns:a16="http://schemas.microsoft.com/office/drawing/2014/main" val="1054043109"/>
                    </a:ext>
                  </a:extLst>
                </a:gridCol>
                <a:gridCol w="432262">
                  <a:extLst>
                    <a:ext uri="{9D8B030D-6E8A-4147-A177-3AD203B41FA5}">
                      <a16:colId xmlns:a16="http://schemas.microsoft.com/office/drawing/2014/main" val="3782206329"/>
                    </a:ext>
                  </a:extLst>
                </a:gridCol>
                <a:gridCol w="382386">
                  <a:extLst>
                    <a:ext uri="{9D8B030D-6E8A-4147-A177-3AD203B41FA5}">
                      <a16:colId xmlns:a16="http://schemas.microsoft.com/office/drawing/2014/main" val="184243298"/>
                    </a:ext>
                  </a:extLst>
                </a:gridCol>
                <a:gridCol w="490451">
                  <a:extLst>
                    <a:ext uri="{9D8B030D-6E8A-4147-A177-3AD203B41FA5}">
                      <a16:colId xmlns:a16="http://schemas.microsoft.com/office/drawing/2014/main" val="3150342374"/>
                    </a:ext>
                  </a:extLst>
                </a:gridCol>
                <a:gridCol w="581370">
                  <a:extLst>
                    <a:ext uri="{9D8B030D-6E8A-4147-A177-3AD203B41FA5}">
                      <a16:colId xmlns:a16="http://schemas.microsoft.com/office/drawing/2014/main" val="2513655466"/>
                    </a:ext>
                  </a:extLst>
                </a:gridCol>
              </a:tblGrid>
              <a:tr h="661800">
                <a:tc>
                  <a:txBody>
                    <a:bodyPr/>
                    <a:lstStyle/>
                    <a:p>
                      <a:pPr algn="ctr"/>
                      <a:r>
                        <a:rPr lang="en-GB" sz="900">
                          <a:effectLst/>
                        </a:rPr>
                        <a:t> </a:t>
                      </a:r>
                      <a:endParaRPr lang="en-NZ" sz="1000">
                        <a:effectLst/>
                        <a:latin typeface="Times New Roman" panose="02020603050405020304" pitchFamily="18" charset="0"/>
                        <a:ea typeface="Times New Roman" panose="02020603050405020304" pitchFamily="18" charset="0"/>
                      </a:endParaRPr>
                    </a:p>
                  </a:txBody>
                  <a:tcPr marL="57590" marR="57590" marT="0" marB="0"/>
                </a:tc>
                <a:tc>
                  <a:txBody>
                    <a:bodyPr/>
                    <a:lstStyle/>
                    <a:p>
                      <a:pPr algn="ctr"/>
                      <a:r>
                        <a:rPr lang="en-GB" sz="700" dirty="0" err="1">
                          <a:effectLst/>
                        </a:rPr>
                        <a:t>Yr</a:t>
                      </a:r>
                      <a:r>
                        <a:rPr lang="en-GB" sz="700" dirty="0">
                          <a:effectLst/>
                        </a:rPr>
                        <a:t> 1 2020</a:t>
                      </a:r>
                      <a:endParaRPr lang="en-NZ" sz="700" dirty="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700" dirty="0" err="1">
                          <a:effectLst/>
                        </a:rPr>
                        <a:t>Yr</a:t>
                      </a:r>
                      <a:r>
                        <a:rPr lang="en-GB" sz="700" dirty="0">
                          <a:effectLst/>
                        </a:rPr>
                        <a:t> 1 2021</a:t>
                      </a:r>
                      <a:endParaRPr lang="en-NZ" sz="700" dirty="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700" dirty="0">
                          <a:effectLst/>
                        </a:rPr>
                        <a:t>Yr2  2020</a:t>
                      </a:r>
                      <a:endParaRPr lang="en-NZ" sz="700" dirty="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700" dirty="0" err="1">
                          <a:effectLst/>
                        </a:rPr>
                        <a:t>Yr</a:t>
                      </a:r>
                      <a:r>
                        <a:rPr lang="en-GB" sz="700" dirty="0">
                          <a:effectLst/>
                        </a:rPr>
                        <a:t> 2 2021</a:t>
                      </a:r>
                      <a:endParaRPr lang="en-NZ" sz="700" dirty="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700" dirty="0" err="1">
                          <a:effectLst/>
                        </a:rPr>
                        <a:t>Yr</a:t>
                      </a:r>
                      <a:r>
                        <a:rPr lang="en-GB" sz="700" dirty="0">
                          <a:effectLst/>
                        </a:rPr>
                        <a:t> 3 2020</a:t>
                      </a:r>
                      <a:endParaRPr lang="en-NZ" sz="700" dirty="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700" dirty="0" err="1">
                          <a:effectLst/>
                        </a:rPr>
                        <a:t>Yr</a:t>
                      </a:r>
                      <a:r>
                        <a:rPr lang="en-GB" sz="700" dirty="0">
                          <a:effectLst/>
                        </a:rPr>
                        <a:t> 3 2021</a:t>
                      </a:r>
                      <a:endParaRPr lang="en-NZ" sz="700" dirty="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700" dirty="0" err="1">
                          <a:effectLst/>
                        </a:rPr>
                        <a:t>Yr</a:t>
                      </a:r>
                      <a:r>
                        <a:rPr lang="en-GB" sz="700" dirty="0">
                          <a:effectLst/>
                        </a:rPr>
                        <a:t> 4 2020</a:t>
                      </a:r>
                      <a:endParaRPr lang="en-NZ" sz="700" dirty="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700" dirty="0" err="1">
                          <a:effectLst/>
                        </a:rPr>
                        <a:t>Yr</a:t>
                      </a:r>
                      <a:r>
                        <a:rPr lang="en-GB" sz="700" dirty="0">
                          <a:effectLst/>
                        </a:rPr>
                        <a:t> 4 2021</a:t>
                      </a:r>
                      <a:endParaRPr lang="en-NZ" sz="700" dirty="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700" dirty="0" err="1">
                          <a:effectLst/>
                        </a:rPr>
                        <a:t>Yr</a:t>
                      </a:r>
                      <a:r>
                        <a:rPr lang="en-GB" sz="700" dirty="0">
                          <a:effectLst/>
                        </a:rPr>
                        <a:t> 5 2020</a:t>
                      </a:r>
                      <a:endParaRPr lang="en-NZ" sz="700" dirty="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700" dirty="0" err="1">
                          <a:effectLst/>
                        </a:rPr>
                        <a:t>Yr</a:t>
                      </a:r>
                      <a:r>
                        <a:rPr lang="en-GB" sz="700" dirty="0">
                          <a:effectLst/>
                        </a:rPr>
                        <a:t> 5 2021</a:t>
                      </a:r>
                      <a:endParaRPr lang="en-NZ" sz="700" dirty="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700" dirty="0" err="1">
                          <a:effectLst/>
                        </a:rPr>
                        <a:t>Yr</a:t>
                      </a:r>
                      <a:r>
                        <a:rPr lang="en-GB" sz="700" dirty="0">
                          <a:effectLst/>
                        </a:rPr>
                        <a:t> 6 2020</a:t>
                      </a:r>
                      <a:endParaRPr lang="en-NZ" sz="700" dirty="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700" dirty="0" err="1">
                          <a:effectLst/>
                        </a:rPr>
                        <a:t>Yr</a:t>
                      </a:r>
                      <a:r>
                        <a:rPr lang="en-GB" sz="700" dirty="0">
                          <a:effectLst/>
                        </a:rPr>
                        <a:t> 6 2021</a:t>
                      </a:r>
                      <a:endParaRPr lang="en-NZ" sz="700" dirty="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700" dirty="0" err="1">
                          <a:effectLst/>
                        </a:rPr>
                        <a:t>Yr</a:t>
                      </a:r>
                      <a:r>
                        <a:rPr lang="en-GB" sz="700" dirty="0">
                          <a:effectLst/>
                        </a:rPr>
                        <a:t> 7 2020</a:t>
                      </a:r>
                      <a:endParaRPr lang="en-NZ" sz="700" dirty="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700" dirty="0" err="1">
                          <a:effectLst/>
                        </a:rPr>
                        <a:t>Yr</a:t>
                      </a:r>
                      <a:r>
                        <a:rPr lang="en-GB" sz="700" dirty="0">
                          <a:effectLst/>
                        </a:rPr>
                        <a:t> 7 2021</a:t>
                      </a:r>
                      <a:endParaRPr lang="en-NZ" sz="700" dirty="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700" dirty="0" err="1">
                          <a:effectLst/>
                        </a:rPr>
                        <a:t>Yr</a:t>
                      </a:r>
                      <a:r>
                        <a:rPr lang="en-GB" sz="700" dirty="0">
                          <a:effectLst/>
                        </a:rPr>
                        <a:t> 8 2020</a:t>
                      </a:r>
                      <a:endParaRPr lang="en-NZ" sz="700" dirty="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700" dirty="0" err="1">
                          <a:effectLst/>
                        </a:rPr>
                        <a:t>Yr</a:t>
                      </a:r>
                      <a:r>
                        <a:rPr lang="en-GB" sz="700" dirty="0">
                          <a:effectLst/>
                        </a:rPr>
                        <a:t> 8 2021</a:t>
                      </a:r>
                      <a:endParaRPr lang="en-NZ" sz="700" dirty="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700" dirty="0" err="1">
                          <a:effectLst/>
                        </a:rPr>
                        <a:t>Yr</a:t>
                      </a:r>
                      <a:r>
                        <a:rPr lang="en-GB" sz="700" dirty="0">
                          <a:effectLst/>
                        </a:rPr>
                        <a:t> 9</a:t>
                      </a:r>
                      <a:br>
                        <a:rPr lang="en-GB" sz="700" dirty="0">
                          <a:effectLst/>
                        </a:rPr>
                      </a:br>
                      <a:r>
                        <a:rPr lang="en-GB" sz="700" dirty="0">
                          <a:effectLst/>
                        </a:rPr>
                        <a:t>2020</a:t>
                      </a:r>
                      <a:endParaRPr lang="en-NZ" sz="700" dirty="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700" dirty="0" err="1">
                          <a:effectLst/>
                        </a:rPr>
                        <a:t>Yr</a:t>
                      </a:r>
                      <a:r>
                        <a:rPr lang="en-GB" sz="700" dirty="0">
                          <a:effectLst/>
                        </a:rPr>
                        <a:t> 9</a:t>
                      </a:r>
                      <a:br>
                        <a:rPr lang="en-GB" sz="700" dirty="0">
                          <a:effectLst/>
                        </a:rPr>
                      </a:br>
                      <a:r>
                        <a:rPr lang="en-GB" sz="700" dirty="0">
                          <a:effectLst/>
                        </a:rPr>
                        <a:t>2021</a:t>
                      </a:r>
                      <a:endParaRPr lang="en-NZ" sz="700" dirty="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700" dirty="0">
                          <a:effectLst/>
                        </a:rPr>
                        <a:t>Yr10</a:t>
                      </a:r>
                      <a:br>
                        <a:rPr lang="en-GB" sz="700" dirty="0">
                          <a:effectLst/>
                        </a:rPr>
                      </a:br>
                      <a:r>
                        <a:rPr lang="en-GB" sz="700" dirty="0">
                          <a:effectLst/>
                        </a:rPr>
                        <a:t>2020</a:t>
                      </a:r>
                      <a:endParaRPr lang="en-NZ" sz="700" dirty="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marL="71755" marR="71755" algn="ctr">
                        <a:spcAft>
                          <a:spcPts val="0"/>
                        </a:spcAft>
                      </a:pPr>
                      <a:r>
                        <a:rPr lang="en-GB" sz="700" dirty="0">
                          <a:effectLst/>
                        </a:rPr>
                        <a:t>Yr10 </a:t>
                      </a:r>
                      <a:br>
                        <a:rPr lang="en-GB" sz="700" dirty="0">
                          <a:effectLst/>
                        </a:rPr>
                      </a:br>
                      <a:r>
                        <a:rPr lang="en-GB" sz="700" dirty="0">
                          <a:effectLst/>
                        </a:rPr>
                        <a:t>2021</a:t>
                      </a:r>
                      <a:endParaRPr lang="en-NZ" sz="700" dirty="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marL="71755" marR="71755" algn="ctr">
                        <a:spcAft>
                          <a:spcPts val="0"/>
                        </a:spcAft>
                      </a:pPr>
                      <a:r>
                        <a:rPr lang="en-GB" sz="700" dirty="0">
                          <a:effectLst/>
                        </a:rPr>
                        <a:t>2021 Overall </a:t>
                      </a:r>
                      <a:endParaRPr lang="en-NZ" sz="700" dirty="0">
                        <a:effectLst/>
                        <a:latin typeface="Times New Roman" panose="02020603050405020304" pitchFamily="18" charset="0"/>
                        <a:ea typeface="Times New Roman" panose="02020603050405020304" pitchFamily="18" charset="0"/>
                      </a:endParaRPr>
                    </a:p>
                  </a:txBody>
                  <a:tcPr marL="57590" marR="57590" marT="0" marB="0" anchor="ctr"/>
                </a:tc>
                <a:extLst>
                  <a:ext uri="{0D108BD9-81ED-4DB2-BD59-A6C34878D82A}">
                    <a16:rowId xmlns:a16="http://schemas.microsoft.com/office/drawing/2014/main" val="3432885931"/>
                  </a:ext>
                </a:extLst>
              </a:tr>
              <a:tr h="383634">
                <a:tc rowSpan="2">
                  <a:txBody>
                    <a:bodyPr/>
                    <a:lstStyle/>
                    <a:p>
                      <a:pPr marR="71755" algn="ctr"/>
                      <a:r>
                        <a:rPr lang="en-GB" sz="900">
                          <a:effectLst/>
                        </a:rPr>
                        <a:t>Well Below</a:t>
                      </a:r>
                      <a:endParaRPr lang="en-NZ" sz="1000">
                        <a:effectLst/>
                      </a:endParaRPr>
                    </a:p>
                    <a:p>
                      <a:pPr marL="71755" marR="71755" algn="ctr">
                        <a:spcAft>
                          <a:spcPts val="0"/>
                        </a:spcAft>
                      </a:pPr>
                      <a:r>
                        <a:rPr lang="en-GB" sz="900">
                          <a:effectLst/>
                        </a:rPr>
                        <a:t>#</a:t>
                      </a:r>
                      <a:endParaRPr lang="en-NZ" sz="1000">
                        <a:effectLst/>
                      </a:endParaRPr>
                    </a:p>
                    <a:p>
                      <a:pPr marL="71755" marR="71755" algn="ctr">
                        <a:spcAft>
                          <a:spcPts val="0"/>
                        </a:spcAft>
                      </a:pPr>
                      <a:r>
                        <a:rPr lang="en-GB" sz="900">
                          <a:effectLst/>
                        </a:rPr>
                        <a:t>%</a:t>
                      </a:r>
                      <a:endParaRPr lang="en-NZ" sz="1000">
                        <a:effectLst/>
                        <a:latin typeface="Times New Roman" panose="02020603050405020304" pitchFamily="18" charset="0"/>
                        <a:ea typeface="Times New Roman" panose="02020603050405020304" pitchFamily="18" charset="0"/>
                      </a:endParaRPr>
                    </a:p>
                  </a:txBody>
                  <a:tcPr marL="57590" marR="57590" marT="0" marB="0"/>
                </a:tc>
                <a:tc>
                  <a:txBody>
                    <a:bodyPr/>
                    <a:lstStyle/>
                    <a:p>
                      <a:pPr algn="ctr"/>
                      <a:r>
                        <a:rPr lang="en-GB" sz="900">
                          <a:effectLst/>
                        </a:rPr>
                        <a:t>n/a</a:t>
                      </a:r>
                      <a:endParaRPr lang="en-NZ" sz="100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900">
                          <a:effectLst/>
                        </a:rPr>
                        <a:t>n/a</a:t>
                      </a:r>
                      <a:endParaRPr lang="en-NZ" sz="100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900">
                          <a:effectLst/>
                        </a:rPr>
                        <a:t>0</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0</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0</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0</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2</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6</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4</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4</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12</a:t>
                      </a:r>
                      <a:endParaRPr lang="en-NZ" sz="1000">
                        <a:effectLst/>
                        <a:latin typeface="Times New Roman" panose="02020603050405020304" pitchFamily="18" charset="0"/>
                        <a:ea typeface="Times New Roman" panose="02020603050405020304" pitchFamily="18" charset="0"/>
                      </a:endParaRPr>
                    </a:p>
                  </a:txBody>
                  <a:tcPr marL="57590" marR="57590" marT="0" marB="0" anchor="b"/>
                </a:tc>
                <a:extLst>
                  <a:ext uri="{0D108BD9-81ED-4DB2-BD59-A6C34878D82A}">
                    <a16:rowId xmlns:a16="http://schemas.microsoft.com/office/drawing/2014/main" val="167596470"/>
                  </a:ext>
                </a:extLst>
              </a:tr>
              <a:tr h="357696">
                <a:tc vMerge="1">
                  <a:txBody>
                    <a:bodyPr/>
                    <a:lstStyle/>
                    <a:p>
                      <a:endParaRPr lang="en-US"/>
                    </a:p>
                  </a:txBody>
                  <a:tcPr/>
                </a:tc>
                <a:tc>
                  <a:txBody>
                    <a:bodyPr/>
                    <a:lstStyle/>
                    <a:p>
                      <a:pPr algn="ctr"/>
                      <a:r>
                        <a:rPr lang="en-GB" sz="900">
                          <a:effectLst/>
                        </a:rPr>
                        <a:t> </a:t>
                      </a:r>
                      <a:endParaRPr lang="en-NZ" sz="100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900">
                          <a:effectLst/>
                        </a:rPr>
                        <a:t> </a:t>
                      </a:r>
                      <a:endParaRPr lang="en-NZ" sz="100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900">
                          <a:effectLst/>
                        </a:rPr>
                        <a:t>0</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0</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0</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3</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6</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6</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5</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6</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6</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5</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17</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13</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0</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8</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0</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4</a:t>
                      </a:r>
                      <a:endParaRPr lang="en-NZ" sz="1000">
                        <a:effectLst/>
                        <a:latin typeface="Times New Roman" panose="02020603050405020304" pitchFamily="18" charset="0"/>
                        <a:ea typeface="Times New Roman" panose="02020603050405020304" pitchFamily="18" charset="0"/>
                      </a:endParaRPr>
                    </a:p>
                  </a:txBody>
                  <a:tcPr marL="57590" marR="57590" marT="0" marB="0" anchor="b"/>
                </a:tc>
                <a:extLst>
                  <a:ext uri="{0D108BD9-81ED-4DB2-BD59-A6C34878D82A}">
                    <a16:rowId xmlns:a16="http://schemas.microsoft.com/office/drawing/2014/main" val="1986641903"/>
                  </a:ext>
                </a:extLst>
              </a:tr>
              <a:tr h="373133">
                <a:tc rowSpan="2">
                  <a:txBody>
                    <a:bodyPr/>
                    <a:lstStyle/>
                    <a:p>
                      <a:pPr marR="71755" algn="ctr"/>
                      <a:r>
                        <a:rPr lang="en-GB" sz="900" dirty="0">
                          <a:effectLst/>
                        </a:rPr>
                        <a:t>Below</a:t>
                      </a:r>
                      <a:endParaRPr lang="en-NZ" sz="1000" dirty="0">
                        <a:effectLst/>
                      </a:endParaRPr>
                    </a:p>
                    <a:p>
                      <a:pPr marL="71755" marR="71755" algn="ctr">
                        <a:spcAft>
                          <a:spcPts val="0"/>
                        </a:spcAft>
                      </a:pPr>
                      <a:r>
                        <a:rPr lang="en-GB" sz="900" dirty="0">
                          <a:effectLst/>
                        </a:rPr>
                        <a:t>#</a:t>
                      </a:r>
                      <a:endParaRPr lang="en-NZ" sz="1000" dirty="0">
                        <a:effectLst/>
                      </a:endParaRPr>
                    </a:p>
                    <a:p>
                      <a:pPr marL="71755" marR="71755" algn="ctr">
                        <a:spcAft>
                          <a:spcPts val="0"/>
                        </a:spcAft>
                      </a:pPr>
                      <a:r>
                        <a:rPr lang="en-GB" sz="900" dirty="0">
                          <a:effectLst/>
                        </a:rPr>
                        <a:t>%</a:t>
                      </a:r>
                      <a:endParaRPr lang="en-NZ" sz="1000" dirty="0">
                        <a:effectLst/>
                        <a:latin typeface="Times New Roman" panose="02020603050405020304" pitchFamily="18" charset="0"/>
                        <a:ea typeface="Times New Roman" panose="02020603050405020304" pitchFamily="18" charset="0"/>
                      </a:endParaRPr>
                    </a:p>
                  </a:txBody>
                  <a:tcPr marL="57590" marR="57590" marT="0" marB="0"/>
                </a:tc>
                <a:tc>
                  <a:txBody>
                    <a:bodyPr/>
                    <a:lstStyle/>
                    <a:p>
                      <a:pPr algn="ctr"/>
                      <a:r>
                        <a:rPr lang="en-GB" sz="900">
                          <a:effectLst/>
                        </a:rPr>
                        <a:t>n/a</a:t>
                      </a:r>
                      <a:endParaRPr lang="en-NZ" sz="100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900">
                          <a:effectLst/>
                        </a:rPr>
                        <a:t>n/a</a:t>
                      </a:r>
                      <a:endParaRPr lang="en-NZ" sz="100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900" dirty="0">
                          <a:effectLst/>
                        </a:rPr>
                        <a:t>3</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8</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6</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0</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4</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6</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7</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5</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12</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6</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7</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0</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6</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7</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4</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32</a:t>
                      </a:r>
                      <a:endParaRPr lang="en-NZ" sz="1000">
                        <a:effectLst/>
                        <a:latin typeface="Times New Roman" panose="02020603050405020304" pitchFamily="18" charset="0"/>
                        <a:ea typeface="Times New Roman" panose="02020603050405020304" pitchFamily="18" charset="0"/>
                      </a:endParaRPr>
                    </a:p>
                  </a:txBody>
                  <a:tcPr marL="57590" marR="57590" marT="0" marB="0" anchor="b"/>
                </a:tc>
                <a:extLst>
                  <a:ext uri="{0D108BD9-81ED-4DB2-BD59-A6C34878D82A}">
                    <a16:rowId xmlns:a16="http://schemas.microsoft.com/office/drawing/2014/main" val="2040513616"/>
                  </a:ext>
                </a:extLst>
              </a:tr>
              <a:tr h="410218">
                <a:tc vMerge="1">
                  <a:txBody>
                    <a:bodyPr/>
                    <a:lstStyle/>
                    <a:p>
                      <a:endParaRPr lang="en-US"/>
                    </a:p>
                  </a:txBody>
                  <a:tcPr/>
                </a:tc>
                <a:tc>
                  <a:txBody>
                    <a:bodyPr/>
                    <a:lstStyle/>
                    <a:p>
                      <a:pPr algn="ctr"/>
                      <a:endParaRPr lang="en-NZ" sz="1000" dirty="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900" dirty="0">
                          <a:effectLst/>
                        </a:rPr>
                        <a:t> </a:t>
                      </a:r>
                      <a:endParaRPr lang="en-NZ" sz="1000" dirty="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900" dirty="0">
                          <a:effectLst/>
                        </a:rPr>
                        <a:t>7</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18</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13</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12</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13</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18</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14</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33</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15</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21</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3</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9</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0</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19</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9</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13</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15</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10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extLst>
                  <a:ext uri="{0D108BD9-81ED-4DB2-BD59-A6C34878D82A}">
                    <a16:rowId xmlns:a16="http://schemas.microsoft.com/office/drawing/2014/main" val="3039602394"/>
                  </a:ext>
                </a:extLst>
              </a:tr>
              <a:tr h="373133">
                <a:tc rowSpan="2">
                  <a:txBody>
                    <a:bodyPr/>
                    <a:lstStyle/>
                    <a:p>
                      <a:pPr marR="71755" algn="ctr"/>
                      <a:r>
                        <a:rPr lang="en-GB" sz="900">
                          <a:effectLst/>
                        </a:rPr>
                        <a:t>At</a:t>
                      </a:r>
                      <a:endParaRPr lang="en-NZ" sz="1000">
                        <a:effectLst/>
                      </a:endParaRPr>
                    </a:p>
                    <a:p>
                      <a:pPr marL="71755" marR="71755" algn="ctr">
                        <a:spcAft>
                          <a:spcPts val="0"/>
                        </a:spcAft>
                      </a:pPr>
                      <a:r>
                        <a:rPr lang="en-GB" sz="900">
                          <a:effectLst/>
                        </a:rPr>
                        <a:t>#</a:t>
                      </a:r>
                      <a:endParaRPr lang="en-NZ" sz="1000">
                        <a:effectLst/>
                      </a:endParaRPr>
                    </a:p>
                    <a:p>
                      <a:pPr marL="71755" marR="71755" algn="ctr">
                        <a:spcAft>
                          <a:spcPts val="0"/>
                        </a:spcAft>
                      </a:pPr>
                      <a:r>
                        <a:rPr lang="en-GB" sz="900">
                          <a:effectLst/>
                        </a:rPr>
                        <a:t>%</a:t>
                      </a:r>
                      <a:endParaRPr lang="en-NZ" sz="1000">
                        <a:effectLst/>
                        <a:latin typeface="Times New Roman" panose="02020603050405020304" pitchFamily="18" charset="0"/>
                        <a:ea typeface="Times New Roman" panose="02020603050405020304" pitchFamily="18" charset="0"/>
                      </a:endParaRPr>
                    </a:p>
                  </a:txBody>
                  <a:tcPr marL="57590" marR="57590" marT="0" marB="0"/>
                </a:tc>
                <a:tc>
                  <a:txBody>
                    <a:bodyPr/>
                    <a:lstStyle/>
                    <a:p>
                      <a:pPr algn="ctr"/>
                      <a:r>
                        <a:rPr lang="en-GB" sz="900">
                          <a:effectLst/>
                        </a:rPr>
                        <a:t>n/a</a:t>
                      </a:r>
                      <a:endParaRPr lang="en-NZ" sz="100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900">
                          <a:effectLst/>
                        </a:rPr>
                        <a:t>n/a</a:t>
                      </a:r>
                      <a:endParaRPr lang="en-NZ" sz="100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900">
                          <a:effectLst/>
                        </a:rPr>
                        <a:t>37</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31</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38</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15</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21</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28</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25</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17</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20</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21</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16</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26</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13</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21</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17</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3</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23</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11</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173</a:t>
                      </a:r>
                      <a:endParaRPr lang="en-NZ" sz="1000">
                        <a:effectLst/>
                        <a:latin typeface="Times New Roman" panose="02020603050405020304" pitchFamily="18" charset="0"/>
                        <a:ea typeface="Times New Roman" panose="02020603050405020304" pitchFamily="18" charset="0"/>
                      </a:endParaRPr>
                    </a:p>
                  </a:txBody>
                  <a:tcPr marL="57590" marR="57590" marT="0" marB="0" anchor="b"/>
                </a:tc>
                <a:extLst>
                  <a:ext uri="{0D108BD9-81ED-4DB2-BD59-A6C34878D82A}">
                    <a16:rowId xmlns:a16="http://schemas.microsoft.com/office/drawing/2014/main" val="3286711599"/>
                  </a:ext>
                </a:extLst>
              </a:tr>
              <a:tr h="373133">
                <a:tc vMerge="1">
                  <a:txBody>
                    <a:bodyPr/>
                    <a:lstStyle/>
                    <a:p>
                      <a:endParaRPr lang="en-US"/>
                    </a:p>
                  </a:txBody>
                  <a:tcPr/>
                </a:tc>
                <a:tc>
                  <a:txBody>
                    <a:bodyPr/>
                    <a:lstStyle/>
                    <a:p>
                      <a:pPr algn="ctr"/>
                      <a:r>
                        <a:rPr lang="en-GB" sz="900">
                          <a:effectLst/>
                        </a:rPr>
                        <a:t> </a:t>
                      </a:r>
                      <a:endParaRPr lang="en-NZ" sz="100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900">
                          <a:effectLst/>
                        </a:rPr>
                        <a:t> </a:t>
                      </a:r>
                      <a:endParaRPr lang="en-NZ" sz="100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900">
                          <a:effectLst/>
                        </a:rPr>
                        <a:t>88</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69</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84</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37</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62</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62</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66</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47</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56</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54</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48</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72</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59</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58</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53</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14</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43</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41</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53</a:t>
                      </a:r>
                      <a:endParaRPr lang="en-NZ" sz="1000">
                        <a:effectLst/>
                        <a:latin typeface="Times New Roman" panose="02020603050405020304" pitchFamily="18" charset="0"/>
                        <a:ea typeface="Times New Roman" panose="02020603050405020304" pitchFamily="18" charset="0"/>
                      </a:endParaRPr>
                    </a:p>
                  </a:txBody>
                  <a:tcPr marL="57590" marR="57590" marT="0" marB="0" anchor="b"/>
                </a:tc>
                <a:extLst>
                  <a:ext uri="{0D108BD9-81ED-4DB2-BD59-A6C34878D82A}">
                    <a16:rowId xmlns:a16="http://schemas.microsoft.com/office/drawing/2014/main" val="1954146210"/>
                  </a:ext>
                </a:extLst>
              </a:tr>
              <a:tr h="373133">
                <a:tc rowSpan="2">
                  <a:txBody>
                    <a:bodyPr/>
                    <a:lstStyle/>
                    <a:p>
                      <a:pPr marR="71755" algn="ctr"/>
                      <a:r>
                        <a:rPr lang="en-GB" sz="900">
                          <a:effectLst/>
                        </a:rPr>
                        <a:t>Above</a:t>
                      </a:r>
                      <a:endParaRPr lang="en-NZ" sz="1000">
                        <a:effectLst/>
                      </a:endParaRPr>
                    </a:p>
                    <a:p>
                      <a:pPr marL="71755" marR="71755" algn="ctr">
                        <a:spcAft>
                          <a:spcPts val="0"/>
                        </a:spcAft>
                      </a:pPr>
                      <a:r>
                        <a:rPr lang="en-GB" sz="900">
                          <a:effectLst/>
                        </a:rPr>
                        <a:t>#</a:t>
                      </a:r>
                      <a:endParaRPr lang="en-NZ" sz="1000">
                        <a:effectLst/>
                      </a:endParaRPr>
                    </a:p>
                    <a:p>
                      <a:pPr marL="71755" marR="71755" algn="ctr">
                        <a:spcAft>
                          <a:spcPts val="0"/>
                        </a:spcAft>
                      </a:pPr>
                      <a:r>
                        <a:rPr lang="en-GB" sz="900">
                          <a:effectLst/>
                        </a:rPr>
                        <a:t>%</a:t>
                      </a:r>
                      <a:endParaRPr lang="en-NZ" sz="1000">
                        <a:effectLst/>
                        <a:latin typeface="Times New Roman" panose="02020603050405020304" pitchFamily="18" charset="0"/>
                        <a:ea typeface="Times New Roman" panose="02020603050405020304" pitchFamily="18" charset="0"/>
                      </a:endParaRPr>
                    </a:p>
                  </a:txBody>
                  <a:tcPr marL="57590" marR="57590" marT="0" marB="0"/>
                </a:tc>
                <a:tc>
                  <a:txBody>
                    <a:bodyPr/>
                    <a:lstStyle/>
                    <a:p>
                      <a:pPr algn="ctr"/>
                      <a:r>
                        <a:rPr lang="en-GB" sz="900">
                          <a:effectLst/>
                        </a:rPr>
                        <a:t>n/a</a:t>
                      </a:r>
                      <a:endParaRPr lang="en-NZ" sz="100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900">
                          <a:effectLst/>
                        </a:rPr>
                        <a:t>n/a</a:t>
                      </a:r>
                      <a:endParaRPr lang="en-NZ" sz="100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900" dirty="0">
                          <a:effectLst/>
                        </a:rPr>
                        <a:t>2</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6</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1</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26</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9</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11</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5</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12</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2</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10</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8</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7</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6</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9</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5</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17</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19</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12</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110</a:t>
                      </a:r>
                      <a:endParaRPr lang="en-NZ" sz="1000">
                        <a:effectLst/>
                        <a:latin typeface="Times New Roman" panose="02020603050405020304" pitchFamily="18" charset="0"/>
                        <a:ea typeface="Times New Roman" panose="02020603050405020304" pitchFamily="18" charset="0"/>
                      </a:endParaRPr>
                    </a:p>
                  </a:txBody>
                  <a:tcPr marL="57590" marR="57590" marT="0" marB="0" anchor="b"/>
                </a:tc>
                <a:extLst>
                  <a:ext uri="{0D108BD9-81ED-4DB2-BD59-A6C34878D82A}">
                    <a16:rowId xmlns:a16="http://schemas.microsoft.com/office/drawing/2014/main" val="86735568"/>
                  </a:ext>
                </a:extLst>
              </a:tr>
              <a:tr h="394549">
                <a:tc vMerge="1">
                  <a:txBody>
                    <a:bodyPr/>
                    <a:lstStyle/>
                    <a:p>
                      <a:endParaRPr lang="en-US"/>
                    </a:p>
                  </a:txBody>
                  <a:tcPr/>
                </a:tc>
                <a:tc>
                  <a:txBody>
                    <a:bodyPr/>
                    <a:lstStyle/>
                    <a:p>
                      <a:pPr algn="ctr"/>
                      <a:r>
                        <a:rPr lang="en-GB" sz="900">
                          <a:effectLst/>
                        </a:rPr>
                        <a:t> </a:t>
                      </a:r>
                      <a:endParaRPr lang="en-NZ" sz="100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900">
                          <a:effectLst/>
                        </a:rPr>
                        <a:t> </a:t>
                      </a:r>
                      <a:endParaRPr lang="en-NZ" sz="100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900">
                          <a:effectLst/>
                        </a:rPr>
                        <a:t>5</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13</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63</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26</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24</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13</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33</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6</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26</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24</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19</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27</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25</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16</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77</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36</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44</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34</a:t>
                      </a:r>
                      <a:endParaRPr lang="en-NZ" sz="1000">
                        <a:effectLst/>
                        <a:latin typeface="Times New Roman" panose="02020603050405020304" pitchFamily="18" charset="0"/>
                        <a:ea typeface="Times New Roman" panose="02020603050405020304" pitchFamily="18" charset="0"/>
                      </a:endParaRPr>
                    </a:p>
                  </a:txBody>
                  <a:tcPr marL="57590" marR="57590" marT="0" marB="0" anchor="b"/>
                </a:tc>
                <a:extLst>
                  <a:ext uri="{0D108BD9-81ED-4DB2-BD59-A6C34878D82A}">
                    <a16:rowId xmlns:a16="http://schemas.microsoft.com/office/drawing/2014/main" val="99424355"/>
                  </a:ext>
                </a:extLst>
              </a:tr>
              <a:tr h="373133">
                <a:tc rowSpan="2">
                  <a:txBody>
                    <a:bodyPr/>
                    <a:lstStyle/>
                    <a:p>
                      <a:pPr algn="ctr"/>
                      <a:r>
                        <a:rPr lang="en-GB" sz="900">
                          <a:effectLst/>
                        </a:rPr>
                        <a:t>Total</a:t>
                      </a:r>
                      <a:endParaRPr lang="en-NZ" sz="1000">
                        <a:effectLst/>
                      </a:endParaRPr>
                    </a:p>
                    <a:p>
                      <a:pPr marL="71755" marR="71755" algn="ctr">
                        <a:spcAft>
                          <a:spcPts val="0"/>
                        </a:spcAft>
                      </a:pPr>
                      <a:r>
                        <a:rPr lang="en-GB" sz="900">
                          <a:effectLst/>
                        </a:rPr>
                        <a:t>#</a:t>
                      </a:r>
                      <a:endParaRPr lang="en-NZ" sz="1000">
                        <a:effectLst/>
                      </a:endParaRPr>
                    </a:p>
                    <a:p>
                      <a:pPr marL="71755" marR="71755" algn="ctr">
                        <a:spcAft>
                          <a:spcPts val="0"/>
                        </a:spcAft>
                      </a:pPr>
                      <a:r>
                        <a:rPr lang="en-GB" sz="900">
                          <a:effectLst/>
                        </a:rPr>
                        <a:t>%</a:t>
                      </a:r>
                      <a:endParaRPr lang="en-NZ" sz="1000">
                        <a:effectLst/>
                        <a:latin typeface="Times New Roman" panose="02020603050405020304" pitchFamily="18" charset="0"/>
                        <a:ea typeface="Times New Roman" panose="02020603050405020304" pitchFamily="18" charset="0"/>
                      </a:endParaRPr>
                    </a:p>
                  </a:txBody>
                  <a:tcPr marL="57590" marR="57590" marT="0" marB="0"/>
                </a:tc>
                <a:tc>
                  <a:txBody>
                    <a:bodyPr/>
                    <a:lstStyle/>
                    <a:p>
                      <a:pPr algn="ctr"/>
                      <a:r>
                        <a:rPr lang="en-GB" sz="900">
                          <a:effectLst/>
                        </a:rPr>
                        <a:t>n/a</a:t>
                      </a:r>
                      <a:endParaRPr lang="en-NZ" sz="100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900">
                          <a:effectLst/>
                        </a:rPr>
                        <a:t>n/a</a:t>
                      </a:r>
                      <a:endParaRPr lang="en-NZ" sz="100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900">
                          <a:effectLst/>
                        </a:rPr>
                        <a:t>42</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45</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45</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41</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34</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45</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38</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36</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36</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39</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33</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36</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22</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36</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32</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22</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53</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27</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327</a:t>
                      </a:r>
                      <a:endParaRPr lang="en-NZ" sz="1000">
                        <a:effectLst/>
                        <a:latin typeface="Times New Roman" panose="02020603050405020304" pitchFamily="18" charset="0"/>
                        <a:ea typeface="Times New Roman" panose="02020603050405020304" pitchFamily="18" charset="0"/>
                      </a:endParaRPr>
                    </a:p>
                  </a:txBody>
                  <a:tcPr marL="57590" marR="57590" marT="0" marB="0" anchor="b"/>
                </a:tc>
                <a:extLst>
                  <a:ext uri="{0D108BD9-81ED-4DB2-BD59-A6C34878D82A}">
                    <a16:rowId xmlns:a16="http://schemas.microsoft.com/office/drawing/2014/main" val="4009190780"/>
                  </a:ext>
                </a:extLst>
              </a:tr>
              <a:tr h="476310">
                <a:tc vMerge="1">
                  <a:txBody>
                    <a:bodyPr/>
                    <a:lstStyle/>
                    <a:p>
                      <a:endParaRPr lang="en-US"/>
                    </a:p>
                  </a:txBody>
                  <a:tcPr/>
                </a:tc>
                <a:tc>
                  <a:txBody>
                    <a:bodyPr/>
                    <a:lstStyle/>
                    <a:p>
                      <a:pPr algn="ctr"/>
                      <a:r>
                        <a:rPr lang="en-GB" sz="900" dirty="0">
                          <a:effectLst/>
                        </a:rPr>
                        <a:t> </a:t>
                      </a:r>
                      <a:endParaRPr lang="en-NZ" sz="1000" dirty="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900" dirty="0">
                          <a:effectLst/>
                        </a:rPr>
                        <a:t> </a:t>
                      </a:r>
                      <a:endParaRPr lang="en-NZ" sz="1000" dirty="0">
                        <a:effectLst/>
                        <a:latin typeface="Times New Roman" panose="02020603050405020304" pitchFamily="18" charset="0"/>
                        <a:ea typeface="Times New Roman" panose="02020603050405020304" pitchFamily="18" charset="0"/>
                      </a:endParaRPr>
                    </a:p>
                  </a:txBody>
                  <a:tcPr marL="57590" marR="57590" marT="0" marB="0" anchor="ctr"/>
                </a:tc>
                <a:tc>
                  <a:txBody>
                    <a:bodyPr/>
                    <a:lstStyle/>
                    <a:p>
                      <a:pPr algn="ctr"/>
                      <a:r>
                        <a:rPr lang="en-GB" sz="900" dirty="0">
                          <a:effectLst/>
                        </a:rPr>
                        <a:t>100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100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100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100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100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100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100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100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100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100</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100</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100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100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100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100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a:effectLst/>
                        </a:rPr>
                        <a:t>100</a:t>
                      </a:r>
                      <a:endParaRPr lang="en-NZ" sz="100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100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100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tc>
                  <a:txBody>
                    <a:bodyPr/>
                    <a:lstStyle/>
                    <a:p>
                      <a:pPr algn="ctr"/>
                      <a:r>
                        <a:rPr lang="en-GB" sz="900" dirty="0">
                          <a:effectLst/>
                        </a:rPr>
                        <a:t>100</a:t>
                      </a:r>
                      <a:endParaRPr lang="en-NZ" sz="1000" dirty="0">
                        <a:effectLst/>
                        <a:latin typeface="Times New Roman" panose="02020603050405020304" pitchFamily="18" charset="0"/>
                        <a:ea typeface="Times New Roman" panose="02020603050405020304" pitchFamily="18" charset="0"/>
                      </a:endParaRPr>
                    </a:p>
                  </a:txBody>
                  <a:tcPr marL="57590" marR="57590" marT="0" marB="0" anchor="b"/>
                </a:tc>
                <a:extLst>
                  <a:ext uri="{0D108BD9-81ED-4DB2-BD59-A6C34878D82A}">
                    <a16:rowId xmlns:a16="http://schemas.microsoft.com/office/drawing/2014/main" val="1028888999"/>
                  </a:ext>
                </a:extLst>
              </a:tr>
            </a:tbl>
          </a:graphicData>
        </a:graphic>
      </p:graphicFrame>
      <p:cxnSp>
        <p:nvCxnSpPr>
          <p:cNvPr id="18" name="Straight Arrow Connector 17">
            <a:extLst>
              <a:ext uri="{FF2B5EF4-FFF2-40B4-BE49-F238E27FC236}">
                <a16:creationId xmlns:a16="http://schemas.microsoft.com/office/drawing/2014/main" id="{E067FFC3-F7F9-5447-82F8-3B0B67A61ECE}"/>
              </a:ext>
            </a:extLst>
          </p:cNvPr>
          <p:cNvCxnSpPr>
            <a:cxnSpLocks/>
          </p:cNvCxnSpPr>
          <p:nvPr/>
        </p:nvCxnSpPr>
        <p:spPr>
          <a:xfrm>
            <a:off x="5226241" y="2826328"/>
            <a:ext cx="966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8E37B21-E717-EA40-9298-E17CE5560880}"/>
              </a:ext>
            </a:extLst>
          </p:cNvPr>
          <p:cNvCxnSpPr>
            <a:cxnSpLocks/>
          </p:cNvCxnSpPr>
          <p:nvPr/>
        </p:nvCxnSpPr>
        <p:spPr>
          <a:xfrm>
            <a:off x="1643455" y="3568931"/>
            <a:ext cx="966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B5D587D-FC35-F04E-91CA-4F5F582321DE}"/>
              </a:ext>
            </a:extLst>
          </p:cNvPr>
          <p:cNvCxnSpPr>
            <a:cxnSpLocks/>
          </p:cNvCxnSpPr>
          <p:nvPr/>
        </p:nvCxnSpPr>
        <p:spPr>
          <a:xfrm>
            <a:off x="4513811" y="3557849"/>
            <a:ext cx="966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D6544E3-8B99-3845-986A-FF268A38E32E}"/>
              </a:ext>
            </a:extLst>
          </p:cNvPr>
          <p:cNvCxnSpPr>
            <a:cxnSpLocks/>
          </p:cNvCxnSpPr>
          <p:nvPr/>
        </p:nvCxnSpPr>
        <p:spPr>
          <a:xfrm>
            <a:off x="1643454" y="5112329"/>
            <a:ext cx="966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E13A0C0-AEA8-3447-A0BF-6458B0EE9969}"/>
              </a:ext>
            </a:extLst>
          </p:cNvPr>
          <p:cNvCxnSpPr>
            <a:cxnSpLocks/>
          </p:cNvCxnSpPr>
          <p:nvPr/>
        </p:nvCxnSpPr>
        <p:spPr>
          <a:xfrm>
            <a:off x="2366662" y="4904511"/>
            <a:ext cx="966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6E721A6-C5BB-F04D-88FF-489AFC5BAED1}"/>
              </a:ext>
            </a:extLst>
          </p:cNvPr>
          <p:cNvCxnSpPr>
            <a:cxnSpLocks/>
          </p:cNvCxnSpPr>
          <p:nvPr/>
        </p:nvCxnSpPr>
        <p:spPr>
          <a:xfrm>
            <a:off x="3059389" y="4824154"/>
            <a:ext cx="966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9931CDD-E3DD-2048-88FE-6CF73A42EFB6}"/>
              </a:ext>
            </a:extLst>
          </p:cNvPr>
          <p:cNvCxnSpPr>
            <a:cxnSpLocks/>
          </p:cNvCxnSpPr>
          <p:nvPr/>
        </p:nvCxnSpPr>
        <p:spPr>
          <a:xfrm>
            <a:off x="3796451" y="4896200"/>
            <a:ext cx="966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3A43ACC-77AF-464E-BBBB-6753C13A0681}"/>
              </a:ext>
            </a:extLst>
          </p:cNvPr>
          <p:cNvCxnSpPr>
            <a:cxnSpLocks/>
          </p:cNvCxnSpPr>
          <p:nvPr/>
        </p:nvCxnSpPr>
        <p:spPr>
          <a:xfrm>
            <a:off x="4513811" y="4824154"/>
            <a:ext cx="966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80A3BE2-CC29-AE44-8B24-D6892651B582}"/>
              </a:ext>
            </a:extLst>
          </p:cNvPr>
          <p:cNvCxnSpPr>
            <a:cxnSpLocks/>
          </p:cNvCxnSpPr>
          <p:nvPr/>
        </p:nvCxnSpPr>
        <p:spPr>
          <a:xfrm>
            <a:off x="5480552" y="4896200"/>
            <a:ext cx="966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935EEFA-11D7-D142-87D4-331E1F67284B}"/>
              </a:ext>
            </a:extLst>
          </p:cNvPr>
          <p:cNvCxnSpPr>
            <a:cxnSpLocks/>
          </p:cNvCxnSpPr>
          <p:nvPr/>
        </p:nvCxnSpPr>
        <p:spPr>
          <a:xfrm>
            <a:off x="6833367" y="4896200"/>
            <a:ext cx="1246604" cy="8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69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C3474-A843-3644-A59D-44CC8C565579}"/>
              </a:ext>
            </a:extLst>
          </p:cNvPr>
          <p:cNvSpPr>
            <a:spLocks noGrp="1"/>
          </p:cNvSpPr>
          <p:nvPr>
            <p:ph type="title"/>
          </p:nvPr>
        </p:nvSpPr>
        <p:spPr/>
        <p:txBody>
          <a:bodyPr/>
          <a:lstStyle/>
          <a:p>
            <a:r>
              <a:rPr lang="en-US" dirty="0"/>
              <a:t>2021 Reading Recovery </a:t>
            </a:r>
          </a:p>
        </p:txBody>
      </p:sp>
      <p:sp>
        <p:nvSpPr>
          <p:cNvPr id="3" name="Doughnut 2">
            <a:extLst>
              <a:ext uri="{FF2B5EF4-FFF2-40B4-BE49-F238E27FC236}">
                <a16:creationId xmlns:a16="http://schemas.microsoft.com/office/drawing/2014/main" id="{06EF6239-CC7C-484C-8F8F-59499D20E137}"/>
              </a:ext>
            </a:extLst>
          </p:cNvPr>
          <p:cNvSpPr/>
          <p:nvPr/>
        </p:nvSpPr>
        <p:spPr>
          <a:xfrm>
            <a:off x="4713016" y="3568400"/>
            <a:ext cx="1074381" cy="1065666"/>
          </a:xfrm>
          <a:prstGeom prst="donut">
            <a:avLst>
              <a:gd name="adj" fmla="val 2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E504D7F9-1E6C-7347-8FEB-06DB9A9374B7}"/>
              </a:ext>
            </a:extLst>
          </p:cNvPr>
          <p:cNvSpPr txBox="1"/>
          <p:nvPr/>
        </p:nvSpPr>
        <p:spPr>
          <a:xfrm>
            <a:off x="6578602" y="5690366"/>
            <a:ext cx="2190481" cy="584775"/>
          </a:xfrm>
          <a:prstGeom prst="rect">
            <a:avLst/>
          </a:prstGeom>
          <a:noFill/>
        </p:spPr>
        <p:txBody>
          <a:bodyPr wrap="square" rtlCol="0">
            <a:spAutoFit/>
          </a:bodyPr>
          <a:lstStyle/>
          <a:p>
            <a:r>
              <a:rPr lang="en-US" sz="1600" dirty="0">
                <a:latin typeface="Cambria" panose="02040503050406030204" pitchFamily="18" charset="0"/>
              </a:rPr>
              <a:t>COVID interruption  Weeks</a:t>
            </a:r>
          </a:p>
        </p:txBody>
      </p:sp>
      <p:cxnSp>
        <p:nvCxnSpPr>
          <p:cNvPr id="8" name="Straight Arrow Connector 7">
            <a:extLst>
              <a:ext uri="{FF2B5EF4-FFF2-40B4-BE49-F238E27FC236}">
                <a16:creationId xmlns:a16="http://schemas.microsoft.com/office/drawing/2014/main" id="{08E05B1C-3017-DB45-B41E-BE9668DE6A2D}"/>
              </a:ext>
            </a:extLst>
          </p:cNvPr>
          <p:cNvCxnSpPr>
            <a:cxnSpLocks/>
          </p:cNvCxnSpPr>
          <p:nvPr/>
        </p:nvCxnSpPr>
        <p:spPr>
          <a:xfrm flipH="1" flipV="1">
            <a:off x="5607531" y="4634067"/>
            <a:ext cx="966944" cy="105629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D5F44380-94EC-384F-8BAF-44031661F547}"/>
              </a:ext>
            </a:extLst>
          </p:cNvPr>
          <p:cNvGraphicFramePr/>
          <p:nvPr>
            <p:extLst>
              <p:ext uri="{D42A27DB-BD31-4B8C-83A1-F6EECF244321}">
                <p14:modId xmlns:p14="http://schemas.microsoft.com/office/powerpoint/2010/main" val="1596154223"/>
              </p:ext>
            </p:extLst>
          </p:nvPr>
        </p:nvGraphicFramePr>
        <p:xfrm>
          <a:off x="303906" y="1793353"/>
          <a:ext cx="6405110" cy="461576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064C4075-9228-A143-A47D-669122B2FFE6}"/>
              </a:ext>
            </a:extLst>
          </p:cNvPr>
          <p:cNvSpPr txBox="1"/>
          <p:nvPr/>
        </p:nvSpPr>
        <p:spPr>
          <a:xfrm>
            <a:off x="6574475" y="2014242"/>
            <a:ext cx="2395335" cy="3416320"/>
          </a:xfrm>
          <a:prstGeom prst="rect">
            <a:avLst/>
          </a:prstGeom>
          <a:noFill/>
        </p:spPr>
        <p:txBody>
          <a:bodyPr wrap="square" rtlCol="0">
            <a:spAutoFit/>
          </a:bodyPr>
          <a:lstStyle/>
          <a:p>
            <a:r>
              <a:rPr lang="en-NZ" dirty="0">
                <a:latin typeface="Cambria" panose="02040503050406030204" pitchFamily="18" charset="0"/>
              </a:rPr>
              <a:t>9 children in 2021</a:t>
            </a:r>
          </a:p>
          <a:p>
            <a:endParaRPr lang="en-NZ" dirty="0">
              <a:latin typeface="Cambria" panose="02040503050406030204" pitchFamily="18" charset="0"/>
            </a:endParaRPr>
          </a:p>
          <a:p>
            <a:r>
              <a:rPr lang="en-NZ" dirty="0">
                <a:latin typeface="Cambria" panose="02040503050406030204" pitchFamily="18" charset="0"/>
              </a:rPr>
              <a:t>Good movement in all children</a:t>
            </a:r>
          </a:p>
          <a:p>
            <a:endParaRPr lang="en-NZ" dirty="0">
              <a:latin typeface="Cambria" panose="02040503050406030204" pitchFamily="18" charset="0"/>
            </a:endParaRPr>
          </a:p>
          <a:p>
            <a:r>
              <a:rPr lang="en-NZ" dirty="0">
                <a:latin typeface="Cambria" panose="02040503050406030204" pitchFamily="18" charset="0"/>
              </a:rPr>
              <a:t>Two children were carried over from 2020 </a:t>
            </a:r>
          </a:p>
          <a:p>
            <a:endParaRPr lang="en-NZ" dirty="0">
              <a:latin typeface="Cambria" panose="02040503050406030204" pitchFamily="18" charset="0"/>
            </a:endParaRPr>
          </a:p>
          <a:p>
            <a:r>
              <a:rPr lang="en-NZ" dirty="0">
                <a:latin typeface="Cambria" panose="02040503050406030204" pitchFamily="18" charset="0"/>
              </a:rPr>
              <a:t>Two children are likely to be carried over to 2022</a:t>
            </a:r>
          </a:p>
        </p:txBody>
      </p:sp>
    </p:spTree>
    <p:extLst>
      <p:ext uri="{BB962C8B-B14F-4D97-AF65-F5344CB8AC3E}">
        <p14:creationId xmlns:p14="http://schemas.microsoft.com/office/powerpoint/2010/main" val="2446149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D3505-91F8-B542-8180-21A846B3AB5B}"/>
              </a:ext>
            </a:extLst>
          </p:cNvPr>
          <p:cNvSpPr>
            <a:spLocks noGrp="1"/>
          </p:cNvSpPr>
          <p:nvPr>
            <p:ph type="title"/>
          </p:nvPr>
        </p:nvSpPr>
        <p:spPr/>
        <p:txBody>
          <a:bodyPr/>
          <a:lstStyle/>
          <a:p>
            <a:r>
              <a:rPr lang="en-US" dirty="0"/>
              <a:t>Monitoring over 3 Years</a:t>
            </a:r>
          </a:p>
        </p:txBody>
      </p:sp>
      <p:graphicFrame>
        <p:nvGraphicFramePr>
          <p:cNvPr id="3" name="Table 2">
            <a:extLst>
              <a:ext uri="{FF2B5EF4-FFF2-40B4-BE49-F238E27FC236}">
                <a16:creationId xmlns:a16="http://schemas.microsoft.com/office/drawing/2014/main" id="{98D0E48C-3D4D-6C42-993F-DAB98AD142FF}"/>
              </a:ext>
            </a:extLst>
          </p:cNvPr>
          <p:cNvGraphicFramePr>
            <a:graphicFrameLocks noGrp="1"/>
          </p:cNvGraphicFramePr>
          <p:nvPr>
            <p:extLst>
              <p:ext uri="{D42A27DB-BD31-4B8C-83A1-F6EECF244321}">
                <p14:modId xmlns:p14="http://schemas.microsoft.com/office/powerpoint/2010/main" val="2973086885"/>
              </p:ext>
            </p:extLst>
          </p:nvPr>
        </p:nvGraphicFramePr>
        <p:xfrm>
          <a:off x="311197" y="1645544"/>
          <a:ext cx="8451063" cy="4568198"/>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3485268712"/>
                    </a:ext>
                  </a:extLst>
                </a:gridCol>
                <a:gridCol w="1006446">
                  <a:extLst>
                    <a:ext uri="{9D8B030D-6E8A-4147-A177-3AD203B41FA5}">
                      <a16:colId xmlns:a16="http://schemas.microsoft.com/office/drawing/2014/main" val="1940586032"/>
                    </a:ext>
                  </a:extLst>
                </a:gridCol>
                <a:gridCol w="1614507">
                  <a:extLst>
                    <a:ext uri="{9D8B030D-6E8A-4147-A177-3AD203B41FA5}">
                      <a16:colId xmlns:a16="http://schemas.microsoft.com/office/drawing/2014/main" val="1462511657"/>
                    </a:ext>
                  </a:extLst>
                </a:gridCol>
                <a:gridCol w="1362896">
                  <a:extLst>
                    <a:ext uri="{9D8B030D-6E8A-4147-A177-3AD203B41FA5}">
                      <a16:colId xmlns:a16="http://schemas.microsoft.com/office/drawing/2014/main" val="87411896"/>
                    </a:ext>
                  </a:extLst>
                </a:gridCol>
                <a:gridCol w="2012892">
                  <a:extLst>
                    <a:ext uri="{9D8B030D-6E8A-4147-A177-3AD203B41FA5}">
                      <a16:colId xmlns:a16="http://schemas.microsoft.com/office/drawing/2014/main" val="1485694631"/>
                    </a:ext>
                  </a:extLst>
                </a:gridCol>
                <a:gridCol w="2012892">
                  <a:extLst>
                    <a:ext uri="{9D8B030D-6E8A-4147-A177-3AD203B41FA5}">
                      <a16:colId xmlns:a16="http://schemas.microsoft.com/office/drawing/2014/main" val="1392000528"/>
                    </a:ext>
                  </a:extLst>
                </a:gridCol>
                <a:gridCol w="278870">
                  <a:extLst>
                    <a:ext uri="{9D8B030D-6E8A-4147-A177-3AD203B41FA5}">
                      <a16:colId xmlns:a16="http://schemas.microsoft.com/office/drawing/2014/main" val="555285237"/>
                    </a:ext>
                  </a:extLst>
                </a:gridCol>
              </a:tblGrid>
              <a:tr h="317576">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algn="ctr">
                        <a:lnSpc>
                          <a:spcPct val="115000"/>
                        </a:lnSpc>
                        <a:spcAft>
                          <a:spcPts val="1000"/>
                        </a:spcAft>
                      </a:pPr>
                      <a:r>
                        <a:rPr lang="en-NZ" sz="1200" dirty="0">
                          <a:effectLst/>
                        </a:rPr>
                        <a:t>Ongoing Monitoring of Previous Reading Recovery Children</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15000"/>
                        </a:lnSpc>
                        <a:spcAft>
                          <a:spcPts val="1000"/>
                        </a:spcAft>
                      </a:pPr>
                      <a:r>
                        <a:rPr lang="en-NZ" sz="1100" dirty="0">
                          <a:effectLst/>
                        </a:rPr>
                        <a:t>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6330230"/>
                  </a:ext>
                </a:extLst>
              </a:tr>
              <a:tr h="329790">
                <a:tc>
                  <a:txBody>
                    <a:bodyPr/>
                    <a:lstStyle/>
                    <a:p>
                      <a:pPr>
                        <a:lnSpc>
                          <a:spcPct val="115000"/>
                        </a:lnSpc>
                        <a:spcAft>
                          <a:spcPts val="1000"/>
                        </a:spcAft>
                      </a:pPr>
                      <a:r>
                        <a:rPr lang="en-NZ" sz="1100" dirty="0">
                          <a:effectLst/>
                        </a:rPr>
                        <a:t>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en-NZ" sz="1000">
                          <a:effectLst/>
                        </a:rPr>
                        <a:t>Child</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en-NZ" sz="1000">
                          <a:effectLst/>
                        </a:rPr>
                        <a:t>Term 1 Reading Level</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en-NZ" sz="1000">
                          <a:effectLst/>
                        </a:rPr>
                        <a:t>Assessment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en-NZ" sz="1000">
                          <a:effectLst/>
                        </a:rPr>
                        <a:t>Term 3 Reading Level</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en-NZ" sz="1000">
                          <a:effectLst/>
                        </a:rPr>
                        <a:t>Expectation</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6011852"/>
                  </a:ext>
                </a:extLst>
              </a:tr>
              <a:tr h="329790">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5501254"/>
                  </a:ext>
                </a:extLst>
              </a:tr>
              <a:tr h="256503">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L20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Below</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Curriculum L3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At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85490"/>
                  </a:ext>
                </a:extLst>
              </a:tr>
              <a:tr h="256503">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8.06-9.06 Yrs</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At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Curriculum L3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At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5924382"/>
                  </a:ext>
                </a:extLst>
              </a:tr>
              <a:tr h="256503">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8.06-9.06 Yrs</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At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Curriculum L3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At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87653"/>
                  </a:ext>
                </a:extLst>
              </a:tr>
              <a:tr h="256503">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L21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Well Below</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Curriculum L2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Well Below</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8251817"/>
                  </a:ext>
                </a:extLst>
              </a:tr>
              <a:tr h="256503">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NZ" sz="1000">
                          <a:effectLst/>
                        </a:rPr>
                        <a:t>8.06-9.06 Yrs</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At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Curriculum L3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At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7085184"/>
                  </a:ext>
                </a:extLst>
              </a:tr>
              <a:tr h="256503">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L20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Below</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L23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Below</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8744074"/>
                  </a:ext>
                </a:extLst>
              </a:tr>
              <a:tr h="256503">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L16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Below</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L19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Below</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2256335"/>
                  </a:ext>
                </a:extLst>
              </a:tr>
              <a:tr h="256503">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8</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L19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At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Curriculum L2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At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5987686"/>
                  </a:ext>
                </a:extLst>
              </a:tr>
              <a:tr h="256503">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L20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At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NZ" sz="1000">
                          <a:effectLst/>
                        </a:rPr>
                        <a:t>     Curriculum L2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At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63124066"/>
                  </a:ext>
                </a:extLst>
              </a:tr>
              <a:tr h="256503">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1000"/>
                        </a:spcAft>
                      </a:pPr>
                      <a:r>
                        <a:rPr lang="en-NZ" sz="1000">
                          <a:effectLst/>
                        </a:rPr>
                        <a:t>10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L15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At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L20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At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74006129"/>
                  </a:ext>
                </a:extLst>
              </a:tr>
              <a:tr h="256503">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1000"/>
                        </a:spcAft>
                      </a:pPr>
                      <a:r>
                        <a:rPr lang="en-NZ" sz="1000">
                          <a:effectLst/>
                        </a:rPr>
                        <a:t>11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L17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At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L18</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Below</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61090834"/>
                  </a:ext>
                </a:extLst>
              </a:tr>
              <a:tr h="256503">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1000"/>
                        </a:spcAft>
                      </a:pPr>
                      <a:r>
                        <a:rPr lang="en-NZ" sz="1000">
                          <a:effectLst/>
                        </a:rPr>
                        <a:t>12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dirty="0">
                          <a:effectLst/>
                        </a:rPr>
                        <a:t>L22</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Below</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Curriculum L2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Below</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64880352"/>
                  </a:ext>
                </a:extLst>
              </a:tr>
              <a:tr h="256503">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13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L19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Below</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L20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NZ" sz="1000">
                          <a:effectLst/>
                        </a:rPr>
                        <a:t>Below</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NZ" sz="1100" dirty="0">
                          <a:effectLst/>
                        </a:rPr>
                        <a:t>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88810099"/>
                  </a:ext>
                </a:extLst>
              </a:tr>
              <a:tr h="256503">
                <a:tc>
                  <a:txBody>
                    <a:bodyPr/>
                    <a:lstStyle/>
                    <a:p>
                      <a:pPr>
                        <a:lnSpc>
                          <a:spcPct val="115000"/>
                        </a:lnSpc>
                        <a:spcAft>
                          <a:spcPts val="1000"/>
                        </a:spcAft>
                      </a:pPr>
                      <a:r>
                        <a:rPr lang="en-NZ" sz="1100">
                          <a:effectLst/>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algn="ctr">
                        <a:lnSpc>
                          <a:spcPct val="115000"/>
                        </a:lnSpc>
                        <a:spcAft>
                          <a:spcPts val="1000"/>
                        </a:spcAft>
                      </a:pPr>
                      <a:r>
                        <a:rPr lang="en-NZ" sz="1000">
                          <a:effectLst/>
                        </a:rPr>
                        <a:t>* Referred from Reading Recovery.</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15000"/>
                        </a:lnSpc>
                        <a:spcAft>
                          <a:spcPts val="1000"/>
                        </a:spcAft>
                      </a:pPr>
                      <a:r>
                        <a:rPr lang="en-NZ" sz="1100" dirty="0">
                          <a:effectLst/>
                        </a:rPr>
                        <a:t>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251174"/>
                  </a:ext>
                </a:extLst>
              </a:tr>
            </a:tbl>
          </a:graphicData>
        </a:graphic>
      </p:graphicFrame>
      <p:sp>
        <p:nvSpPr>
          <p:cNvPr id="6" name="TextBox 5">
            <a:extLst>
              <a:ext uri="{FF2B5EF4-FFF2-40B4-BE49-F238E27FC236}">
                <a16:creationId xmlns:a16="http://schemas.microsoft.com/office/drawing/2014/main" id="{DBCD33F0-09DE-BD49-965B-7CB7DCA8D0A9}"/>
              </a:ext>
            </a:extLst>
          </p:cNvPr>
          <p:cNvSpPr txBox="1"/>
          <p:nvPr/>
        </p:nvSpPr>
        <p:spPr>
          <a:xfrm>
            <a:off x="676670" y="6264379"/>
            <a:ext cx="7790659" cy="369332"/>
          </a:xfrm>
          <a:prstGeom prst="rect">
            <a:avLst/>
          </a:prstGeom>
          <a:noFill/>
        </p:spPr>
        <p:txBody>
          <a:bodyPr wrap="none" rtlCol="0">
            <a:spAutoFit/>
          </a:bodyPr>
          <a:lstStyle/>
          <a:p>
            <a:r>
              <a:rPr lang="en-US" dirty="0">
                <a:latin typeface="Cambria" panose="02040503050406030204" pitchFamily="18" charset="0"/>
              </a:rPr>
              <a:t>11 children have maintained, 1 has increased and 1 has dropped achievement</a:t>
            </a:r>
          </a:p>
        </p:txBody>
      </p:sp>
    </p:spTree>
    <p:extLst>
      <p:ext uri="{BB962C8B-B14F-4D97-AF65-F5344CB8AC3E}">
        <p14:creationId xmlns:p14="http://schemas.microsoft.com/office/powerpoint/2010/main" val="261574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br>
              <a:rPr lang="en-NZ" dirty="0"/>
            </a:br>
            <a:r>
              <a:rPr lang="en-NZ" dirty="0"/>
              <a:t>2021 Analysis of Variance</a:t>
            </a:r>
            <a:br>
              <a:rPr lang="en-NZ" dirty="0"/>
            </a:br>
            <a:endParaRPr lang="en-US" dirty="0"/>
          </a:p>
        </p:txBody>
      </p:sp>
      <p:sp>
        <p:nvSpPr>
          <p:cNvPr id="2" name="TextBox 1">
            <a:extLst>
              <a:ext uri="{FF2B5EF4-FFF2-40B4-BE49-F238E27FC236}">
                <a16:creationId xmlns:a16="http://schemas.microsoft.com/office/drawing/2014/main" id="{ABB6231F-D8CB-3E48-8FEA-8CA0D0C15A06}"/>
              </a:ext>
            </a:extLst>
          </p:cNvPr>
          <p:cNvSpPr txBox="1"/>
          <p:nvPr/>
        </p:nvSpPr>
        <p:spPr>
          <a:xfrm>
            <a:off x="307571" y="1670858"/>
            <a:ext cx="8611985" cy="3785652"/>
          </a:xfrm>
          <a:prstGeom prst="rect">
            <a:avLst/>
          </a:prstGeom>
          <a:noFill/>
        </p:spPr>
        <p:txBody>
          <a:bodyPr wrap="square" rtlCol="0">
            <a:spAutoFit/>
          </a:bodyPr>
          <a:lstStyle/>
          <a:p>
            <a:pPr algn="ctr"/>
            <a:r>
              <a:rPr lang="en-AU" sz="2400" b="1" dirty="0">
                <a:latin typeface="Cambria" panose="02040503050406030204" pitchFamily="18" charset="0"/>
                <a:cs typeface="Calibri" panose="020F0502020204030204" pitchFamily="34" charset="0"/>
              </a:rPr>
              <a:t>Mission (Our purpose)</a:t>
            </a:r>
            <a:endParaRPr lang="en-NZ" sz="2400" dirty="0">
              <a:latin typeface="Cambria" panose="02040503050406030204" pitchFamily="18" charset="0"/>
              <a:cs typeface="Calibri" panose="020F0502020204030204" pitchFamily="34" charset="0"/>
            </a:endParaRPr>
          </a:p>
          <a:p>
            <a:pPr algn="ctr"/>
            <a:endParaRPr lang="en-AU" sz="2400" dirty="0">
              <a:latin typeface="Cambria" panose="02040503050406030204" pitchFamily="18" charset="0"/>
              <a:cs typeface="Calibri" panose="020F0502020204030204" pitchFamily="34" charset="0"/>
            </a:endParaRPr>
          </a:p>
          <a:p>
            <a:pPr algn="ctr"/>
            <a:r>
              <a:rPr lang="en-AU" sz="2400" dirty="0">
                <a:latin typeface="Cambria" panose="02040503050406030204" pitchFamily="18" charset="0"/>
                <a:cs typeface="Calibri" panose="020F0502020204030204" pitchFamily="34" charset="0"/>
              </a:rPr>
              <a:t>To provide quality education based on a biblical Christian worldview enabling each child to fulfil their God-given destiny. </a:t>
            </a:r>
          </a:p>
          <a:p>
            <a:pPr algn="ctr"/>
            <a:endParaRPr lang="en-AU" sz="2400" dirty="0">
              <a:latin typeface="Cambria" panose="02040503050406030204" pitchFamily="18" charset="0"/>
              <a:cs typeface="Calibri" panose="020F0502020204030204" pitchFamily="34" charset="0"/>
            </a:endParaRPr>
          </a:p>
          <a:p>
            <a:pPr algn="ctr"/>
            <a:endParaRPr lang="en-AU" sz="2400" dirty="0">
              <a:latin typeface="Cambria" panose="02040503050406030204" pitchFamily="18" charset="0"/>
              <a:cs typeface="Calibri" panose="020F0502020204030204" pitchFamily="34" charset="0"/>
            </a:endParaRPr>
          </a:p>
          <a:p>
            <a:pPr algn="ctr"/>
            <a:r>
              <a:rPr lang="en-AU" sz="2400" b="1" dirty="0">
                <a:latin typeface="Cambria" panose="02040503050406030204" pitchFamily="18" charset="0"/>
                <a:cs typeface="Calibri" panose="020F0502020204030204" pitchFamily="34" charset="0"/>
              </a:rPr>
              <a:t>Vision (Our direction)</a:t>
            </a:r>
          </a:p>
          <a:p>
            <a:pPr algn="ctr"/>
            <a:endParaRPr lang="en-NZ" sz="2400" dirty="0">
              <a:latin typeface="Cambria" panose="02040503050406030204" pitchFamily="18" charset="0"/>
              <a:cs typeface="Calibri" panose="020F0502020204030204" pitchFamily="34" charset="0"/>
            </a:endParaRPr>
          </a:p>
          <a:p>
            <a:pPr algn="ctr"/>
            <a:r>
              <a:rPr lang="en-AU" sz="2400" dirty="0">
                <a:latin typeface="Cambria" panose="02040503050406030204" pitchFamily="18" charset="0"/>
                <a:cs typeface="Calibri" panose="020F0502020204030204" pitchFamily="34" charset="0"/>
              </a:rPr>
              <a:t>Quality education based on a biblical Christian worldview</a:t>
            </a:r>
            <a:endParaRPr lang="en-NZ" sz="2400" dirty="0">
              <a:latin typeface="Cambria" panose="02040503050406030204" pitchFamily="18" charset="0"/>
              <a:cs typeface="Calibri" panose="020F0502020204030204" pitchFamily="34" charset="0"/>
            </a:endParaRPr>
          </a:p>
          <a:p>
            <a:pPr algn="ctr"/>
            <a:r>
              <a:rPr lang="en-AU" sz="2400" dirty="0">
                <a:latin typeface="Cambria" panose="02040503050406030204" pitchFamily="18" charset="0"/>
                <a:cs typeface="Calibri" panose="020F0502020204030204" pitchFamily="34" charset="0"/>
              </a:rPr>
              <a:t>Biblical - Relational – Transformative</a:t>
            </a:r>
            <a:endParaRPr lang="en-NZ" sz="2400" dirty="0">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23822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34CD2-215B-4D4A-AAD6-A27FA04196AA}"/>
              </a:ext>
            </a:extLst>
          </p:cNvPr>
          <p:cNvSpPr>
            <a:spLocks noGrp="1"/>
          </p:cNvSpPr>
          <p:nvPr>
            <p:ph type="title"/>
          </p:nvPr>
        </p:nvSpPr>
        <p:spPr/>
        <p:txBody>
          <a:bodyPr/>
          <a:lstStyle/>
          <a:p>
            <a:r>
              <a:rPr lang="en-AU" b="1" dirty="0"/>
              <a:t>Trending Male / Female  </a:t>
            </a:r>
            <a:r>
              <a:rPr lang="en-AU" b="1" dirty="0">
                <a:latin typeface="Cambria" panose="02040503050406030204" pitchFamily="18" charset="0"/>
                <a:ea typeface="Times New Roman" panose="02020603050405020304" pitchFamily="18" charset="0"/>
                <a:cs typeface="Calibri" panose="020F0502020204030204" pitchFamily="34" charset="0"/>
              </a:rPr>
              <a:t>2021</a:t>
            </a: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 </a:t>
            </a:r>
            <a:endParaRPr lang="en-US" dirty="0"/>
          </a:p>
        </p:txBody>
      </p:sp>
      <p:sp>
        <p:nvSpPr>
          <p:cNvPr id="3" name="Rectangle 2">
            <a:extLst>
              <a:ext uri="{FF2B5EF4-FFF2-40B4-BE49-F238E27FC236}">
                <a16:creationId xmlns:a16="http://schemas.microsoft.com/office/drawing/2014/main" id="{D85C6107-9945-D644-8D99-F6A00F17CEAF}"/>
              </a:ext>
            </a:extLst>
          </p:cNvPr>
          <p:cNvSpPr/>
          <p:nvPr/>
        </p:nvSpPr>
        <p:spPr>
          <a:xfrm>
            <a:off x="173422" y="1750083"/>
            <a:ext cx="8797155" cy="4475071"/>
          </a:xfrm>
          <a:prstGeom prst="rect">
            <a:avLst/>
          </a:prstGeom>
        </p:spPr>
        <p:txBody>
          <a:bodyPr wrap="square">
            <a:spAutoFit/>
          </a:bodyPr>
          <a:lstStyle/>
          <a:p>
            <a:pPr marL="228600">
              <a:lnSpc>
                <a:spcPct val="115000"/>
              </a:lnSpc>
            </a:pPr>
            <a:r>
              <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Female pupils </a:t>
            </a:r>
          </a:p>
          <a:p>
            <a:pPr marL="685800" lvl="1" algn="ctr">
              <a:lnSpc>
                <a:spcPct val="115000"/>
              </a:lnSpc>
            </a:pPr>
            <a:r>
              <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2021</a:t>
            </a: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 = 137/154 (88%) females At or Above curriculum level for their year level</a:t>
            </a:r>
          </a:p>
          <a:p>
            <a:pPr marL="228600" algn="ctr">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2020 = 123/141 (87%) pupil At or Above curriculum level for their year level</a:t>
            </a:r>
          </a:p>
          <a:p>
            <a:pPr marL="228600" algn="ctr">
              <a:lnSpc>
                <a:spcPct val="115000"/>
              </a:lnSpc>
              <a:spcAft>
                <a:spcPts val="0"/>
              </a:spcAft>
            </a:pPr>
            <a:r>
              <a:rPr lang="en-NZ" dirty="0">
                <a:latin typeface="Cambria" panose="02040503050406030204" pitchFamily="18" charset="0"/>
                <a:ea typeface="Calibri" panose="020F0502020204030204" pitchFamily="34" charset="0"/>
                <a:cs typeface="Calibri" panose="020F0502020204030204" pitchFamily="34" charset="0"/>
              </a:rPr>
              <a:t>	</a:t>
            </a:r>
            <a:r>
              <a:rPr lang="en-NZ" sz="1400" dirty="0">
                <a:latin typeface="Cambria" panose="02040503050406030204" pitchFamily="18" charset="0"/>
                <a:ea typeface="Calibri" panose="020F0502020204030204" pitchFamily="34" charset="0"/>
                <a:cs typeface="Calibri" panose="020F0502020204030204" pitchFamily="34" charset="0"/>
              </a:rPr>
              <a:t>Continuing upward trend from 2019</a:t>
            </a: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female pupils 95/136 (69%) At or Above </a:t>
            </a:r>
            <a:r>
              <a:rPr lang="en-NZ" dirty="0">
                <a:latin typeface="Cambria" panose="02040503050406030204" pitchFamily="18" charset="0"/>
                <a:ea typeface="Calibri" panose="020F0502020204030204" pitchFamily="34" charset="0"/>
                <a:cs typeface="Calibri" panose="020F0502020204030204" pitchFamily="34" charset="0"/>
              </a:rPr>
              <a:t>	</a:t>
            </a:r>
          </a:p>
          <a:p>
            <a:pPr marL="228600">
              <a:lnSpc>
                <a:spcPct val="115000"/>
              </a:lnSpc>
              <a:spcAft>
                <a:spcPts val="0"/>
              </a:spcAft>
            </a:pPr>
            <a:r>
              <a:rPr lang="en-NZ" dirty="0">
                <a:latin typeface="Cambria" panose="02040503050406030204" pitchFamily="18" charset="0"/>
                <a:ea typeface="Calibri" panose="020F0502020204030204" pitchFamily="34" charset="0"/>
                <a:cs typeface="Calibri" panose="020F0502020204030204" pitchFamily="34" charset="0"/>
              </a:rPr>
              <a:t>	</a:t>
            </a:r>
          </a:p>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Male pupils </a:t>
            </a:r>
          </a:p>
          <a:p>
            <a:pPr marL="228600" algn="ctr">
              <a:lnSpc>
                <a:spcPct val="115000"/>
              </a:lnSpc>
            </a:pPr>
            <a:r>
              <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2021</a:t>
            </a: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 = 84/173 (84%) males At or Above curriculum level for their year level</a:t>
            </a:r>
          </a:p>
          <a:p>
            <a:pPr marL="228600" algn="ctr">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2020 = 134/162 (82%) pupil At or Above curriculum level for their year level</a:t>
            </a:r>
          </a:p>
          <a:p>
            <a:pPr marL="228600" algn="ctr">
              <a:lnSpc>
                <a:spcPct val="115000"/>
              </a:lnSpc>
              <a:spcAft>
                <a:spcPts val="0"/>
              </a:spcAft>
            </a:pPr>
            <a:r>
              <a:rPr lang="en-NZ" sz="1400" dirty="0">
                <a:latin typeface="Cambria" panose="02040503050406030204" pitchFamily="18" charset="0"/>
                <a:ea typeface="Calibri" panose="020F0502020204030204" pitchFamily="34" charset="0"/>
                <a:cs typeface="Calibri" panose="020F0502020204030204" pitchFamily="34" charset="0"/>
              </a:rPr>
              <a:t>	 Continuing upward trend from 2019</a:t>
            </a: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male pupils 109/138 (78%) At or Above curriculum </a:t>
            </a:r>
            <a:endParaRPr lang="en-NZ" sz="1400" dirty="0">
              <a:latin typeface="Cambria" panose="02040503050406030204" pitchFamily="18" charset="0"/>
              <a:ea typeface="Calibri" panose="020F0502020204030204" pitchFamily="34" charset="0"/>
              <a:cs typeface="Calibri" panose="020F0502020204030204" pitchFamily="34" charset="0"/>
            </a:endParaRPr>
          </a:p>
          <a:p>
            <a:pPr marL="228600">
              <a:lnSpc>
                <a:spcPct val="115000"/>
              </a:lnSpc>
              <a:spcAft>
                <a:spcPts val="0"/>
              </a:spcAft>
            </a:pPr>
            <a:endParaRPr lang="en-NZ" dirty="0">
              <a:latin typeface="Cambria" panose="02040503050406030204" pitchFamily="18" charset="0"/>
              <a:ea typeface="Calibri" panose="020F0502020204030204" pitchFamily="34" charset="0"/>
              <a:cs typeface="Calibri" panose="020F0502020204030204" pitchFamily="34" charset="0"/>
            </a:endParaRPr>
          </a:p>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Well below category </a:t>
            </a:r>
          </a:p>
          <a:p>
            <a:pPr marL="228600" algn="ctr">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2021 = 9</a:t>
            </a: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/173 (5%) males and 3/154 (1%) females are in the.</a:t>
            </a:r>
            <a:endPar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endParaRPr>
          </a:p>
          <a:p>
            <a:pPr marL="228600" algn="ctr">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2020 =</a:t>
            </a:r>
            <a:r>
              <a:rPr lang="en-AU" sz="14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 </a:t>
            </a: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10/162 (6%) males and 2/141 (1%) females are in the.</a:t>
            </a:r>
          </a:p>
          <a:p>
            <a:pPr marL="228600" algn="ctr">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2019 = 11/138 (7%) males and 14/136 (10%) females</a:t>
            </a:r>
          </a:p>
          <a:p>
            <a:endParaRPr lang="en-GB" dirty="0">
              <a:latin typeface="Cambria" panose="02040503050406030204" pitchFamily="18" charset="0"/>
            </a:endParaRPr>
          </a:p>
        </p:txBody>
      </p:sp>
      <p:cxnSp>
        <p:nvCxnSpPr>
          <p:cNvPr id="5" name="Straight Arrow Connector 4">
            <a:extLst>
              <a:ext uri="{FF2B5EF4-FFF2-40B4-BE49-F238E27FC236}">
                <a16:creationId xmlns:a16="http://schemas.microsoft.com/office/drawing/2014/main" id="{1D145F05-FB1D-E24A-85FB-82BBF8463166}"/>
              </a:ext>
            </a:extLst>
          </p:cNvPr>
          <p:cNvCxnSpPr>
            <a:cxnSpLocks/>
          </p:cNvCxnSpPr>
          <p:nvPr/>
        </p:nvCxnSpPr>
        <p:spPr>
          <a:xfrm>
            <a:off x="696034" y="5585589"/>
            <a:ext cx="7751928" cy="639565"/>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39EA931-8E2D-B245-9AFA-7B896C2E5226}"/>
              </a:ext>
            </a:extLst>
          </p:cNvPr>
          <p:cNvCxnSpPr>
            <a:cxnSpLocks/>
          </p:cNvCxnSpPr>
          <p:nvPr/>
        </p:nvCxnSpPr>
        <p:spPr>
          <a:xfrm flipV="1">
            <a:off x="627795" y="1683619"/>
            <a:ext cx="7888407" cy="538084"/>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3ED8ABD-4737-4B41-BAEC-ACCEB0B43F2A}"/>
              </a:ext>
            </a:extLst>
          </p:cNvPr>
          <p:cNvCxnSpPr>
            <a:cxnSpLocks/>
          </p:cNvCxnSpPr>
          <p:nvPr/>
        </p:nvCxnSpPr>
        <p:spPr>
          <a:xfrm flipV="1">
            <a:off x="627795" y="3142924"/>
            <a:ext cx="7888407" cy="538084"/>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785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6AEDF-A14D-EA41-8E2D-1FA69749B3CF}"/>
              </a:ext>
            </a:extLst>
          </p:cNvPr>
          <p:cNvSpPr>
            <a:spLocks noGrp="1"/>
          </p:cNvSpPr>
          <p:nvPr>
            <p:ph type="title"/>
          </p:nvPr>
        </p:nvSpPr>
        <p:spPr/>
        <p:txBody>
          <a:bodyPr/>
          <a:lstStyle/>
          <a:p>
            <a:r>
              <a:rPr lang="en-US" dirty="0"/>
              <a:t>Male and female difference</a:t>
            </a:r>
          </a:p>
        </p:txBody>
      </p:sp>
      <p:sp>
        <p:nvSpPr>
          <p:cNvPr id="3" name="Rectangle 2">
            <a:extLst>
              <a:ext uri="{FF2B5EF4-FFF2-40B4-BE49-F238E27FC236}">
                <a16:creationId xmlns:a16="http://schemas.microsoft.com/office/drawing/2014/main" id="{CAD11E89-E488-C14B-95F5-EC3C15620CAB}"/>
              </a:ext>
            </a:extLst>
          </p:cNvPr>
          <p:cNvSpPr/>
          <p:nvPr/>
        </p:nvSpPr>
        <p:spPr>
          <a:xfrm>
            <a:off x="350216" y="1807335"/>
            <a:ext cx="8412044" cy="4647426"/>
          </a:xfrm>
          <a:prstGeom prst="rect">
            <a:avLst/>
          </a:prstGeom>
        </p:spPr>
        <p:txBody>
          <a:bodyPr wrap="square">
            <a:spAutoFit/>
          </a:bodyPr>
          <a:lstStyle/>
          <a:p>
            <a:pPr>
              <a:spcAft>
                <a:spcPts val="0"/>
              </a:spcAft>
            </a:pPr>
            <a:r>
              <a:rPr lang="en-GB" b="1" dirty="0">
                <a:latin typeface="Cambria" panose="02040503050406030204" pitchFamily="18" charset="0"/>
                <a:ea typeface="Palatino Linotype" panose="02040502050505030304" pitchFamily="18" charset="0"/>
                <a:cs typeface="Palatino Linotype" panose="02040502050505030304" pitchFamily="18" charset="0"/>
              </a:rPr>
              <a:t>In 2021 year levels with noticeable difference</a:t>
            </a:r>
            <a:endParaRPr lang="en-NZ" dirty="0">
              <a:latin typeface="Cambria" panose="02040503050406030204" pitchFamily="18" charset="0"/>
              <a:ea typeface="Times New Roman" panose="02020603050405020304" pitchFamily="18" charset="0"/>
            </a:endParaRPr>
          </a:p>
          <a:p>
            <a:pPr>
              <a:spcAft>
                <a:spcPts val="0"/>
              </a:spcAft>
            </a:pPr>
            <a:r>
              <a:rPr lang="en-GB" sz="1600" dirty="0">
                <a:latin typeface="Cambria" panose="02040503050406030204" pitchFamily="18" charset="0"/>
                <a:ea typeface="Times New Roman" panose="02020603050405020304" pitchFamily="18" charset="0"/>
                <a:cs typeface="Times New Roman" panose="02020603050405020304" pitchFamily="18" charset="0"/>
              </a:rPr>
              <a:t> </a:t>
            </a:r>
            <a:endParaRPr lang="en-NZ" sz="1600" dirty="0">
              <a:latin typeface="Cambria" panose="02040503050406030204" pitchFamily="18" charset="0"/>
              <a:ea typeface="Times New Roman" panose="02020603050405020304" pitchFamily="18" charset="0"/>
            </a:endParaRPr>
          </a:p>
          <a:p>
            <a:r>
              <a:rPr lang="en-GB" sz="1700" dirty="0">
                <a:latin typeface="Cambria" panose="02040503050406030204" pitchFamily="18" charset="0"/>
              </a:rPr>
              <a:t>Year 4: 	22% of boys compared to 5% of girls are achieving </a:t>
            </a:r>
            <a:r>
              <a:rPr lang="en-GB" sz="1700" b="1" dirty="0">
                <a:latin typeface="Cambria" panose="02040503050406030204" pitchFamily="18" charset="0"/>
              </a:rPr>
              <a:t>below</a:t>
            </a:r>
            <a:r>
              <a:rPr lang="en-GB" sz="1700" dirty="0">
                <a:latin typeface="Cambria" panose="02040503050406030204" pitchFamily="18" charset="0"/>
              </a:rPr>
              <a:t> expectations for Reading.</a:t>
            </a:r>
            <a:endParaRPr lang="en-NZ" sz="1700" dirty="0">
              <a:latin typeface="Cambria" panose="02040503050406030204" pitchFamily="18" charset="0"/>
            </a:endParaRPr>
          </a:p>
          <a:p>
            <a:r>
              <a:rPr lang="en-GB" sz="1700" dirty="0">
                <a:latin typeface="Cambria" panose="02040503050406030204" pitchFamily="18" charset="0"/>
              </a:rPr>
              <a:t>Year 8: 	26% of boys compared to 6% of girls are achieving </a:t>
            </a:r>
            <a:r>
              <a:rPr lang="en-GB" sz="1700" b="1" dirty="0">
                <a:latin typeface="Cambria" panose="02040503050406030204" pitchFamily="18" charset="0"/>
              </a:rPr>
              <a:t>below</a:t>
            </a:r>
            <a:r>
              <a:rPr lang="en-GB" sz="1700" dirty="0">
                <a:latin typeface="Cambria" panose="02040503050406030204" pitchFamily="18" charset="0"/>
              </a:rPr>
              <a:t> expectations for Reading</a:t>
            </a:r>
            <a:r>
              <a:rPr lang="en-NZ" sz="1700" dirty="0">
                <a:latin typeface="Cambria" panose="02040503050406030204" pitchFamily="18" charset="0"/>
              </a:rPr>
              <a:t> </a:t>
            </a:r>
          </a:p>
          <a:p>
            <a:r>
              <a:rPr lang="en-GB" sz="1700" dirty="0">
                <a:latin typeface="Cambria" panose="02040503050406030204" pitchFamily="18" charset="0"/>
              </a:rPr>
              <a:t>Year 9: 	0% of boys compared to 15% of girls are achieving </a:t>
            </a:r>
            <a:r>
              <a:rPr lang="en-GB" sz="1700" b="1" dirty="0">
                <a:latin typeface="Cambria" panose="02040503050406030204" pitchFamily="18" charset="0"/>
              </a:rPr>
              <a:t>below</a:t>
            </a:r>
            <a:r>
              <a:rPr lang="en-GB" sz="1700" dirty="0">
                <a:latin typeface="Cambria" panose="02040503050406030204" pitchFamily="18" charset="0"/>
              </a:rPr>
              <a:t> expectations for Reading.</a:t>
            </a:r>
            <a:endParaRPr lang="en-NZ" sz="1700" dirty="0">
              <a:latin typeface="Cambria" panose="02040503050406030204" pitchFamily="18" charset="0"/>
            </a:endParaRPr>
          </a:p>
          <a:p>
            <a:r>
              <a:rPr lang="en-GB" sz="1700" dirty="0">
                <a:latin typeface="Cambria" panose="02040503050406030204" pitchFamily="18" charset="0"/>
              </a:rPr>
              <a:t>Year 10: 	19% of boys compared to 0% of girls are achieving </a:t>
            </a:r>
            <a:r>
              <a:rPr lang="en-GB" sz="1700" b="1" dirty="0">
                <a:latin typeface="Cambria" panose="02040503050406030204" pitchFamily="18" charset="0"/>
              </a:rPr>
              <a:t>below</a:t>
            </a:r>
            <a:r>
              <a:rPr lang="en-GB" sz="1700" dirty="0">
                <a:latin typeface="Cambria" panose="02040503050406030204" pitchFamily="18" charset="0"/>
              </a:rPr>
              <a:t> expectations for Reading</a:t>
            </a:r>
            <a:r>
              <a:rPr lang="en-NZ" sz="1700" dirty="0">
                <a:latin typeface="Cambria" panose="02040503050406030204" pitchFamily="18" charset="0"/>
              </a:rPr>
              <a:t> </a:t>
            </a:r>
            <a:endParaRPr lang="en-GB" sz="1700" dirty="0">
              <a:latin typeface="Cambria" panose="02040503050406030204" pitchFamily="18" charset="0"/>
              <a:ea typeface="Times New Roman" panose="02020603050405020304" pitchFamily="18" charset="0"/>
              <a:cs typeface="Times New Roman" panose="02020603050405020304" pitchFamily="18" charset="0"/>
            </a:endParaRPr>
          </a:p>
          <a:p>
            <a:endParaRPr lang="en-GB" b="1" dirty="0">
              <a:latin typeface="Cambria" panose="02040503050406030204" pitchFamily="18" charset="0"/>
            </a:endParaRPr>
          </a:p>
          <a:p>
            <a:endParaRPr lang="en-GB" b="1" dirty="0">
              <a:latin typeface="Cambria" panose="02040503050406030204" pitchFamily="18" charset="0"/>
            </a:endParaRPr>
          </a:p>
          <a:p>
            <a:r>
              <a:rPr lang="en-GB" b="1" dirty="0">
                <a:latin typeface="Cambria" panose="02040503050406030204" pitchFamily="18" charset="0"/>
              </a:rPr>
              <a:t>Overall</a:t>
            </a:r>
          </a:p>
          <a:p>
            <a:pPr marL="285750" indent="-285750">
              <a:buFont typeface="Arial" panose="020B0604020202020204" pitchFamily="34" charset="0"/>
              <a:buChar char="•"/>
            </a:pPr>
            <a:r>
              <a:rPr lang="en-GB" dirty="0">
                <a:latin typeface="Cambria" panose="02040503050406030204" pitchFamily="18" charset="0"/>
              </a:rPr>
              <a:t>In Year 2, 3, 5, 6, 7, little difference between the boys and girls </a:t>
            </a:r>
          </a:p>
          <a:p>
            <a:pPr marL="285750" indent="-285750">
              <a:buFont typeface="Arial" panose="020B0604020202020204" pitchFamily="34" charset="0"/>
              <a:buChar char="•"/>
            </a:pPr>
            <a:r>
              <a:rPr lang="en-GB" dirty="0">
                <a:latin typeface="Cambria" panose="02040503050406030204" pitchFamily="18" charset="0"/>
              </a:rPr>
              <a:t>In Year 6 -7 the girls are scoring below</a:t>
            </a:r>
          </a:p>
          <a:p>
            <a:pPr marL="285750" indent="-285750">
              <a:buFont typeface="Arial" panose="020B0604020202020204" pitchFamily="34" charset="0"/>
              <a:buChar char="•"/>
            </a:pPr>
            <a:r>
              <a:rPr lang="en-GB" dirty="0">
                <a:latin typeface="Cambria" panose="02040503050406030204" pitchFamily="18" charset="0"/>
              </a:rPr>
              <a:t>In Years 4, 8  and 10, the girls are doing considerably better </a:t>
            </a:r>
            <a:endParaRPr lang="en-NZ" dirty="0">
              <a:latin typeface="Cambria" panose="02040503050406030204" pitchFamily="18" charset="0"/>
            </a:endParaRPr>
          </a:p>
          <a:p>
            <a:endParaRPr lang="en-GB" dirty="0">
              <a:latin typeface="Cambria" panose="02040503050406030204" pitchFamily="18" charset="0"/>
            </a:endParaRPr>
          </a:p>
        </p:txBody>
      </p:sp>
      <p:pic>
        <p:nvPicPr>
          <p:cNvPr id="2050" name="Picture 2" descr="151 Idea Under Magnifying Glass Stock Photos, Pictures &amp;amp; Royalty-Free  Images - iStock">
            <a:extLst>
              <a:ext uri="{FF2B5EF4-FFF2-40B4-BE49-F238E27FC236}">
                <a16:creationId xmlns:a16="http://schemas.microsoft.com/office/drawing/2014/main" id="{B2587965-5D7E-7348-8192-D4DBF39C2769}"/>
              </a:ext>
            </a:extLst>
          </p:cNvPr>
          <p:cNvPicPr>
            <a:picLocks noChangeAspect="1" noChangeArrowheads="1"/>
          </p:cNvPicPr>
          <p:nvPr/>
        </p:nvPicPr>
        <p:blipFill>
          <a:blip r:embed="rId2">
            <a:alphaModFix amt="76000"/>
            <a:extLst>
              <a:ext uri="{28A0092B-C50C-407E-A947-70E740481C1C}">
                <a14:useLocalDpi xmlns:a14="http://schemas.microsoft.com/office/drawing/2010/main" val="0"/>
              </a:ext>
            </a:extLst>
          </a:blip>
          <a:srcRect/>
          <a:stretch>
            <a:fillRect/>
          </a:stretch>
        </p:blipFill>
        <p:spPr bwMode="auto">
          <a:xfrm flipH="1">
            <a:off x="6884277" y="4291710"/>
            <a:ext cx="2154619" cy="2560145"/>
          </a:xfrm>
          <a:prstGeom prst="rect">
            <a:avLst/>
          </a:prstGeom>
          <a:noFill/>
          <a:effectLst>
            <a:softEdge rad="69205"/>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797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79549-C188-724D-AFD4-3A00A0EAAEAC}"/>
              </a:ext>
            </a:extLst>
          </p:cNvPr>
          <p:cNvSpPr>
            <a:spLocks noGrp="1"/>
          </p:cNvSpPr>
          <p:nvPr>
            <p:ph type="title"/>
          </p:nvPr>
        </p:nvSpPr>
        <p:spPr/>
        <p:txBody>
          <a:bodyPr/>
          <a:lstStyle/>
          <a:p>
            <a:r>
              <a:rPr lang="en-AU" b="1" dirty="0"/>
              <a:t>Trending Ethnicity 2021</a:t>
            </a:r>
            <a:endParaRPr lang="en-US" dirty="0"/>
          </a:p>
        </p:txBody>
      </p:sp>
      <p:sp>
        <p:nvSpPr>
          <p:cNvPr id="3" name="Rectangle 2">
            <a:extLst>
              <a:ext uri="{FF2B5EF4-FFF2-40B4-BE49-F238E27FC236}">
                <a16:creationId xmlns:a16="http://schemas.microsoft.com/office/drawing/2014/main" id="{CD543C13-B48C-5F40-8925-0238092F5B8C}"/>
              </a:ext>
            </a:extLst>
          </p:cNvPr>
          <p:cNvSpPr/>
          <p:nvPr/>
        </p:nvSpPr>
        <p:spPr>
          <a:xfrm>
            <a:off x="211613" y="1826514"/>
            <a:ext cx="8720773" cy="4179862"/>
          </a:xfrm>
          <a:prstGeom prst="rect">
            <a:avLst/>
          </a:prstGeom>
        </p:spPr>
        <p:txBody>
          <a:bodyPr wrap="square">
            <a:spAutoFit/>
          </a:bodyPr>
          <a:lstStyle/>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Maori</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pupils = 13/15 pupils achieving At or Above expectation (86%), </a:t>
            </a:r>
          </a:p>
          <a:p>
            <a:pPr marL="1028700" lvl="1" indent="-342900">
              <a:lnSpc>
                <a:spcPct val="115000"/>
              </a:lnSpc>
              <a:buAutoNum type="arabicPlain" startAt="2020"/>
            </a:pPr>
            <a:r>
              <a:rPr lang="en-AU" sz="16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10/12 pupils achieving At or Above curriculum expectation (83%), </a:t>
            </a:r>
          </a:p>
          <a:p>
            <a:pPr marL="685800" lvl="1">
              <a:lnSpc>
                <a:spcPct val="115000"/>
              </a:lnSpc>
            </a:pPr>
            <a:r>
              <a:rPr lang="en-NZ" sz="1600" dirty="0">
                <a:latin typeface="Cambria" panose="02040503050406030204" pitchFamily="18" charset="0"/>
                <a:ea typeface="Calibri" panose="020F0502020204030204" pitchFamily="34" charset="0"/>
                <a:cs typeface="Times New Roman" panose="02020603050405020304" pitchFamily="18" charset="0"/>
              </a:rPr>
              <a:t>2019:   	</a:t>
            </a:r>
            <a:r>
              <a:rPr lang="en-AU" sz="16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7/9 pupils achieving At or Above curriculum expectation (78%) </a:t>
            </a:r>
            <a:endParaRPr lang="en-NZ" sz="1600" dirty="0">
              <a:latin typeface="Cambria" panose="02040503050406030204" pitchFamily="18" charset="0"/>
              <a:ea typeface="Calibri" panose="020F0502020204030204" pitchFamily="34" charset="0"/>
              <a:cs typeface="Times New Roman" panose="02020603050405020304" pitchFamily="18" charset="0"/>
            </a:endParaRPr>
          </a:p>
          <a:p>
            <a:pPr marL="228600">
              <a:lnSpc>
                <a:spcPct val="115000"/>
              </a:lnSpc>
              <a:spcAft>
                <a:spcPts val="0"/>
              </a:spcAft>
            </a:pPr>
            <a:endPar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Pasifika</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pupils = 11/13 pupils achieving At or Above expectation (84%), </a:t>
            </a:r>
          </a:p>
          <a:p>
            <a:pPr marL="685800" lvl="1">
              <a:lnSpc>
                <a:spcPct val="115000"/>
              </a:lnSpc>
            </a:pPr>
            <a:r>
              <a:rPr lang="en-AU" sz="16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2020: 	11/13 pupils achieving At or Above expectation (84%), </a:t>
            </a:r>
          </a:p>
          <a:p>
            <a:pPr marL="685800" lvl="1">
              <a:lnSpc>
                <a:spcPct val="115000"/>
              </a:lnSpc>
            </a:pPr>
            <a:r>
              <a:rPr lang="en-AU" sz="16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2019:  	5 / 7 pupils achieving At or Above curriculum expectation (71%)</a:t>
            </a:r>
          </a:p>
          <a:p>
            <a:pPr marL="228600">
              <a:lnSpc>
                <a:spcPct val="115000"/>
              </a:lnSpc>
              <a:spcAft>
                <a:spcPts val="0"/>
              </a:spcAft>
            </a:pPr>
            <a:endParaRPr lang="en-AU" sz="16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Asian</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pupils = 116/137 pupils achieving At or Above expectation (84%)</a:t>
            </a:r>
          </a:p>
          <a:p>
            <a:pPr marL="685800" lvl="1">
              <a:lnSpc>
                <a:spcPct val="115000"/>
              </a:lnSpc>
            </a:pPr>
            <a:r>
              <a:rPr lang="en-AU" sz="16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2020:	95/114 pupils achieving At or Above curriculum expectation (83%)</a:t>
            </a:r>
          </a:p>
          <a:p>
            <a:pPr marL="228600">
              <a:lnSpc>
                <a:spcPct val="115000"/>
              </a:lnSpc>
              <a:spcAft>
                <a:spcPts val="0"/>
              </a:spcAft>
            </a:pPr>
            <a:endPar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NZ Pākehā</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 121/135 pupils achieving At or Above expectation (89%)</a:t>
            </a:r>
          </a:p>
          <a:p>
            <a:pPr marL="685800" lvl="1">
              <a:lnSpc>
                <a:spcPct val="115000"/>
              </a:lnSpc>
            </a:pPr>
            <a:r>
              <a:rPr lang="en-AU" sz="16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2020:	118/137 pupils achieving At or Above curriculum expectation (86%)</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63EE6C16-8C8B-B34D-B789-25ED00D2BC06}"/>
              </a:ext>
            </a:extLst>
          </p:cNvPr>
          <p:cNvCxnSpPr>
            <a:cxnSpLocks/>
          </p:cNvCxnSpPr>
          <p:nvPr/>
        </p:nvCxnSpPr>
        <p:spPr>
          <a:xfrm flipV="1">
            <a:off x="519730" y="1721448"/>
            <a:ext cx="7888407" cy="538084"/>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8CFACC1-D6B7-9C45-A384-E46D91BC66A8}"/>
              </a:ext>
            </a:extLst>
          </p:cNvPr>
          <p:cNvCxnSpPr>
            <a:cxnSpLocks/>
          </p:cNvCxnSpPr>
          <p:nvPr/>
        </p:nvCxnSpPr>
        <p:spPr>
          <a:xfrm flipV="1">
            <a:off x="519729" y="3014621"/>
            <a:ext cx="7888407" cy="538084"/>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D8B4D9C-69BA-2647-B47D-D92F234917D1}"/>
              </a:ext>
            </a:extLst>
          </p:cNvPr>
          <p:cNvCxnSpPr>
            <a:cxnSpLocks/>
          </p:cNvCxnSpPr>
          <p:nvPr/>
        </p:nvCxnSpPr>
        <p:spPr>
          <a:xfrm flipV="1">
            <a:off x="519728" y="4202728"/>
            <a:ext cx="7888407" cy="538084"/>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8473F3A-7DCD-5949-91C7-B5977BCE6087}"/>
              </a:ext>
            </a:extLst>
          </p:cNvPr>
          <p:cNvCxnSpPr>
            <a:cxnSpLocks/>
          </p:cNvCxnSpPr>
          <p:nvPr/>
        </p:nvCxnSpPr>
        <p:spPr>
          <a:xfrm flipV="1">
            <a:off x="519728" y="5390835"/>
            <a:ext cx="7888407" cy="538084"/>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258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5C7F9-87B7-3349-B0A9-40E2A15FED0B}"/>
              </a:ext>
            </a:extLst>
          </p:cNvPr>
          <p:cNvSpPr>
            <a:spLocks noGrp="1"/>
          </p:cNvSpPr>
          <p:nvPr>
            <p:ph type="title"/>
          </p:nvPr>
        </p:nvSpPr>
        <p:spPr/>
        <p:txBody>
          <a:bodyPr/>
          <a:lstStyle/>
          <a:p>
            <a:r>
              <a:rPr lang="en-US" dirty="0"/>
              <a:t>Monitoring English Language Learners - Reading</a:t>
            </a:r>
          </a:p>
        </p:txBody>
      </p:sp>
      <p:sp>
        <p:nvSpPr>
          <p:cNvPr id="3" name="Rectangle 2">
            <a:extLst>
              <a:ext uri="{FF2B5EF4-FFF2-40B4-BE49-F238E27FC236}">
                <a16:creationId xmlns:a16="http://schemas.microsoft.com/office/drawing/2014/main" id="{1324E363-B09B-DA42-BE8E-B903280D027C}"/>
              </a:ext>
            </a:extLst>
          </p:cNvPr>
          <p:cNvSpPr/>
          <p:nvPr/>
        </p:nvSpPr>
        <p:spPr>
          <a:xfrm>
            <a:off x="522980" y="1890837"/>
            <a:ext cx="8239280" cy="1477328"/>
          </a:xfrm>
          <a:prstGeom prst="rect">
            <a:avLst/>
          </a:prstGeom>
        </p:spPr>
        <p:txBody>
          <a:bodyPr wrap="square">
            <a:spAutoFit/>
          </a:bodyPr>
          <a:lstStyle/>
          <a:p>
            <a:r>
              <a:rPr lang="en-NZ" b="1" dirty="0">
                <a:solidFill>
                  <a:srgbClr val="000000"/>
                </a:solidFill>
                <a:latin typeface="Cambria" panose="02040503050406030204" pitchFamily="18" charset="0"/>
                <a:ea typeface="Times New Roman" panose="02020603050405020304" pitchFamily="18" charset="0"/>
              </a:rPr>
              <a:t>ACS Aim: </a:t>
            </a:r>
          </a:p>
          <a:p>
            <a:endParaRPr lang="en-NZ" b="1" dirty="0">
              <a:solidFill>
                <a:srgbClr val="000000"/>
              </a:solidFill>
              <a:latin typeface="Cambria" panose="02040503050406030204" pitchFamily="18" charset="0"/>
              <a:ea typeface="Times New Roman" panose="02020603050405020304" pitchFamily="18" charset="0"/>
            </a:endParaRPr>
          </a:p>
          <a:p>
            <a:r>
              <a:rPr lang="en-NZ" dirty="0">
                <a:solidFill>
                  <a:srgbClr val="000000"/>
                </a:solidFill>
                <a:latin typeface="Cambria" panose="02040503050406030204" pitchFamily="18" charset="0"/>
                <a:ea typeface="Times New Roman" panose="02020603050405020304" pitchFamily="18" charset="0"/>
              </a:rPr>
              <a:t>All English Language Learners will show shift within the ELLPs over a 2 year period.   </a:t>
            </a:r>
            <a:r>
              <a:rPr lang="en-US" dirty="0">
                <a:latin typeface="Cambria" panose="02040503050406030204" pitchFamily="18" charset="0"/>
                <a:ea typeface="Calibri" panose="020F0502020204030204" pitchFamily="34" charset="0"/>
                <a:cs typeface="Times New Roman" panose="02020603050405020304" pitchFamily="18" charset="0"/>
              </a:rPr>
              <a:t>The research suggests that it can take 5-7 years to learn academic language </a:t>
            </a:r>
            <a:r>
              <a:rPr lang="en-US" sz="1200" dirty="0">
                <a:latin typeface="Cambria" panose="02040503050406030204" pitchFamily="18" charset="0"/>
                <a:ea typeface="Calibri" panose="020F0502020204030204" pitchFamily="34" charset="0"/>
                <a:cs typeface="Times New Roman" panose="02020603050405020304" pitchFamily="18" charset="0"/>
              </a:rPr>
              <a:t>(Ministry of Education, 2008), </a:t>
            </a:r>
            <a:r>
              <a:rPr lang="en-US" dirty="0">
                <a:latin typeface="Cambria" panose="02040503050406030204" pitchFamily="18" charset="0"/>
                <a:ea typeface="Calibri" panose="020F0502020204030204" pitchFamily="34" charset="0"/>
                <a:cs typeface="Times New Roman" panose="02020603050405020304" pitchFamily="18" charset="0"/>
              </a:rPr>
              <a:t>so this is significant progress in only two years.</a:t>
            </a:r>
            <a:endParaRPr lang="en-NZ" dirty="0">
              <a:effectLst/>
              <a:latin typeface="Cambria" panose="020405030504060302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AA76FE8-D419-5646-9A19-FF328F40DF27}"/>
              </a:ext>
            </a:extLst>
          </p:cNvPr>
          <p:cNvSpPr txBox="1"/>
          <p:nvPr/>
        </p:nvSpPr>
        <p:spPr>
          <a:xfrm>
            <a:off x="436417" y="4193771"/>
            <a:ext cx="8271165" cy="1200329"/>
          </a:xfrm>
          <a:prstGeom prst="rect">
            <a:avLst/>
          </a:prstGeom>
          <a:noFill/>
        </p:spPr>
        <p:txBody>
          <a:bodyPr wrap="square" rtlCol="0">
            <a:spAutoFit/>
          </a:bodyPr>
          <a:lstStyle/>
          <a:p>
            <a:pPr lvl="0" algn="ctr"/>
            <a:r>
              <a:rPr lang="en-US" dirty="0">
                <a:latin typeface="Cambria" panose="02040503050406030204" pitchFamily="18" charset="0"/>
                <a:ea typeface="Calibri" panose="020F0502020204030204" pitchFamily="34" charset="0"/>
                <a:cs typeface="Times New Roman" panose="02020603050405020304" pitchFamily="18" charset="0"/>
              </a:rPr>
              <a:t>Of the 47 identified ELL students (Year 2 and above) </a:t>
            </a:r>
            <a:r>
              <a:rPr lang="en-US" u="sng" dirty="0">
                <a:latin typeface="Cambria" panose="02040503050406030204" pitchFamily="18" charset="0"/>
                <a:ea typeface="Calibri" panose="020F0502020204030204" pitchFamily="34" charset="0"/>
                <a:cs typeface="Times New Roman" panose="02020603050405020304" pitchFamily="18" charset="0"/>
              </a:rPr>
              <a:t>at ACS in 2019</a:t>
            </a:r>
            <a:r>
              <a:rPr lang="en-US" dirty="0">
                <a:latin typeface="Cambria" panose="02040503050406030204" pitchFamily="18" charset="0"/>
                <a:ea typeface="Calibri" panose="020F0502020204030204" pitchFamily="34" charset="0"/>
                <a:cs typeface="Times New Roman" panose="02020603050405020304" pitchFamily="18" charset="0"/>
              </a:rPr>
              <a:t>,</a:t>
            </a:r>
          </a:p>
          <a:p>
            <a:pPr lvl="0" algn="ctr"/>
            <a:endParaRPr lang="en-US" dirty="0">
              <a:latin typeface="Cambria" panose="02040503050406030204" pitchFamily="18" charset="0"/>
              <a:ea typeface="Calibri" panose="020F0502020204030204" pitchFamily="34" charset="0"/>
              <a:cs typeface="Times New Roman" panose="02020603050405020304" pitchFamily="18" charset="0"/>
            </a:endParaRPr>
          </a:p>
          <a:p>
            <a:pPr lvl="0" algn="ctr"/>
            <a:r>
              <a:rPr lang="en-US" dirty="0">
                <a:latin typeface="Cambria" panose="02040503050406030204" pitchFamily="18" charset="0"/>
                <a:ea typeface="Calibri" panose="020F0502020204030204" pitchFamily="34" charset="0"/>
                <a:cs typeface="Times New Roman" panose="02020603050405020304" pitchFamily="18" charset="0"/>
              </a:rPr>
              <a:t> </a:t>
            </a:r>
            <a:r>
              <a:rPr lang="en-US" b="1" dirty="0">
                <a:latin typeface="Cambria" panose="02040503050406030204" pitchFamily="18" charset="0"/>
                <a:ea typeface="Calibri" panose="020F0502020204030204" pitchFamily="34" charset="0"/>
                <a:cs typeface="Times New Roman" panose="02020603050405020304" pitchFamily="18" charset="0"/>
              </a:rPr>
              <a:t>83%</a:t>
            </a:r>
            <a:r>
              <a:rPr lang="en-US" dirty="0">
                <a:latin typeface="Cambria" panose="02040503050406030204" pitchFamily="18" charset="0"/>
                <a:ea typeface="Calibri" panose="020F0502020204030204" pitchFamily="34" charset="0"/>
                <a:cs typeface="Times New Roman" panose="02020603050405020304" pitchFamily="18" charset="0"/>
              </a:rPr>
              <a:t> (39/47) are </a:t>
            </a:r>
            <a:r>
              <a:rPr lang="en-US" b="1" dirty="0">
                <a:latin typeface="Cambria" panose="02040503050406030204" pitchFamily="18" charset="0"/>
                <a:ea typeface="Calibri" panose="020F0502020204030204" pitchFamily="34" charset="0"/>
                <a:cs typeface="Times New Roman" panose="02020603050405020304" pitchFamily="18" charset="0"/>
              </a:rPr>
              <a:t>at or above</a:t>
            </a:r>
            <a:r>
              <a:rPr lang="en-US" dirty="0">
                <a:latin typeface="Cambria" panose="02040503050406030204" pitchFamily="18" charset="0"/>
                <a:ea typeface="Calibri" panose="020F0502020204030204" pitchFamily="34" charset="0"/>
                <a:cs typeface="Times New Roman" panose="02020603050405020304" pitchFamily="18" charset="0"/>
              </a:rPr>
              <a:t> curriculum level in reading in 2021 </a:t>
            </a:r>
          </a:p>
          <a:p>
            <a:pPr lvl="0"/>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Hands giving thumbs up - Stock Photo - Dissolve">
            <a:extLst>
              <a:ext uri="{FF2B5EF4-FFF2-40B4-BE49-F238E27FC236}">
                <a16:creationId xmlns:a16="http://schemas.microsoft.com/office/drawing/2014/main" id="{09318115-7ADA-AC4E-A2EE-296BCA124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922" y="5184926"/>
            <a:ext cx="2618509" cy="150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647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9A1C-FF66-2540-B439-405841D4E649}"/>
              </a:ext>
            </a:extLst>
          </p:cNvPr>
          <p:cNvSpPr>
            <a:spLocks noGrp="1"/>
          </p:cNvSpPr>
          <p:nvPr>
            <p:ph type="title"/>
          </p:nvPr>
        </p:nvSpPr>
        <p:spPr/>
        <p:txBody>
          <a:bodyPr/>
          <a:lstStyle/>
          <a:p>
            <a:r>
              <a:rPr lang="en-GB" b="1" dirty="0">
                <a:latin typeface="Palatino Linotype" panose="02040502050505030304" pitchFamily="18" charset="0"/>
                <a:ea typeface="Palatino Linotype" panose="02040502050505030304" pitchFamily="18" charset="0"/>
                <a:cs typeface="Palatino Linotype" panose="02040502050505030304" pitchFamily="18" charset="0"/>
              </a:rPr>
              <a:t>2021 Target One </a:t>
            </a:r>
            <a:endParaRPr lang="en-US" dirty="0"/>
          </a:p>
        </p:txBody>
      </p:sp>
      <p:sp>
        <p:nvSpPr>
          <p:cNvPr id="3" name="Rectangle 2">
            <a:extLst>
              <a:ext uri="{FF2B5EF4-FFF2-40B4-BE49-F238E27FC236}">
                <a16:creationId xmlns:a16="http://schemas.microsoft.com/office/drawing/2014/main" id="{75544319-63E7-E847-B9D0-8E04E2F59C1A}"/>
              </a:ext>
            </a:extLst>
          </p:cNvPr>
          <p:cNvSpPr/>
          <p:nvPr/>
        </p:nvSpPr>
        <p:spPr>
          <a:xfrm>
            <a:off x="324196" y="1657987"/>
            <a:ext cx="3228817" cy="369332"/>
          </a:xfrm>
          <a:prstGeom prst="rect">
            <a:avLst/>
          </a:prstGeom>
        </p:spPr>
        <p:txBody>
          <a:bodyPr wrap="square">
            <a:spAutoFit/>
          </a:bodyPr>
          <a:lstStyle/>
          <a:p>
            <a:pPr marL="457200">
              <a:spcAft>
                <a:spcPts val="0"/>
              </a:spcAft>
            </a:pPr>
            <a:r>
              <a:rPr lang="en-GB" dirty="0">
                <a:solidFill>
                  <a:srgbClr val="FF0000"/>
                </a:solidFill>
                <a:latin typeface="Palatino Linotype" panose="02040502050505030304" pitchFamily="18" charset="0"/>
                <a:ea typeface="Palatino Linotype" panose="02040502050505030304" pitchFamily="18" charset="0"/>
                <a:cs typeface="Palatino Linotype" panose="02040502050505030304" pitchFamily="18" charset="0"/>
              </a:rPr>
              <a:t> </a:t>
            </a:r>
            <a:endParaRPr lang="en-NZ" sz="2800" dirty="0">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9D271DA-EFBC-B945-A379-9B44074DA777}"/>
              </a:ext>
            </a:extLst>
          </p:cNvPr>
          <p:cNvSpPr txBox="1"/>
          <p:nvPr/>
        </p:nvSpPr>
        <p:spPr>
          <a:xfrm>
            <a:off x="4663108" y="1709218"/>
            <a:ext cx="4106487" cy="338554"/>
          </a:xfrm>
          <a:prstGeom prst="rect">
            <a:avLst/>
          </a:prstGeom>
          <a:noFill/>
        </p:spPr>
        <p:txBody>
          <a:bodyPr wrap="square" rtlCol="0">
            <a:spAutoFit/>
          </a:bodyPr>
          <a:lstStyle/>
          <a:p>
            <a:r>
              <a:rPr lang="en-GB" sz="1600" dirty="0">
                <a:latin typeface="Cambria" panose="02040503050406030204" pitchFamily="18" charset="0"/>
              </a:rPr>
              <a:t>.</a:t>
            </a:r>
            <a:endParaRPr lang="en-NZ" sz="1600" dirty="0">
              <a:latin typeface="Cambria" panose="02040503050406030204" pitchFamily="18" charset="0"/>
            </a:endParaRPr>
          </a:p>
        </p:txBody>
      </p:sp>
      <p:sp>
        <p:nvSpPr>
          <p:cNvPr id="5" name="Rectangle 4">
            <a:extLst>
              <a:ext uri="{FF2B5EF4-FFF2-40B4-BE49-F238E27FC236}">
                <a16:creationId xmlns:a16="http://schemas.microsoft.com/office/drawing/2014/main" id="{65E89FF4-4E5A-7745-ABEB-EE1D0ACA9A87}"/>
              </a:ext>
            </a:extLst>
          </p:cNvPr>
          <p:cNvSpPr/>
          <p:nvPr/>
        </p:nvSpPr>
        <p:spPr>
          <a:xfrm>
            <a:off x="601980" y="1891578"/>
            <a:ext cx="8122255" cy="369332"/>
          </a:xfrm>
          <a:prstGeom prst="rect">
            <a:avLst/>
          </a:prstGeom>
        </p:spPr>
        <p:txBody>
          <a:bodyPr wrap="square">
            <a:spAutoFit/>
          </a:bodyPr>
          <a:lstStyle/>
          <a:p>
            <a:r>
              <a:rPr lang="en-NZ" dirty="0">
                <a:latin typeface="Palatino Linotype" panose="02040502050505030304" pitchFamily="18" charset="0"/>
                <a:ea typeface="Times New Roman" panose="02020603050405020304" pitchFamily="18" charset="0"/>
              </a:rPr>
              <a:t>90% of students in Years 5, 7, and 9 to be at or above in reading OTJs </a:t>
            </a:r>
            <a:endParaRPr lang="en-NZ" sz="2800" dirty="0">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70E0A471-58C8-D642-9A2D-06D6E7D8B107}"/>
              </a:ext>
            </a:extLst>
          </p:cNvPr>
          <p:cNvGraphicFramePr>
            <a:graphicFrameLocks noGrp="1"/>
          </p:cNvGraphicFramePr>
          <p:nvPr>
            <p:extLst>
              <p:ext uri="{D42A27DB-BD31-4B8C-83A1-F6EECF244321}">
                <p14:modId xmlns:p14="http://schemas.microsoft.com/office/powerpoint/2010/main" val="2303489904"/>
              </p:ext>
            </p:extLst>
          </p:nvPr>
        </p:nvGraphicFramePr>
        <p:xfrm>
          <a:off x="340102" y="2523376"/>
          <a:ext cx="2659711" cy="2005584"/>
        </p:xfrm>
        <a:graphic>
          <a:graphicData uri="http://schemas.openxmlformats.org/drawingml/2006/table">
            <a:tbl>
              <a:tblPr>
                <a:tableStyleId>{5C22544A-7EE6-4342-B048-85BDC9FD1C3A}</a:tableStyleId>
              </a:tblPr>
              <a:tblGrid>
                <a:gridCol w="1358069">
                  <a:extLst>
                    <a:ext uri="{9D8B030D-6E8A-4147-A177-3AD203B41FA5}">
                      <a16:colId xmlns:a16="http://schemas.microsoft.com/office/drawing/2014/main" val="3197092307"/>
                    </a:ext>
                  </a:extLst>
                </a:gridCol>
                <a:gridCol w="743178">
                  <a:extLst>
                    <a:ext uri="{9D8B030D-6E8A-4147-A177-3AD203B41FA5}">
                      <a16:colId xmlns:a16="http://schemas.microsoft.com/office/drawing/2014/main" val="3706202247"/>
                    </a:ext>
                  </a:extLst>
                </a:gridCol>
                <a:gridCol w="558464">
                  <a:extLst>
                    <a:ext uri="{9D8B030D-6E8A-4147-A177-3AD203B41FA5}">
                      <a16:colId xmlns:a16="http://schemas.microsoft.com/office/drawing/2014/main" val="582931640"/>
                    </a:ext>
                  </a:extLst>
                </a:gridCol>
              </a:tblGrid>
              <a:tr h="1264589">
                <a:tc>
                  <a:txBody>
                    <a:bodyPr/>
                    <a:lstStyle/>
                    <a:p>
                      <a:r>
                        <a:rPr lang="en-GB" sz="1100" dirty="0">
                          <a:effectLst/>
                          <a:latin typeface="Cambria" panose="02040503050406030204" pitchFamily="18" charset="0"/>
                        </a:rPr>
                        <a:t>Total number and percentage of pupils in Year 5, 2021, who are AT or ABOVE expectation in the end of year OTJ.</a:t>
                      </a:r>
                      <a:endParaRPr lang="en-NZ" sz="1200" dirty="0">
                        <a:effectLst/>
                        <a:latin typeface="Cambria" panose="02040503050406030204" pitchFamily="18" charset="0"/>
                      </a:endParaRPr>
                    </a:p>
                    <a:p>
                      <a:r>
                        <a:rPr lang="en-GB" sz="1100" dirty="0">
                          <a:effectLst/>
                          <a:latin typeface="Cambria" panose="02040503050406030204" pitchFamily="18" charset="0"/>
                        </a:rPr>
                        <a:t> </a:t>
                      </a:r>
                      <a:endParaRPr lang="en-NZ" sz="1200" dirty="0">
                        <a:effectLst/>
                        <a:latin typeface="Cambria" panose="02040503050406030204" pitchFamily="18" charset="0"/>
                        <a:ea typeface="Times New Roman" panose="02020603050405020304" pitchFamily="18" charset="0"/>
                      </a:endParaRPr>
                    </a:p>
                  </a:txBody>
                  <a:tcPr marL="68580" marR="68580" marT="0" marB="0"/>
                </a:tc>
                <a:tc>
                  <a:txBody>
                    <a:bodyPr/>
                    <a:lstStyle/>
                    <a:p>
                      <a:r>
                        <a:rPr lang="en-GB" sz="1100" b="1" dirty="0">
                          <a:effectLst/>
                          <a:latin typeface="Cambria" panose="02040503050406030204" pitchFamily="18" charset="0"/>
                        </a:rPr>
                        <a:t>Number</a:t>
                      </a:r>
                      <a:endParaRPr lang="en-NZ" sz="1200" b="1" dirty="0">
                        <a:effectLst/>
                        <a:latin typeface="Cambria" panose="02040503050406030204" pitchFamily="18" charset="0"/>
                      </a:endParaRPr>
                    </a:p>
                    <a:p>
                      <a:r>
                        <a:rPr lang="en-GB" sz="1100" dirty="0">
                          <a:effectLst/>
                          <a:latin typeface="Cambria" panose="02040503050406030204" pitchFamily="18" charset="0"/>
                        </a:rPr>
                        <a:t>29</a:t>
                      </a:r>
                      <a:endParaRPr lang="en-NZ" sz="1200" dirty="0">
                        <a:effectLst/>
                        <a:latin typeface="Cambria" panose="02040503050406030204" pitchFamily="18" charset="0"/>
                        <a:ea typeface="Times New Roman" panose="02020603050405020304" pitchFamily="18" charset="0"/>
                      </a:endParaRPr>
                    </a:p>
                  </a:txBody>
                  <a:tcPr marL="68580" marR="68580" marT="0" marB="0"/>
                </a:tc>
                <a:tc>
                  <a:txBody>
                    <a:bodyPr/>
                    <a:lstStyle/>
                    <a:p>
                      <a:r>
                        <a:rPr lang="en-GB" sz="1100" b="1" dirty="0">
                          <a:effectLst/>
                          <a:latin typeface="Cambria" panose="02040503050406030204" pitchFamily="18" charset="0"/>
                        </a:rPr>
                        <a:t>%</a:t>
                      </a:r>
                      <a:endParaRPr lang="en-NZ" sz="1200" b="1" dirty="0">
                        <a:effectLst/>
                        <a:latin typeface="Cambria" panose="02040503050406030204" pitchFamily="18" charset="0"/>
                      </a:endParaRPr>
                    </a:p>
                    <a:p>
                      <a:r>
                        <a:rPr lang="en-GB" sz="1100" dirty="0">
                          <a:effectLst/>
                          <a:latin typeface="Cambria" panose="02040503050406030204" pitchFamily="18" charset="0"/>
                        </a:rPr>
                        <a:t>81%</a:t>
                      </a:r>
                      <a:endParaRPr lang="en-NZ" sz="1200" dirty="0">
                        <a:effectLst/>
                        <a:latin typeface="Cambria" panose="020405030504060302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89422983"/>
                  </a:ext>
                </a:extLst>
              </a:tr>
              <a:tr h="740995">
                <a:tc>
                  <a:txBody>
                    <a:bodyPr/>
                    <a:lstStyle/>
                    <a:p>
                      <a:r>
                        <a:rPr lang="en-GB" sz="1100">
                          <a:effectLst/>
                          <a:latin typeface="Cambria" panose="02040503050406030204" pitchFamily="18" charset="0"/>
                        </a:rPr>
                        <a:t>Are 90% or more of pupils in Year 5, 2021 AT or ABOVE </a:t>
                      </a:r>
                      <a:endParaRPr lang="en-NZ" sz="1200">
                        <a:effectLst/>
                        <a:latin typeface="Cambria" panose="02040503050406030204" pitchFamily="18" charset="0"/>
                        <a:ea typeface="Times New Roman" panose="02020603050405020304" pitchFamily="18" charset="0"/>
                      </a:endParaRPr>
                    </a:p>
                  </a:txBody>
                  <a:tcPr marL="68580" marR="68580" marT="0" marB="0"/>
                </a:tc>
                <a:tc gridSpan="2">
                  <a:txBody>
                    <a:bodyPr/>
                    <a:lstStyle/>
                    <a:p>
                      <a:r>
                        <a:rPr lang="en-GB" sz="1100" dirty="0">
                          <a:effectLst/>
                          <a:latin typeface="Cambria" panose="02040503050406030204" pitchFamily="18" charset="0"/>
                        </a:rPr>
                        <a:t> NO</a:t>
                      </a:r>
                      <a:endParaRPr lang="en-NZ" sz="1200" dirty="0">
                        <a:effectLst/>
                        <a:latin typeface="Cambria" panose="020405030504060302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368248983"/>
                  </a:ext>
                </a:extLst>
              </a:tr>
            </a:tbl>
          </a:graphicData>
        </a:graphic>
      </p:graphicFrame>
      <p:graphicFrame>
        <p:nvGraphicFramePr>
          <p:cNvPr id="8" name="Table 7">
            <a:extLst>
              <a:ext uri="{FF2B5EF4-FFF2-40B4-BE49-F238E27FC236}">
                <a16:creationId xmlns:a16="http://schemas.microsoft.com/office/drawing/2014/main" id="{761BAC14-E5F9-344E-BF5F-4D89477B8F94}"/>
              </a:ext>
            </a:extLst>
          </p:cNvPr>
          <p:cNvGraphicFramePr>
            <a:graphicFrameLocks noGrp="1"/>
          </p:cNvGraphicFramePr>
          <p:nvPr>
            <p:extLst>
              <p:ext uri="{D42A27DB-BD31-4B8C-83A1-F6EECF244321}">
                <p14:modId xmlns:p14="http://schemas.microsoft.com/office/powerpoint/2010/main" val="4033279804"/>
              </p:ext>
            </p:extLst>
          </p:nvPr>
        </p:nvGraphicFramePr>
        <p:xfrm>
          <a:off x="3183773" y="2523376"/>
          <a:ext cx="2776454" cy="2005584"/>
        </p:xfrm>
        <a:graphic>
          <a:graphicData uri="http://schemas.openxmlformats.org/drawingml/2006/table">
            <a:tbl>
              <a:tblPr>
                <a:tableStyleId>{5C22544A-7EE6-4342-B048-85BDC9FD1C3A}</a:tableStyleId>
              </a:tblPr>
              <a:tblGrid>
                <a:gridCol w="1454727">
                  <a:extLst>
                    <a:ext uri="{9D8B030D-6E8A-4147-A177-3AD203B41FA5}">
                      <a16:colId xmlns:a16="http://schemas.microsoft.com/office/drawing/2014/main" val="4289457140"/>
                    </a:ext>
                  </a:extLst>
                </a:gridCol>
                <a:gridCol w="631767">
                  <a:extLst>
                    <a:ext uri="{9D8B030D-6E8A-4147-A177-3AD203B41FA5}">
                      <a16:colId xmlns:a16="http://schemas.microsoft.com/office/drawing/2014/main" val="773119003"/>
                    </a:ext>
                  </a:extLst>
                </a:gridCol>
                <a:gridCol w="689960">
                  <a:extLst>
                    <a:ext uri="{9D8B030D-6E8A-4147-A177-3AD203B41FA5}">
                      <a16:colId xmlns:a16="http://schemas.microsoft.com/office/drawing/2014/main" val="3805003453"/>
                    </a:ext>
                  </a:extLst>
                </a:gridCol>
              </a:tblGrid>
              <a:tr h="1275803">
                <a:tc>
                  <a:txBody>
                    <a:bodyPr/>
                    <a:lstStyle/>
                    <a:p>
                      <a:r>
                        <a:rPr lang="en-GB" sz="1100" dirty="0">
                          <a:effectLst/>
                          <a:latin typeface="Cambria" panose="02040503050406030204" pitchFamily="18" charset="0"/>
                        </a:rPr>
                        <a:t>Total number and percentage of pupils in Year 7, 2021, who are AT or ABOVE expectation in the end of year OTJ.</a:t>
                      </a:r>
                      <a:endParaRPr lang="en-NZ" sz="1200" dirty="0">
                        <a:effectLst/>
                        <a:latin typeface="Cambria" panose="02040503050406030204" pitchFamily="18" charset="0"/>
                      </a:endParaRPr>
                    </a:p>
                    <a:p>
                      <a:r>
                        <a:rPr lang="en-GB" sz="1100" dirty="0">
                          <a:effectLst/>
                          <a:latin typeface="Cambria" panose="02040503050406030204" pitchFamily="18" charset="0"/>
                        </a:rPr>
                        <a:t> </a:t>
                      </a:r>
                      <a:endParaRPr lang="en-NZ" sz="1200" dirty="0">
                        <a:effectLst/>
                        <a:latin typeface="Cambria" panose="02040503050406030204" pitchFamily="18" charset="0"/>
                        <a:ea typeface="Times New Roman" panose="02020603050405020304" pitchFamily="18" charset="0"/>
                      </a:endParaRPr>
                    </a:p>
                  </a:txBody>
                  <a:tcPr marL="68580" marR="68580" marT="0" marB="0"/>
                </a:tc>
                <a:tc>
                  <a:txBody>
                    <a:bodyPr/>
                    <a:lstStyle/>
                    <a:p>
                      <a:r>
                        <a:rPr lang="en-GB" sz="1100" dirty="0">
                          <a:effectLst/>
                          <a:latin typeface="Cambria" panose="02040503050406030204" pitchFamily="18" charset="0"/>
                        </a:rPr>
                        <a:t>Number</a:t>
                      </a:r>
                      <a:endParaRPr lang="en-NZ" sz="1200" dirty="0">
                        <a:effectLst/>
                        <a:latin typeface="Cambria" panose="02040503050406030204" pitchFamily="18" charset="0"/>
                      </a:endParaRPr>
                    </a:p>
                    <a:p>
                      <a:r>
                        <a:rPr lang="en-GB" sz="1100" dirty="0">
                          <a:effectLst/>
                          <a:latin typeface="Cambria" panose="02040503050406030204" pitchFamily="18" charset="0"/>
                        </a:rPr>
                        <a:t>33</a:t>
                      </a:r>
                      <a:endParaRPr lang="en-NZ" sz="1200" dirty="0">
                        <a:effectLst/>
                        <a:latin typeface="Cambria" panose="02040503050406030204" pitchFamily="18" charset="0"/>
                        <a:ea typeface="Times New Roman" panose="02020603050405020304" pitchFamily="18" charset="0"/>
                      </a:endParaRPr>
                    </a:p>
                  </a:txBody>
                  <a:tcPr marL="68580" marR="68580" marT="0" marB="0"/>
                </a:tc>
                <a:tc>
                  <a:txBody>
                    <a:bodyPr/>
                    <a:lstStyle/>
                    <a:p>
                      <a:r>
                        <a:rPr lang="en-GB" sz="1100" b="1" dirty="0">
                          <a:effectLst/>
                          <a:latin typeface="Cambria" panose="02040503050406030204" pitchFamily="18" charset="0"/>
                        </a:rPr>
                        <a:t>%</a:t>
                      </a:r>
                      <a:endParaRPr lang="en-NZ" sz="1200" b="1" dirty="0">
                        <a:effectLst/>
                        <a:latin typeface="Cambria" panose="02040503050406030204" pitchFamily="18" charset="0"/>
                      </a:endParaRPr>
                    </a:p>
                    <a:p>
                      <a:r>
                        <a:rPr lang="en-GB" sz="1100" dirty="0">
                          <a:effectLst/>
                          <a:latin typeface="Cambria" panose="02040503050406030204" pitchFamily="18" charset="0"/>
                        </a:rPr>
                        <a:t>91%</a:t>
                      </a:r>
                      <a:endParaRPr lang="en-NZ" sz="1200" dirty="0">
                        <a:effectLst/>
                        <a:latin typeface="Cambria" panose="020405030504060302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94613194"/>
                  </a:ext>
                </a:extLst>
              </a:tr>
              <a:tr h="729781">
                <a:tc>
                  <a:txBody>
                    <a:bodyPr/>
                    <a:lstStyle/>
                    <a:p>
                      <a:r>
                        <a:rPr lang="en-GB" sz="1100" dirty="0">
                          <a:effectLst/>
                          <a:latin typeface="Cambria" panose="02040503050406030204" pitchFamily="18" charset="0"/>
                        </a:rPr>
                        <a:t>Are 90% or more of pupils in Year 7, 2021 AT or ABOVE </a:t>
                      </a:r>
                      <a:endParaRPr lang="en-NZ" sz="1200" dirty="0">
                        <a:effectLst/>
                        <a:latin typeface="Cambria" panose="02040503050406030204" pitchFamily="18" charset="0"/>
                        <a:ea typeface="Times New Roman" panose="02020603050405020304" pitchFamily="18" charset="0"/>
                      </a:endParaRPr>
                    </a:p>
                  </a:txBody>
                  <a:tcPr marL="68580" marR="68580" marT="0" marB="0"/>
                </a:tc>
                <a:tc gridSpan="2">
                  <a:txBody>
                    <a:bodyPr/>
                    <a:lstStyle/>
                    <a:p>
                      <a:r>
                        <a:rPr lang="en-GB" sz="1100" dirty="0">
                          <a:effectLst/>
                          <a:latin typeface="Cambria" panose="02040503050406030204" pitchFamily="18" charset="0"/>
                        </a:rPr>
                        <a:t>YES </a:t>
                      </a:r>
                      <a:endParaRPr lang="en-NZ" sz="1200" dirty="0">
                        <a:effectLst/>
                        <a:latin typeface="Cambria" panose="020405030504060302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910354949"/>
                  </a:ext>
                </a:extLst>
              </a:tr>
            </a:tbl>
          </a:graphicData>
        </a:graphic>
      </p:graphicFrame>
      <p:graphicFrame>
        <p:nvGraphicFramePr>
          <p:cNvPr id="10" name="Table 9">
            <a:extLst>
              <a:ext uri="{FF2B5EF4-FFF2-40B4-BE49-F238E27FC236}">
                <a16:creationId xmlns:a16="http://schemas.microsoft.com/office/drawing/2014/main" id="{74423F55-7402-924D-AD0F-27F6AC362776}"/>
              </a:ext>
            </a:extLst>
          </p:cNvPr>
          <p:cNvGraphicFramePr>
            <a:graphicFrameLocks noGrp="1"/>
          </p:cNvGraphicFramePr>
          <p:nvPr>
            <p:extLst>
              <p:ext uri="{D42A27DB-BD31-4B8C-83A1-F6EECF244321}">
                <p14:modId xmlns:p14="http://schemas.microsoft.com/office/powerpoint/2010/main" val="2816051262"/>
              </p:ext>
            </p:extLst>
          </p:nvPr>
        </p:nvGraphicFramePr>
        <p:xfrm>
          <a:off x="6144187" y="2525567"/>
          <a:ext cx="2659712" cy="2034164"/>
        </p:xfrm>
        <a:graphic>
          <a:graphicData uri="http://schemas.openxmlformats.org/drawingml/2006/table">
            <a:tbl>
              <a:tblPr>
                <a:tableStyleId>{5C22544A-7EE6-4342-B048-85BDC9FD1C3A}</a:tableStyleId>
              </a:tblPr>
              <a:tblGrid>
                <a:gridCol w="1337268">
                  <a:extLst>
                    <a:ext uri="{9D8B030D-6E8A-4147-A177-3AD203B41FA5}">
                      <a16:colId xmlns:a16="http://schemas.microsoft.com/office/drawing/2014/main" val="2547378121"/>
                    </a:ext>
                  </a:extLst>
                </a:gridCol>
                <a:gridCol w="698268">
                  <a:extLst>
                    <a:ext uri="{9D8B030D-6E8A-4147-A177-3AD203B41FA5}">
                      <a16:colId xmlns:a16="http://schemas.microsoft.com/office/drawing/2014/main" val="1951281875"/>
                    </a:ext>
                  </a:extLst>
                </a:gridCol>
                <a:gridCol w="624176">
                  <a:extLst>
                    <a:ext uri="{9D8B030D-6E8A-4147-A177-3AD203B41FA5}">
                      <a16:colId xmlns:a16="http://schemas.microsoft.com/office/drawing/2014/main" val="2151023695"/>
                    </a:ext>
                  </a:extLst>
                </a:gridCol>
              </a:tblGrid>
              <a:tr h="1151686">
                <a:tc>
                  <a:txBody>
                    <a:bodyPr/>
                    <a:lstStyle/>
                    <a:p>
                      <a:r>
                        <a:rPr lang="en-GB" sz="1100" b="0" dirty="0">
                          <a:effectLst/>
                          <a:latin typeface="Cambria" panose="02040503050406030204" pitchFamily="18" charset="0"/>
                        </a:rPr>
                        <a:t>Total number and percentage of pupils in Year 9, 2021, who are AT or ABOVE expectation in the end of year OTJ.</a:t>
                      </a:r>
                      <a:endParaRPr lang="en-NZ" sz="1200" b="0" dirty="0">
                        <a:effectLst/>
                        <a:latin typeface="Cambria" panose="02040503050406030204" pitchFamily="18" charset="0"/>
                      </a:endParaRPr>
                    </a:p>
                    <a:p>
                      <a:r>
                        <a:rPr lang="en-GB" sz="1100" b="0" dirty="0">
                          <a:effectLst/>
                          <a:latin typeface="Cambria" panose="02040503050406030204" pitchFamily="18" charset="0"/>
                        </a:rPr>
                        <a:t> </a:t>
                      </a:r>
                      <a:endParaRPr lang="en-NZ" sz="1200" b="0" dirty="0">
                        <a:effectLst/>
                        <a:latin typeface="Cambria" panose="02040503050406030204" pitchFamily="18" charset="0"/>
                        <a:ea typeface="Times New Roman" panose="02020603050405020304" pitchFamily="18" charset="0"/>
                      </a:endParaRPr>
                    </a:p>
                  </a:txBody>
                  <a:tcPr marL="68580" marR="68580" marT="0" marB="0"/>
                </a:tc>
                <a:tc>
                  <a:txBody>
                    <a:bodyPr/>
                    <a:lstStyle/>
                    <a:p>
                      <a:r>
                        <a:rPr lang="en-GB" sz="1100" b="1" dirty="0">
                          <a:effectLst/>
                          <a:latin typeface="Cambria" panose="02040503050406030204" pitchFamily="18" charset="0"/>
                        </a:rPr>
                        <a:t>Number</a:t>
                      </a:r>
                      <a:endParaRPr lang="en-NZ" sz="1200" b="1" dirty="0">
                        <a:effectLst/>
                        <a:latin typeface="Cambria" panose="02040503050406030204" pitchFamily="18" charset="0"/>
                      </a:endParaRPr>
                    </a:p>
                    <a:p>
                      <a:r>
                        <a:rPr lang="en-GB" sz="1100" b="0" dirty="0">
                          <a:effectLst/>
                          <a:latin typeface="Cambria" panose="02040503050406030204" pitchFamily="18" charset="0"/>
                        </a:rPr>
                        <a:t>20</a:t>
                      </a:r>
                      <a:endParaRPr lang="en-NZ" sz="1200" b="0" dirty="0">
                        <a:effectLst/>
                        <a:latin typeface="Cambria" panose="02040503050406030204" pitchFamily="18" charset="0"/>
                        <a:ea typeface="Times New Roman" panose="02020603050405020304" pitchFamily="18" charset="0"/>
                      </a:endParaRPr>
                    </a:p>
                  </a:txBody>
                  <a:tcPr marL="68580" marR="68580" marT="0" marB="0"/>
                </a:tc>
                <a:tc>
                  <a:txBody>
                    <a:bodyPr/>
                    <a:lstStyle/>
                    <a:p>
                      <a:r>
                        <a:rPr lang="en-GB" sz="1100" b="1" dirty="0">
                          <a:effectLst/>
                          <a:latin typeface="Cambria" panose="02040503050406030204" pitchFamily="18" charset="0"/>
                        </a:rPr>
                        <a:t>%</a:t>
                      </a:r>
                      <a:endParaRPr lang="en-NZ" sz="1200" b="1" dirty="0">
                        <a:effectLst/>
                        <a:latin typeface="Cambria" panose="02040503050406030204" pitchFamily="18" charset="0"/>
                      </a:endParaRPr>
                    </a:p>
                    <a:p>
                      <a:r>
                        <a:rPr lang="en-GB" sz="1100" b="0" dirty="0">
                          <a:effectLst/>
                          <a:latin typeface="Cambria" panose="02040503050406030204" pitchFamily="18" charset="0"/>
                        </a:rPr>
                        <a:t>91%</a:t>
                      </a:r>
                      <a:endParaRPr lang="en-NZ" sz="1200" b="0" dirty="0">
                        <a:effectLst/>
                        <a:latin typeface="Cambria" panose="020405030504060302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86803632"/>
                  </a:ext>
                </a:extLst>
              </a:tr>
              <a:tr h="693044">
                <a:tc>
                  <a:txBody>
                    <a:bodyPr/>
                    <a:lstStyle/>
                    <a:p>
                      <a:r>
                        <a:rPr lang="en-GB" sz="1100" b="0" dirty="0">
                          <a:effectLst/>
                          <a:latin typeface="Cambria" panose="02040503050406030204" pitchFamily="18" charset="0"/>
                        </a:rPr>
                        <a:t>Are 90% or more of pupils in Year 9, 2021 AT or ABOVE </a:t>
                      </a:r>
                      <a:endParaRPr lang="en-NZ" sz="1200" b="0" dirty="0">
                        <a:effectLst/>
                        <a:latin typeface="Cambria" panose="02040503050406030204" pitchFamily="18" charset="0"/>
                        <a:ea typeface="Times New Roman" panose="02020603050405020304" pitchFamily="18" charset="0"/>
                      </a:endParaRPr>
                    </a:p>
                  </a:txBody>
                  <a:tcPr marL="68580" marR="68580" marT="0" marB="0"/>
                </a:tc>
                <a:tc gridSpan="2">
                  <a:txBody>
                    <a:bodyPr/>
                    <a:lstStyle/>
                    <a:p>
                      <a:r>
                        <a:rPr lang="en-GB" sz="1100" b="0" dirty="0">
                          <a:effectLst/>
                          <a:latin typeface="Cambria" panose="02040503050406030204" pitchFamily="18" charset="0"/>
                        </a:rPr>
                        <a:t>YES </a:t>
                      </a:r>
                      <a:endParaRPr lang="en-NZ" sz="1200" b="0" dirty="0">
                        <a:effectLst/>
                        <a:latin typeface="Cambria" panose="020405030504060302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80475275"/>
                  </a:ext>
                </a:extLst>
              </a:tr>
            </a:tbl>
          </a:graphicData>
        </a:graphic>
      </p:graphicFrame>
      <p:sp>
        <p:nvSpPr>
          <p:cNvPr id="12" name="Rectangle 11">
            <a:extLst>
              <a:ext uri="{FF2B5EF4-FFF2-40B4-BE49-F238E27FC236}">
                <a16:creationId xmlns:a16="http://schemas.microsoft.com/office/drawing/2014/main" id="{1DEC7721-4918-544F-89AC-7A6A4B62A912}"/>
              </a:ext>
            </a:extLst>
          </p:cNvPr>
          <p:cNvSpPr/>
          <p:nvPr/>
        </p:nvSpPr>
        <p:spPr>
          <a:xfrm>
            <a:off x="340101" y="4762551"/>
            <a:ext cx="8463798" cy="1923604"/>
          </a:xfrm>
          <a:prstGeom prst="rect">
            <a:avLst/>
          </a:prstGeom>
        </p:spPr>
        <p:txBody>
          <a:bodyPr wrap="square">
            <a:spAutoFit/>
          </a:bodyPr>
          <a:lstStyle/>
          <a:p>
            <a:r>
              <a:rPr lang="en-GB" sz="1700" dirty="0">
                <a:latin typeface="Cambria" panose="02040503050406030204" pitchFamily="18" charset="0"/>
                <a:ea typeface="Times New Roman" panose="02020603050405020304" pitchFamily="18" charset="0"/>
              </a:rPr>
              <a:t>The target was achieved in two of three identified cohort. </a:t>
            </a:r>
            <a:endParaRPr lang="en-NZ" sz="1700" dirty="0">
              <a:latin typeface="Cambria" panose="02040503050406030204" pitchFamily="18" charset="0"/>
              <a:ea typeface="Times New Roman" panose="02020603050405020304" pitchFamily="18" charset="0"/>
            </a:endParaRPr>
          </a:p>
          <a:p>
            <a:pPr marL="285750" indent="-285750">
              <a:buFont typeface="Arial" panose="020B0604020202020204" pitchFamily="34" charset="0"/>
              <a:buChar char="•"/>
            </a:pPr>
            <a:r>
              <a:rPr lang="en-GB" sz="1700" dirty="0">
                <a:latin typeface="Cambria" panose="02040503050406030204" pitchFamily="18" charset="0"/>
                <a:ea typeface="Times New Roman" panose="02020603050405020304" pitchFamily="18" charset="0"/>
              </a:rPr>
              <a:t>Year 4’s last year were at 87% At or Above OTJ. This year, as year 5’s, they are 81% At or Above. </a:t>
            </a:r>
            <a:endParaRPr lang="en-NZ" sz="1700" dirty="0">
              <a:latin typeface="Cambria" panose="02040503050406030204" pitchFamily="18" charset="0"/>
              <a:ea typeface="Times New Roman" panose="02020603050405020304" pitchFamily="18" charset="0"/>
            </a:endParaRPr>
          </a:p>
          <a:p>
            <a:pPr marL="285750" indent="-285750">
              <a:buFont typeface="Arial" panose="020B0604020202020204" pitchFamily="34" charset="0"/>
              <a:buChar char="•"/>
            </a:pPr>
            <a:r>
              <a:rPr lang="en-GB" sz="1700" dirty="0">
                <a:latin typeface="Cambria" panose="02040503050406030204" pitchFamily="18" charset="0"/>
                <a:ea typeface="Times New Roman" panose="02020603050405020304" pitchFamily="18" charset="0"/>
              </a:rPr>
              <a:t>Year 7 (2021) showed the greatest shift from 61% to 91% from 2020 to 2021.</a:t>
            </a:r>
            <a:endParaRPr lang="en-NZ" sz="1700" dirty="0">
              <a:latin typeface="Cambria" panose="02040503050406030204" pitchFamily="18" charset="0"/>
              <a:ea typeface="Times New Roman" panose="02020603050405020304" pitchFamily="18" charset="0"/>
            </a:endParaRPr>
          </a:p>
          <a:p>
            <a:pPr marL="285750" indent="-285750">
              <a:buFont typeface="Arial" panose="020B0604020202020204" pitchFamily="34" charset="0"/>
              <a:buChar char="•"/>
            </a:pPr>
            <a:r>
              <a:rPr lang="en-GB" sz="1700" dirty="0">
                <a:latin typeface="Cambria" panose="02040503050406030204" pitchFamily="18" charset="0"/>
                <a:ea typeface="Times New Roman" panose="02020603050405020304" pitchFamily="18" charset="0"/>
              </a:rPr>
              <a:t>Year 9 showed positive shift from 86% in 2020 to 91% in 2021. </a:t>
            </a:r>
            <a:br>
              <a:rPr lang="en-GB" sz="1700" dirty="0">
                <a:latin typeface="Cambria" panose="02040503050406030204" pitchFamily="18" charset="0"/>
                <a:ea typeface="Times New Roman" panose="02020603050405020304" pitchFamily="18" charset="0"/>
              </a:rPr>
            </a:br>
            <a:r>
              <a:rPr lang="en-GB" sz="1700" dirty="0">
                <a:latin typeface="Cambria" panose="02040503050406030204" pitchFamily="18" charset="0"/>
                <a:ea typeface="Times New Roman" panose="02020603050405020304" pitchFamily="18" charset="0"/>
              </a:rPr>
              <a:t>Our current Year 5 cohort are noted as being a group with a suggested target for 2022 as they seem to be a cohort of concern. </a:t>
            </a:r>
            <a:endParaRPr lang="en-NZ" sz="1700" dirty="0">
              <a:effectLst/>
              <a:latin typeface="Cambria" panose="02040503050406030204" pitchFamily="18" charset="0"/>
              <a:ea typeface="Times New Roman" panose="02020603050405020304" pitchFamily="18" charset="0"/>
            </a:endParaRPr>
          </a:p>
        </p:txBody>
      </p:sp>
    </p:spTree>
    <p:extLst>
      <p:ext uri="{BB962C8B-B14F-4D97-AF65-F5344CB8AC3E}">
        <p14:creationId xmlns:p14="http://schemas.microsoft.com/office/powerpoint/2010/main" val="3155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3C49-1DA7-294E-8045-18F1D1AA29B3}"/>
              </a:ext>
            </a:extLst>
          </p:cNvPr>
          <p:cNvSpPr>
            <a:spLocks noGrp="1"/>
          </p:cNvSpPr>
          <p:nvPr>
            <p:ph type="title"/>
          </p:nvPr>
        </p:nvSpPr>
        <p:spPr/>
        <p:txBody>
          <a:bodyPr/>
          <a:lstStyle/>
          <a:p>
            <a:r>
              <a:rPr lang="en-US" dirty="0"/>
              <a:t>2021 Target Two</a:t>
            </a:r>
          </a:p>
        </p:txBody>
      </p:sp>
      <p:sp>
        <p:nvSpPr>
          <p:cNvPr id="3" name="Rectangle 2">
            <a:extLst>
              <a:ext uri="{FF2B5EF4-FFF2-40B4-BE49-F238E27FC236}">
                <a16:creationId xmlns:a16="http://schemas.microsoft.com/office/drawing/2014/main" id="{DB3D5483-B501-4C4C-894A-1A8928E95EDE}"/>
              </a:ext>
            </a:extLst>
          </p:cNvPr>
          <p:cNvSpPr/>
          <p:nvPr/>
        </p:nvSpPr>
        <p:spPr>
          <a:xfrm>
            <a:off x="1151312" y="1673951"/>
            <a:ext cx="6841375" cy="646331"/>
          </a:xfrm>
          <a:prstGeom prst="rect">
            <a:avLst/>
          </a:prstGeom>
        </p:spPr>
        <p:txBody>
          <a:bodyPr wrap="square">
            <a:spAutoFit/>
          </a:bodyPr>
          <a:lstStyle/>
          <a:p>
            <a:r>
              <a:rPr lang="en-NZ" dirty="0">
                <a:latin typeface="Cambria" panose="02040503050406030204" pitchFamily="18" charset="0"/>
              </a:rPr>
              <a:t>Year 1 Focus:	75% of students, or higher, to be in the at or </a:t>
            </a:r>
          </a:p>
          <a:p>
            <a:r>
              <a:rPr lang="en-NZ" dirty="0">
                <a:latin typeface="Cambria" panose="02040503050406030204" pitchFamily="18" charset="0"/>
              </a:rPr>
              <a:t> Above categories for Reading Level at the Observational Survey  </a:t>
            </a:r>
            <a:endParaRPr lang="en-GB" dirty="0">
              <a:latin typeface="Cambria" panose="020405030504060302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93113E69-DC8C-9B41-A69D-6FABF85CA881}"/>
              </a:ext>
            </a:extLst>
          </p:cNvPr>
          <p:cNvGraphicFramePr>
            <a:graphicFrameLocks noGrp="1"/>
          </p:cNvGraphicFramePr>
          <p:nvPr>
            <p:extLst>
              <p:ext uri="{D42A27DB-BD31-4B8C-83A1-F6EECF244321}">
                <p14:modId xmlns:p14="http://schemas.microsoft.com/office/powerpoint/2010/main" val="1381916466"/>
              </p:ext>
            </p:extLst>
          </p:nvPr>
        </p:nvGraphicFramePr>
        <p:xfrm>
          <a:off x="1427702" y="2583992"/>
          <a:ext cx="6057900" cy="1397635"/>
        </p:xfrm>
        <a:graphic>
          <a:graphicData uri="http://schemas.openxmlformats.org/drawingml/2006/table">
            <a:tbl>
              <a:tblPr>
                <a:tableStyleId>{5C22544A-7EE6-4342-B048-85BDC9FD1C3A}</a:tableStyleId>
              </a:tblPr>
              <a:tblGrid>
                <a:gridCol w="4318994">
                  <a:extLst>
                    <a:ext uri="{9D8B030D-6E8A-4147-A177-3AD203B41FA5}">
                      <a16:colId xmlns:a16="http://schemas.microsoft.com/office/drawing/2014/main" val="4219863519"/>
                    </a:ext>
                  </a:extLst>
                </a:gridCol>
                <a:gridCol w="1006367">
                  <a:extLst>
                    <a:ext uri="{9D8B030D-6E8A-4147-A177-3AD203B41FA5}">
                      <a16:colId xmlns:a16="http://schemas.microsoft.com/office/drawing/2014/main" val="684563853"/>
                    </a:ext>
                  </a:extLst>
                </a:gridCol>
                <a:gridCol w="732539">
                  <a:extLst>
                    <a:ext uri="{9D8B030D-6E8A-4147-A177-3AD203B41FA5}">
                      <a16:colId xmlns:a16="http://schemas.microsoft.com/office/drawing/2014/main" val="784320087"/>
                    </a:ext>
                  </a:extLst>
                </a:gridCol>
              </a:tblGrid>
              <a:tr h="527050">
                <a:tc>
                  <a:txBody>
                    <a:bodyPr/>
                    <a:lstStyle/>
                    <a:p>
                      <a:r>
                        <a:rPr lang="en-GB" sz="1100">
                          <a:effectLst/>
                          <a:latin typeface="Cambria" panose="02040503050406030204" pitchFamily="18" charset="0"/>
                        </a:rPr>
                        <a:t>Total number and percentage of pupils assessed on the Observational Survey, 2021, whose Reading Level is AT expectation.</a:t>
                      </a:r>
                      <a:endParaRPr lang="en-NZ" sz="1200">
                        <a:effectLst/>
                        <a:latin typeface="Cambria" panose="02040503050406030204" pitchFamily="18" charset="0"/>
                      </a:endParaRPr>
                    </a:p>
                    <a:p>
                      <a:r>
                        <a:rPr lang="en-GB" sz="1100">
                          <a:effectLst/>
                          <a:latin typeface="Cambria" panose="02040503050406030204" pitchFamily="18" charset="0"/>
                        </a:rPr>
                        <a:t> </a:t>
                      </a:r>
                      <a:endParaRPr lang="en-NZ" sz="1200">
                        <a:effectLst/>
                        <a:latin typeface="Cambria" panose="02040503050406030204" pitchFamily="18" charset="0"/>
                        <a:ea typeface="Times New Roman" panose="02020603050405020304" pitchFamily="18" charset="0"/>
                      </a:endParaRPr>
                    </a:p>
                  </a:txBody>
                  <a:tcPr marL="68580" marR="68580" marT="0" marB="0"/>
                </a:tc>
                <a:tc>
                  <a:txBody>
                    <a:bodyPr/>
                    <a:lstStyle/>
                    <a:p>
                      <a:r>
                        <a:rPr lang="en-GB" sz="1100">
                          <a:effectLst/>
                          <a:latin typeface="Cambria" panose="02040503050406030204" pitchFamily="18" charset="0"/>
                        </a:rPr>
                        <a:t>Number</a:t>
                      </a:r>
                      <a:endParaRPr lang="en-NZ" sz="1200">
                        <a:effectLst/>
                        <a:latin typeface="Cambria" panose="02040503050406030204" pitchFamily="18" charset="0"/>
                      </a:endParaRPr>
                    </a:p>
                    <a:p>
                      <a:r>
                        <a:rPr lang="en-GB" sz="1100">
                          <a:effectLst/>
                          <a:latin typeface="Cambria" panose="02040503050406030204" pitchFamily="18" charset="0"/>
                        </a:rPr>
                        <a:t> </a:t>
                      </a:r>
                      <a:endParaRPr lang="en-NZ" sz="1200">
                        <a:effectLst/>
                        <a:latin typeface="Cambria" panose="02040503050406030204" pitchFamily="18" charset="0"/>
                        <a:ea typeface="Times New Roman" panose="02020603050405020304" pitchFamily="18" charset="0"/>
                      </a:endParaRPr>
                    </a:p>
                  </a:txBody>
                  <a:tcPr marL="68580" marR="68580" marT="0" marB="0"/>
                </a:tc>
                <a:tc>
                  <a:txBody>
                    <a:bodyPr/>
                    <a:lstStyle/>
                    <a:p>
                      <a:pPr>
                        <a:lnSpc>
                          <a:spcPct val="107000"/>
                        </a:lnSpc>
                      </a:pPr>
                      <a:r>
                        <a:rPr lang="en-GB" sz="1100" dirty="0">
                          <a:effectLst/>
                          <a:latin typeface="Cambria" panose="02040503050406030204" pitchFamily="18" charset="0"/>
                        </a:rPr>
                        <a:t>19%</a:t>
                      </a:r>
                      <a:endParaRPr lang="en-NZ" sz="1200" dirty="0">
                        <a:effectLst/>
                        <a:latin typeface="Cambria" panose="02040503050406030204" pitchFamily="18" charset="0"/>
                      </a:endParaRPr>
                    </a:p>
                    <a:p>
                      <a:r>
                        <a:rPr lang="en-GB" sz="1100" dirty="0">
                          <a:effectLst/>
                          <a:latin typeface="Cambria" panose="02040503050406030204" pitchFamily="18" charset="0"/>
                        </a:rPr>
                        <a:t> </a:t>
                      </a:r>
                      <a:endParaRPr lang="en-NZ" sz="1200" dirty="0">
                        <a:effectLst/>
                        <a:latin typeface="Cambria" panose="020405030504060302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69369178"/>
                  </a:ext>
                </a:extLst>
              </a:tr>
              <a:tr h="527050">
                <a:tc>
                  <a:txBody>
                    <a:bodyPr/>
                    <a:lstStyle/>
                    <a:p>
                      <a:r>
                        <a:rPr lang="en-GB" sz="1100">
                          <a:effectLst/>
                          <a:latin typeface="Cambria" panose="02040503050406030204" pitchFamily="18" charset="0"/>
                        </a:rPr>
                        <a:t>Total number and percentage of pupils assessed on the Observational Survey, 2021, whose Reading Level is ABOVE expectation.</a:t>
                      </a:r>
                      <a:endParaRPr lang="en-NZ" sz="1200">
                        <a:effectLst/>
                        <a:latin typeface="Cambria" panose="02040503050406030204" pitchFamily="18" charset="0"/>
                      </a:endParaRPr>
                    </a:p>
                    <a:p>
                      <a:r>
                        <a:rPr lang="en-GB" sz="1100">
                          <a:effectLst/>
                          <a:latin typeface="Cambria" panose="02040503050406030204" pitchFamily="18" charset="0"/>
                        </a:rPr>
                        <a:t> </a:t>
                      </a:r>
                      <a:endParaRPr lang="en-NZ" sz="1200">
                        <a:effectLst/>
                        <a:latin typeface="Cambria" panose="02040503050406030204" pitchFamily="18" charset="0"/>
                        <a:ea typeface="Times New Roman" panose="02020603050405020304" pitchFamily="18" charset="0"/>
                      </a:endParaRPr>
                    </a:p>
                  </a:txBody>
                  <a:tcPr marL="68580" marR="68580" marT="0" marB="0"/>
                </a:tc>
                <a:tc>
                  <a:txBody>
                    <a:bodyPr/>
                    <a:lstStyle/>
                    <a:p>
                      <a:r>
                        <a:rPr lang="en-GB" sz="1100">
                          <a:effectLst/>
                          <a:latin typeface="Cambria" panose="02040503050406030204" pitchFamily="18" charset="0"/>
                        </a:rPr>
                        <a:t>Number</a:t>
                      </a:r>
                      <a:endParaRPr lang="en-NZ" sz="1200">
                        <a:effectLst/>
                        <a:latin typeface="Cambria" panose="02040503050406030204" pitchFamily="18" charset="0"/>
                      </a:endParaRPr>
                    </a:p>
                    <a:p>
                      <a:r>
                        <a:rPr lang="en-GB" sz="1100">
                          <a:effectLst/>
                          <a:latin typeface="Cambria" panose="02040503050406030204" pitchFamily="18" charset="0"/>
                        </a:rPr>
                        <a:t> </a:t>
                      </a:r>
                      <a:endParaRPr lang="en-NZ" sz="1200">
                        <a:effectLst/>
                        <a:latin typeface="Cambria" panose="02040503050406030204" pitchFamily="18" charset="0"/>
                        <a:ea typeface="Times New Roman" panose="02020603050405020304" pitchFamily="18" charset="0"/>
                      </a:endParaRPr>
                    </a:p>
                  </a:txBody>
                  <a:tcPr marL="68580" marR="68580" marT="0" marB="0"/>
                </a:tc>
                <a:tc>
                  <a:txBody>
                    <a:bodyPr/>
                    <a:lstStyle/>
                    <a:p>
                      <a:r>
                        <a:rPr lang="en-GB" sz="1100" dirty="0">
                          <a:effectLst/>
                          <a:latin typeface="Cambria" panose="02040503050406030204" pitchFamily="18" charset="0"/>
                        </a:rPr>
                        <a:t>14%</a:t>
                      </a:r>
                      <a:endParaRPr lang="en-NZ" sz="1200" dirty="0">
                        <a:effectLst/>
                        <a:latin typeface="Cambria" panose="02040503050406030204" pitchFamily="18" charset="0"/>
                      </a:endParaRPr>
                    </a:p>
                    <a:p>
                      <a:r>
                        <a:rPr lang="en-GB" sz="1100" dirty="0">
                          <a:effectLst/>
                          <a:latin typeface="Cambria" panose="02040503050406030204" pitchFamily="18" charset="0"/>
                        </a:rPr>
                        <a:t> </a:t>
                      </a:r>
                      <a:endParaRPr lang="en-NZ" sz="1200" dirty="0">
                        <a:effectLst/>
                        <a:latin typeface="Cambria" panose="020405030504060302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32036044"/>
                  </a:ext>
                </a:extLst>
              </a:tr>
              <a:tr h="343535">
                <a:tc>
                  <a:txBody>
                    <a:bodyPr/>
                    <a:lstStyle/>
                    <a:p>
                      <a:r>
                        <a:rPr lang="en-GB" sz="1100" dirty="0">
                          <a:effectLst/>
                          <a:latin typeface="Cambria" panose="02040503050406030204" pitchFamily="18" charset="0"/>
                        </a:rPr>
                        <a:t>Are 75% or more of pupils assessed on the Observational Survey, 2021, AT or ABOVE for Reading Level?</a:t>
                      </a:r>
                      <a:endParaRPr lang="en-NZ" sz="1200" dirty="0">
                        <a:effectLst/>
                        <a:latin typeface="Cambria" panose="02040503050406030204" pitchFamily="18" charset="0"/>
                        <a:ea typeface="Times New Roman" panose="02020603050405020304" pitchFamily="18" charset="0"/>
                      </a:endParaRPr>
                    </a:p>
                  </a:txBody>
                  <a:tcPr marL="68580" marR="68580" marT="0" marB="0"/>
                </a:tc>
                <a:tc gridSpan="2">
                  <a:txBody>
                    <a:bodyPr/>
                    <a:lstStyle/>
                    <a:p>
                      <a:r>
                        <a:rPr lang="en-GB" sz="1100" dirty="0">
                          <a:effectLst/>
                          <a:latin typeface="Cambria" panose="02040503050406030204" pitchFamily="18" charset="0"/>
                        </a:rPr>
                        <a:t> NO</a:t>
                      </a:r>
                      <a:endParaRPr lang="en-NZ" sz="1200" dirty="0">
                        <a:effectLst/>
                        <a:latin typeface="Cambria" panose="020405030504060302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275786921"/>
                  </a:ext>
                </a:extLst>
              </a:tr>
            </a:tbl>
          </a:graphicData>
        </a:graphic>
      </p:graphicFrame>
      <p:sp>
        <p:nvSpPr>
          <p:cNvPr id="5" name="Rectangle 4">
            <a:extLst>
              <a:ext uri="{FF2B5EF4-FFF2-40B4-BE49-F238E27FC236}">
                <a16:creationId xmlns:a16="http://schemas.microsoft.com/office/drawing/2014/main" id="{44A3AC3F-7355-D74B-B0ED-919123FD9621}"/>
              </a:ext>
            </a:extLst>
          </p:cNvPr>
          <p:cNvSpPr/>
          <p:nvPr/>
        </p:nvSpPr>
        <p:spPr>
          <a:xfrm>
            <a:off x="1230283" y="4306886"/>
            <a:ext cx="6841375" cy="1569660"/>
          </a:xfrm>
          <a:prstGeom prst="rect">
            <a:avLst/>
          </a:prstGeom>
        </p:spPr>
        <p:txBody>
          <a:bodyPr wrap="square">
            <a:spAutoFit/>
          </a:bodyPr>
          <a:lstStyle/>
          <a:p>
            <a:r>
              <a:rPr lang="en-GB" sz="1600" dirty="0">
                <a:latin typeface="Cambria" panose="02040503050406030204" pitchFamily="18" charset="0"/>
                <a:ea typeface="Times New Roman" panose="02020603050405020304" pitchFamily="18" charset="0"/>
              </a:rPr>
              <a:t>67% of children tested at their 6 Year net are ‘Below’ in 2021.  This is an area that will need addressing and is already a point of discussion between appropriate staff members.</a:t>
            </a:r>
          </a:p>
          <a:p>
            <a:endParaRPr lang="en-NZ" sz="1600" dirty="0">
              <a:latin typeface="Cambria" panose="02040503050406030204" pitchFamily="18" charset="0"/>
              <a:ea typeface="Times New Roman" panose="02020603050405020304" pitchFamily="18" charset="0"/>
            </a:endParaRPr>
          </a:p>
          <a:p>
            <a:r>
              <a:rPr lang="en-GB" sz="1600" dirty="0">
                <a:latin typeface="Cambria" panose="02040503050406030204" pitchFamily="18" charset="0"/>
                <a:ea typeface="Times New Roman" panose="02020603050405020304" pitchFamily="18" charset="0"/>
              </a:rPr>
              <a:t>There were 34% of tested students ‘Above’ and 100% ‘At’ or ‘Above’ at their SEA in 2020. </a:t>
            </a:r>
            <a:endParaRPr lang="en-NZ" sz="1600" dirty="0">
              <a:effectLst/>
              <a:latin typeface="Cambria" panose="02040503050406030204" pitchFamily="18" charset="0"/>
              <a:ea typeface="Times New Roman" panose="02020603050405020304" pitchFamily="18" charset="0"/>
            </a:endParaRPr>
          </a:p>
        </p:txBody>
      </p:sp>
    </p:spTree>
    <p:extLst>
      <p:ext uri="{BB962C8B-B14F-4D97-AF65-F5344CB8AC3E}">
        <p14:creationId xmlns:p14="http://schemas.microsoft.com/office/powerpoint/2010/main" val="3804956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135D-B01B-0244-9BDE-6D47C669587C}"/>
              </a:ext>
            </a:extLst>
          </p:cNvPr>
          <p:cNvSpPr>
            <a:spLocks noGrp="1"/>
          </p:cNvSpPr>
          <p:nvPr>
            <p:ph type="title"/>
          </p:nvPr>
        </p:nvSpPr>
        <p:spPr/>
        <p:txBody>
          <a:bodyPr/>
          <a:lstStyle/>
          <a:p>
            <a:r>
              <a:rPr lang="en-US" dirty="0"/>
              <a:t>2021 Target Three</a:t>
            </a:r>
          </a:p>
        </p:txBody>
      </p:sp>
      <p:sp>
        <p:nvSpPr>
          <p:cNvPr id="3" name="Rectangle 2">
            <a:extLst>
              <a:ext uri="{FF2B5EF4-FFF2-40B4-BE49-F238E27FC236}">
                <a16:creationId xmlns:a16="http://schemas.microsoft.com/office/drawing/2014/main" id="{E86C5F22-5097-BD4C-8E39-632022043889}"/>
              </a:ext>
            </a:extLst>
          </p:cNvPr>
          <p:cNvSpPr/>
          <p:nvPr/>
        </p:nvSpPr>
        <p:spPr>
          <a:xfrm>
            <a:off x="180753" y="1896532"/>
            <a:ext cx="8782493" cy="369332"/>
          </a:xfrm>
          <a:prstGeom prst="rect">
            <a:avLst/>
          </a:prstGeom>
        </p:spPr>
        <p:txBody>
          <a:bodyPr wrap="square">
            <a:spAutoFit/>
          </a:bodyPr>
          <a:lstStyle/>
          <a:p>
            <a:pPr algn="ctr"/>
            <a:r>
              <a:rPr lang="en-NZ" dirty="0">
                <a:latin typeface="Cambria" panose="02040503050406030204" pitchFamily="18" charset="0"/>
              </a:rPr>
              <a:t>85% of Year 3 students to be at or above in STAR test results at the end of the year.  </a:t>
            </a:r>
            <a:endParaRPr lang="en-NZ" dirty="0">
              <a:solidFill>
                <a:srgbClr val="000000"/>
              </a:solidFill>
              <a:latin typeface="Cambria" panose="020405030504060302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CB10D21A-9844-5C42-9420-FC0ADC78A0C5}"/>
              </a:ext>
            </a:extLst>
          </p:cNvPr>
          <p:cNvGraphicFramePr>
            <a:graphicFrameLocks noGrp="1"/>
          </p:cNvGraphicFramePr>
          <p:nvPr>
            <p:extLst>
              <p:ext uri="{D42A27DB-BD31-4B8C-83A1-F6EECF244321}">
                <p14:modId xmlns:p14="http://schemas.microsoft.com/office/powerpoint/2010/main" val="3874841310"/>
              </p:ext>
            </p:extLst>
          </p:nvPr>
        </p:nvGraphicFramePr>
        <p:xfrm>
          <a:off x="1427702" y="2752155"/>
          <a:ext cx="6665420" cy="2725689"/>
        </p:xfrm>
        <a:graphic>
          <a:graphicData uri="http://schemas.openxmlformats.org/drawingml/2006/table">
            <a:tbl>
              <a:tblPr>
                <a:tableStyleId>{5C22544A-7EE6-4342-B048-85BDC9FD1C3A}</a:tableStyleId>
              </a:tblPr>
              <a:tblGrid>
                <a:gridCol w="4752127">
                  <a:extLst>
                    <a:ext uri="{9D8B030D-6E8A-4147-A177-3AD203B41FA5}">
                      <a16:colId xmlns:a16="http://schemas.microsoft.com/office/drawing/2014/main" val="2673285851"/>
                    </a:ext>
                  </a:extLst>
                </a:gridCol>
                <a:gridCol w="1107291">
                  <a:extLst>
                    <a:ext uri="{9D8B030D-6E8A-4147-A177-3AD203B41FA5}">
                      <a16:colId xmlns:a16="http://schemas.microsoft.com/office/drawing/2014/main" val="425714413"/>
                    </a:ext>
                  </a:extLst>
                </a:gridCol>
                <a:gridCol w="806002">
                  <a:extLst>
                    <a:ext uri="{9D8B030D-6E8A-4147-A177-3AD203B41FA5}">
                      <a16:colId xmlns:a16="http://schemas.microsoft.com/office/drawing/2014/main" val="837914448"/>
                    </a:ext>
                  </a:extLst>
                </a:gridCol>
              </a:tblGrid>
              <a:tr h="912025">
                <a:tc>
                  <a:txBody>
                    <a:bodyPr/>
                    <a:lstStyle/>
                    <a:p>
                      <a:r>
                        <a:rPr lang="en-GB" sz="1600" dirty="0">
                          <a:effectLst/>
                          <a:latin typeface="Cambria" panose="02040503050406030204" pitchFamily="18" charset="0"/>
                        </a:rPr>
                        <a:t>Total number and percentage of pupils in Year 3, 2021, who are AT or ABOVE expectation in the end of year STAR test.</a:t>
                      </a:r>
                      <a:endParaRPr lang="en-NZ" sz="1600" dirty="0">
                        <a:effectLst/>
                        <a:latin typeface="Cambria" panose="02040503050406030204" pitchFamily="18" charset="0"/>
                      </a:endParaRPr>
                    </a:p>
                    <a:p>
                      <a:r>
                        <a:rPr lang="en-GB" sz="1100" dirty="0">
                          <a:effectLst/>
                        </a:rPr>
                        <a:t> </a:t>
                      </a:r>
                      <a:endParaRPr lang="en-NZ"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600" dirty="0">
                          <a:effectLst/>
                        </a:rPr>
                        <a:t>Number</a:t>
                      </a:r>
                      <a:endParaRPr lang="en-NZ" sz="1600" dirty="0">
                        <a:effectLst/>
                      </a:endParaRPr>
                    </a:p>
                    <a:p>
                      <a:r>
                        <a:rPr lang="en-GB" sz="1600" dirty="0">
                          <a:effectLst/>
                        </a:rPr>
                        <a:t>38</a:t>
                      </a:r>
                      <a:endParaRPr lang="en-NZ"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600" dirty="0">
                          <a:effectLst/>
                        </a:rPr>
                        <a:t>%</a:t>
                      </a:r>
                      <a:endParaRPr lang="en-NZ" sz="1600" dirty="0">
                        <a:effectLst/>
                      </a:endParaRPr>
                    </a:p>
                    <a:p>
                      <a:r>
                        <a:rPr lang="en-GB" sz="1600" dirty="0">
                          <a:effectLst/>
                        </a:rPr>
                        <a:t>93%</a:t>
                      </a:r>
                      <a:endParaRPr lang="en-NZ"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00294358"/>
                  </a:ext>
                </a:extLst>
              </a:tr>
              <a:tr h="594464">
                <a:tc>
                  <a:txBody>
                    <a:bodyPr/>
                    <a:lstStyle/>
                    <a:p>
                      <a:r>
                        <a:rPr lang="en-GB" sz="1600" dirty="0">
                          <a:effectLst/>
                          <a:latin typeface="Cambria" panose="02040503050406030204" pitchFamily="18" charset="0"/>
                        </a:rPr>
                        <a:t>Are 85% or more of pupils in Year 3, 2021 AT or ABOVE </a:t>
                      </a:r>
                      <a:endParaRPr lang="en-NZ" sz="1600" dirty="0">
                        <a:effectLst/>
                        <a:latin typeface="Cambria" panose="02040503050406030204" pitchFamily="18" charset="0"/>
                        <a:ea typeface="Times New Roman" panose="02020603050405020304" pitchFamily="18" charset="0"/>
                      </a:endParaRPr>
                    </a:p>
                  </a:txBody>
                  <a:tcPr marL="68580" marR="68580" marT="0" marB="0"/>
                </a:tc>
                <a:tc gridSpan="2">
                  <a:txBody>
                    <a:bodyPr/>
                    <a:lstStyle/>
                    <a:p>
                      <a:r>
                        <a:rPr lang="en-GB" sz="1600" dirty="0">
                          <a:effectLst/>
                        </a:rPr>
                        <a:t>YES </a:t>
                      </a:r>
                      <a:endParaRPr lang="en-NZ" sz="16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537391521"/>
                  </a:ext>
                </a:extLst>
              </a:tr>
              <a:tr h="1160360">
                <a:tc gridSpan="3">
                  <a:txBody>
                    <a:bodyPr/>
                    <a:lstStyle/>
                    <a:p>
                      <a:r>
                        <a:rPr lang="en-GB" sz="1600" dirty="0">
                          <a:effectLst/>
                          <a:latin typeface="Cambria" panose="02040503050406030204" pitchFamily="18" charset="0"/>
                        </a:rPr>
                        <a:t>Comment: This goal has been reached, despite a large decline in number of students in the “Above’ category, moving to ‘At’ over the course of testing.  While this has been a recent trend for our Year 3 cohort, and overall, our STAR data is positive, it is interesting that the OTJ data suggests stronger results than the STAR test. </a:t>
                      </a:r>
                      <a:endParaRPr lang="en-NZ" sz="1600" dirty="0">
                        <a:effectLst/>
                        <a:latin typeface="Cambria" panose="020405030504060302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3096327"/>
                  </a:ext>
                </a:extLst>
              </a:tr>
            </a:tbl>
          </a:graphicData>
        </a:graphic>
      </p:graphicFrame>
    </p:spTree>
    <p:extLst>
      <p:ext uri="{BB962C8B-B14F-4D97-AF65-F5344CB8AC3E}">
        <p14:creationId xmlns:p14="http://schemas.microsoft.com/office/powerpoint/2010/main" val="462120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2940-B6C0-514C-8ABD-3A612B7DED33}"/>
              </a:ext>
            </a:extLst>
          </p:cNvPr>
          <p:cNvSpPr>
            <a:spLocks noGrp="1"/>
          </p:cNvSpPr>
          <p:nvPr>
            <p:ph type="title"/>
          </p:nvPr>
        </p:nvSpPr>
        <p:spPr/>
        <p:txBody>
          <a:bodyPr/>
          <a:lstStyle/>
          <a:p>
            <a:r>
              <a:rPr lang="en-AU" b="1" dirty="0"/>
              <a:t>Annual Goal</a:t>
            </a:r>
            <a:r>
              <a:rPr lang="en-NZ" dirty="0"/>
              <a:t> – Reading</a:t>
            </a:r>
            <a:endParaRPr lang="en-US" dirty="0"/>
          </a:p>
        </p:txBody>
      </p:sp>
      <p:sp>
        <p:nvSpPr>
          <p:cNvPr id="3" name="Rectangle 2">
            <a:extLst>
              <a:ext uri="{FF2B5EF4-FFF2-40B4-BE49-F238E27FC236}">
                <a16:creationId xmlns:a16="http://schemas.microsoft.com/office/drawing/2014/main" id="{806CCAA4-F8E2-7849-88FB-83DF2017D78E}"/>
              </a:ext>
            </a:extLst>
          </p:cNvPr>
          <p:cNvSpPr/>
          <p:nvPr/>
        </p:nvSpPr>
        <p:spPr>
          <a:xfrm>
            <a:off x="288234" y="1819456"/>
            <a:ext cx="8567531" cy="1200329"/>
          </a:xfrm>
          <a:prstGeom prst="rect">
            <a:avLst/>
          </a:prstGeom>
        </p:spPr>
        <p:txBody>
          <a:bodyPr wrap="square">
            <a:spAutoFit/>
          </a:bodyPr>
          <a:lstStyle/>
          <a:p>
            <a:r>
              <a:rPr lang="en-GB" dirty="0">
                <a:latin typeface="Cambria" panose="02040503050406030204" pitchFamily="18" charset="0"/>
              </a:rPr>
              <a:t>Quality education means all pupils in years 1 to 10 will have every opportunity to achieve to their expected level (as a minimum) against the National Curriculum by the end of the year in Reading and its associated competencies</a:t>
            </a:r>
            <a:r>
              <a:rPr lang="en-NZ" dirty="0">
                <a:latin typeface="Cambria" panose="02040503050406030204" pitchFamily="18" charset="0"/>
              </a:rPr>
              <a:t>.  </a:t>
            </a:r>
            <a:r>
              <a:rPr lang="en-GB" dirty="0">
                <a:latin typeface="Cambria" panose="02040503050406030204" pitchFamily="18" charset="0"/>
                <a:cs typeface="Calibri" panose="020F0502020204030204" pitchFamily="34" charset="0"/>
              </a:rPr>
              <a:t>Although we did not meet our target, there are things to celebrate as we offered every opportunity to succeed!     </a:t>
            </a:r>
          </a:p>
        </p:txBody>
      </p:sp>
      <p:sp>
        <p:nvSpPr>
          <p:cNvPr id="5" name="Rectangle 4">
            <a:extLst>
              <a:ext uri="{FF2B5EF4-FFF2-40B4-BE49-F238E27FC236}">
                <a16:creationId xmlns:a16="http://schemas.microsoft.com/office/drawing/2014/main" id="{FB96C089-4C2C-BB45-A68E-939BC29DF85C}"/>
              </a:ext>
            </a:extLst>
          </p:cNvPr>
          <p:cNvSpPr/>
          <p:nvPr/>
        </p:nvSpPr>
        <p:spPr>
          <a:xfrm>
            <a:off x="346582" y="3198168"/>
            <a:ext cx="8450835" cy="3416320"/>
          </a:xfrm>
          <a:prstGeom prst="rect">
            <a:avLst/>
          </a:prstGeom>
        </p:spPr>
        <p:txBody>
          <a:bodyPr wrap="square">
            <a:spAutoFit/>
          </a:bodyPr>
          <a:lstStyle/>
          <a:p>
            <a:r>
              <a:rPr lang="en-GB" b="1" dirty="0">
                <a:latin typeface="Cambria" panose="02040503050406030204" pitchFamily="18" charset="0"/>
                <a:ea typeface="Palatino Linotype" panose="02040502050505030304" pitchFamily="18" charset="0"/>
              </a:rPr>
              <a:t>Of pupils who were below or well below:</a:t>
            </a:r>
          </a:p>
          <a:p>
            <a:endParaRPr lang="en-NZ" dirty="0">
              <a:latin typeface="Cambria" panose="02040503050406030204" pitchFamily="18" charset="0"/>
              <a:ea typeface="Times New Roman" panose="02020603050405020304" pitchFamily="18" charset="0"/>
            </a:endParaRPr>
          </a:p>
          <a:p>
            <a:pPr marL="285750" indent="-285750">
              <a:buFont typeface="Arial" panose="020B0604020202020204" pitchFamily="34" charset="0"/>
              <a:buChar char="•"/>
            </a:pPr>
            <a:r>
              <a:rPr lang="en-GB" dirty="0">
                <a:latin typeface="Cambria" panose="02040503050406030204" pitchFamily="18" charset="0"/>
                <a:ea typeface="Palatino Linotype" panose="02040502050505030304" pitchFamily="18" charset="0"/>
              </a:rPr>
              <a:t>21 students (54%) moved up at least one sublevel, </a:t>
            </a:r>
          </a:p>
          <a:p>
            <a:pPr marL="285750" indent="-285750">
              <a:buFont typeface="Arial" panose="020B0604020202020204" pitchFamily="34" charset="0"/>
              <a:buChar char="•"/>
            </a:pPr>
            <a:r>
              <a:rPr lang="en-GB" dirty="0">
                <a:latin typeface="Cambria" panose="02040503050406030204" pitchFamily="18" charset="0"/>
                <a:ea typeface="Palatino Linotype" panose="02040502050505030304" pitchFamily="18" charset="0"/>
              </a:rPr>
              <a:t>16 students (41%) made no shift between levels, and </a:t>
            </a:r>
          </a:p>
          <a:p>
            <a:pPr marL="285750" indent="-285750">
              <a:buFont typeface="Arial" panose="020B0604020202020204" pitchFamily="34" charset="0"/>
              <a:buChar char="•"/>
            </a:pPr>
            <a:r>
              <a:rPr lang="en-GB" dirty="0">
                <a:latin typeface="Cambria" panose="02040503050406030204" pitchFamily="18" charset="0"/>
                <a:ea typeface="Palatino Linotype" panose="02040502050505030304" pitchFamily="18" charset="0"/>
              </a:rPr>
              <a:t>2 students (5%) moved down.</a:t>
            </a:r>
            <a:endParaRPr lang="en-NZ" dirty="0">
              <a:latin typeface="Cambria" panose="02040503050406030204" pitchFamily="18" charset="0"/>
              <a:ea typeface="Times New Roman" panose="02020603050405020304" pitchFamily="18" charset="0"/>
            </a:endParaRPr>
          </a:p>
          <a:p>
            <a:pPr marL="285750" indent="-285750">
              <a:buFont typeface="Arial" panose="020B0604020202020204" pitchFamily="34" charset="0"/>
              <a:buChar char="•"/>
            </a:pPr>
            <a:r>
              <a:rPr lang="en-GB" dirty="0">
                <a:latin typeface="Cambria" panose="02040503050406030204" pitchFamily="18" charset="0"/>
                <a:ea typeface="Palatino Linotype" panose="02040502050505030304" pitchFamily="18" charset="0"/>
              </a:rPr>
              <a:t>36% of males (14) and 18% of females (7%) moved up one level.</a:t>
            </a:r>
          </a:p>
          <a:p>
            <a:pPr marL="285750" indent="-285750">
              <a:buFont typeface="Arial" panose="020B0604020202020204" pitchFamily="34" charset="0"/>
              <a:buChar char="•"/>
            </a:pPr>
            <a:r>
              <a:rPr lang="en-GB" dirty="0">
                <a:latin typeface="Cambria" panose="02040503050406030204" pitchFamily="18" charset="0"/>
                <a:ea typeface="Palatino Linotype" panose="02040502050505030304" pitchFamily="18" charset="0"/>
              </a:rPr>
              <a:t>In the ‘No Shift’ group 26% of males (10) and 15% (6) females made no shift. </a:t>
            </a:r>
          </a:p>
          <a:p>
            <a:pPr marL="285750" indent="-285750">
              <a:buFont typeface="Arial" panose="020B0604020202020204" pitchFamily="34" charset="0"/>
              <a:buChar char="•"/>
            </a:pPr>
            <a:r>
              <a:rPr lang="en-GB" dirty="0">
                <a:latin typeface="Cambria" panose="02040503050406030204" pitchFamily="18" charset="0"/>
                <a:ea typeface="Palatino Linotype" panose="02040502050505030304" pitchFamily="18" charset="0"/>
              </a:rPr>
              <a:t>One male and one female moved down one level.</a:t>
            </a:r>
          </a:p>
          <a:p>
            <a:pPr marL="285750" indent="-285750">
              <a:buFont typeface="Arial" panose="020B0604020202020204" pitchFamily="34" charset="0"/>
              <a:buChar char="•"/>
            </a:pPr>
            <a:endParaRPr lang="en-GB" dirty="0">
              <a:latin typeface="Cambria" panose="02040503050406030204" pitchFamily="18" charset="0"/>
              <a:ea typeface="Times New Roman" panose="02020603050405020304" pitchFamily="18" charset="0"/>
            </a:endParaRPr>
          </a:p>
          <a:p>
            <a:endParaRPr lang="en-NZ" dirty="0">
              <a:latin typeface="Cambria" panose="02040503050406030204" pitchFamily="18" charset="0"/>
              <a:ea typeface="Times New Roman" panose="02020603050405020304" pitchFamily="18" charset="0"/>
            </a:endParaRPr>
          </a:p>
          <a:p>
            <a:pPr algn="ctr"/>
            <a:r>
              <a:rPr lang="en-GB" dirty="0">
                <a:latin typeface="Cambria" panose="02040503050406030204" pitchFamily="18" charset="0"/>
                <a:ea typeface="Palatino Linotype" panose="02040502050505030304" pitchFamily="18" charset="0"/>
              </a:rPr>
              <a:t>Of </a:t>
            </a:r>
            <a:r>
              <a:rPr lang="en-GB" b="1" dirty="0">
                <a:latin typeface="Cambria" panose="02040503050406030204" pitchFamily="18" charset="0"/>
                <a:ea typeface="Palatino Linotype" panose="02040502050505030304" pitchFamily="18" charset="0"/>
              </a:rPr>
              <a:t>significant </a:t>
            </a:r>
            <a:r>
              <a:rPr lang="en-GB" dirty="0">
                <a:latin typeface="Cambria" panose="02040503050406030204" pitchFamily="18" charset="0"/>
                <a:ea typeface="Palatino Linotype" panose="02040502050505030304" pitchFamily="18" charset="0"/>
              </a:rPr>
              <a:t>note is that four males moved from “Well Below’ to ‘At’ </a:t>
            </a:r>
          </a:p>
          <a:p>
            <a:pPr algn="ctr"/>
            <a:r>
              <a:rPr lang="en-GB" dirty="0">
                <a:latin typeface="Cambria" panose="02040503050406030204" pitchFamily="18" charset="0"/>
                <a:ea typeface="Palatino Linotype" panose="02040502050505030304" pitchFamily="18" charset="0"/>
              </a:rPr>
              <a:t>which is a shift of </a:t>
            </a:r>
            <a:r>
              <a:rPr lang="en-GB" b="1" dirty="0">
                <a:latin typeface="Cambria" panose="02040503050406030204" pitchFamily="18" charset="0"/>
                <a:ea typeface="Palatino Linotype" panose="02040502050505030304" pitchFamily="18" charset="0"/>
              </a:rPr>
              <a:t>two levels</a:t>
            </a:r>
            <a:r>
              <a:rPr lang="en-NZ" dirty="0">
                <a:latin typeface="Cambria" panose="02040503050406030204" pitchFamily="18" charset="0"/>
              </a:rPr>
              <a:t> </a:t>
            </a:r>
            <a:endParaRPr lang="en-US" dirty="0">
              <a:latin typeface="Cambria" panose="02040503050406030204" pitchFamily="18" charset="0"/>
            </a:endParaRPr>
          </a:p>
        </p:txBody>
      </p:sp>
    </p:spTree>
    <p:extLst>
      <p:ext uri="{BB962C8B-B14F-4D97-AF65-F5344CB8AC3E}">
        <p14:creationId xmlns:p14="http://schemas.microsoft.com/office/powerpoint/2010/main" val="3343871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5DF3-96C6-2A4E-AE57-F30381E2C0E2}"/>
              </a:ext>
            </a:extLst>
          </p:cNvPr>
          <p:cNvSpPr>
            <a:spLocks noGrp="1"/>
          </p:cNvSpPr>
          <p:nvPr>
            <p:ph type="title"/>
          </p:nvPr>
        </p:nvSpPr>
        <p:spPr/>
        <p:txBody>
          <a:bodyPr/>
          <a:lstStyle/>
          <a:p>
            <a:r>
              <a:rPr lang="en-US" dirty="0"/>
              <a:t>Watching Year 10</a:t>
            </a:r>
          </a:p>
        </p:txBody>
      </p:sp>
      <p:graphicFrame>
        <p:nvGraphicFramePr>
          <p:cNvPr id="3" name="Table 2">
            <a:extLst>
              <a:ext uri="{FF2B5EF4-FFF2-40B4-BE49-F238E27FC236}">
                <a16:creationId xmlns:a16="http://schemas.microsoft.com/office/drawing/2014/main" id="{4287F265-81CB-D747-86AC-A9C6321F2EEF}"/>
              </a:ext>
            </a:extLst>
          </p:cNvPr>
          <p:cNvGraphicFramePr>
            <a:graphicFrameLocks noGrp="1"/>
          </p:cNvGraphicFramePr>
          <p:nvPr>
            <p:extLst>
              <p:ext uri="{D42A27DB-BD31-4B8C-83A1-F6EECF244321}">
                <p14:modId xmlns:p14="http://schemas.microsoft.com/office/powerpoint/2010/main" val="612047678"/>
              </p:ext>
            </p:extLst>
          </p:nvPr>
        </p:nvGraphicFramePr>
        <p:xfrm>
          <a:off x="614149" y="2157088"/>
          <a:ext cx="7915701" cy="2141955"/>
        </p:xfrm>
        <a:graphic>
          <a:graphicData uri="http://schemas.openxmlformats.org/drawingml/2006/table">
            <a:tbl>
              <a:tblPr>
                <a:tableStyleId>{5C22544A-7EE6-4342-B048-85BDC9FD1C3A}</a:tableStyleId>
              </a:tblPr>
              <a:tblGrid>
                <a:gridCol w="2224585">
                  <a:extLst>
                    <a:ext uri="{9D8B030D-6E8A-4147-A177-3AD203B41FA5}">
                      <a16:colId xmlns:a16="http://schemas.microsoft.com/office/drawing/2014/main" val="517745564"/>
                    </a:ext>
                  </a:extLst>
                </a:gridCol>
                <a:gridCol w="5691116">
                  <a:extLst>
                    <a:ext uri="{9D8B030D-6E8A-4147-A177-3AD203B41FA5}">
                      <a16:colId xmlns:a16="http://schemas.microsoft.com/office/drawing/2014/main" val="3237157133"/>
                    </a:ext>
                  </a:extLst>
                </a:gridCol>
              </a:tblGrid>
              <a:tr h="2141955">
                <a:tc>
                  <a:txBody>
                    <a:bodyPr/>
                    <a:lstStyle/>
                    <a:p>
                      <a:r>
                        <a:rPr lang="en-GB" sz="1600" dirty="0">
                          <a:effectLst/>
                          <a:latin typeface="Cambria" panose="02040503050406030204" pitchFamily="18" charset="0"/>
                        </a:rPr>
                        <a:t>What evidence is there of Year 10 achievement lifting between 2019 and end of year 2021?</a:t>
                      </a:r>
                      <a:endParaRPr lang="en-NZ" sz="1600" dirty="0">
                        <a:effectLst/>
                        <a:latin typeface="Cambria" panose="02040503050406030204" pitchFamily="18" charset="0"/>
                      </a:endParaRPr>
                    </a:p>
                    <a:p>
                      <a:r>
                        <a:rPr lang="en-GB" sz="1100" dirty="0">
                          <a:effectLst/>
                        </a:rPr>
                        <a:t> </a:t>
                      </a:r>
                      <a:endParaRPr lang="en-NZ"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600" dirty="0">
                          <a:effectLst/>
                          <a:latin typeface="Cambria" panose="02040503050406030204" pitchFamily="18" charset="0"/>
                        </a:rPr>
                        <a:t>It warms the heart to see 100% of students showing improvement in Reading over their last two years at ACS shifting at least two sublevels. This is a significant success and one to be celebrated.</a:t>
                      </a:r>
                    </a:p>
                    <a:p>
                      <a:endParaRPr lang="en-GB" sz="1600" dirty="0">
                        <a:effectLst/>
                        <a:latin typeface="Cambria" panose="02040503050406030204" pitchFamily="18" charset="0"/>
                      </a:endParaRPr>
                    </a:p>
                    <a:p>
                      <a:r>
                        <a:rPr lang="en-GB" sz="1600" dirty="0">
                          <a:effectLst/>
                          <a:latin typeface="Cambria" panose="02040503050406030204" pitchFamily="18" charset="0"/>
                        </a:rPr>
                        <a:t>A school focus with ‘all teachers being teachers of literacy’ has certainly paid off, along with focused input from teaching staff and support staff with a focus on Reading over those years. </a:t>
                      </a:r>
                      <a:endParaRPr lang="en-NZ" sz="1600" dirty="0">
                        <a:effectLst/>
                        <a:latin typeface="Cambria" panose="020405030504060302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85910646"/>
                  </a:ext>
                </a:extLst>
              </a:tr>
            </a:tbl>
          </a:graphicData>
        </a:graphic>
      </p:graphicFrame>
      <p:pic>
        <p:nvPicPr>
          <p:cNvPr id="5122" name="Picture 2" descr="11,511 BEST Amazing Word IMAGES, STOCK PHOTOS &amp;amp; VECTORS | Adobe Stock">
            <a:extLst>
              <a:ext uri="{FF2B5EF4-FFF2-40B4-BE49-F238E27FC236}">
                <a16:creationId xmlns:a16="http://schemas.microsoft.com/office/drawing/2014/main" id="{6C92E58B-196C-9D42-BF01-152CCEC0B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614149" y="4572338"/>
            <a:ext cx="7915701" cy="1756687"/>
          </a:xfrm>
          <a:prstGeom prst="rect">
            <a:avLst/>
          </a:prstGeom>
          <a:noFill/>
          <a:effectLst>
            <a:softEdge rad="116978"/>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160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ECAA7-AC67-8147-B97E-6D572A4A0DFA}"/>
              </a:ext>
            </a:extLst>
          </p:cNvPr>
          <p:cNvSpPr>
            <a:spLocks noGrp="1"/>
          </p:cNvSpPr>
          <p:nvPr>
            <p:ph type="title"/>
          </p:nvPr>
        </p:nvSpPr>
        <p:spPr/>
        <p:txBody>
          <a:bodyPr/>
          <a:lstStyle/>
          <a:p>
            <a:r>
              <a:rPr lang="en-US" dirty="0"/>
              <a:t>Potential 2022 focus areas</a:t>
            </a:r>
            <a:br>
              <a:rPr lang="en-US" dirty="0"/>
            </a:br>
            <a:r>
              <a:rPr lang="en-US" dirty="0"/>
              <a:t>Reading</a:t>
            </a:r>
          </a:p>
        </p:txBody>
      </p:sp>
      <p:sp>
        <p:nvSpPr>
          <p:cNvPr id="3" name="Rectangle 2">
            <a:extLst>
              <a:ext uri="{FF2B5EF4-FFF2-40B4-BE49-F238E27FC236}">
                <a16:creationId xmlns:a16="http://schemas.microsoft.com/office/drawing/2014/main" id="{4716EFE1-3279-C146-A248-12C7B72D56F1}"/>
              </a:ext>
            </a:extLst>
          </p:cNvPr>
          <p:cNvSpPr/>
          <p:nvPr/>
        </p:nvSpPr>
        <p:spPr>
          <a:xfrm>
            <a:off x="191387" y="1786270"/>
            <a:ext cx="8739962" cy="1231106"/>
          </a:xfrm>
          <a:prstGeom prst="rect">
            <a:avLst/>
          </a:prstGeom>
        </p:spPr>
        <p:txBody>
          <a:bodyPr wrap="square">
            <a:spAutoFit/>
          </a:bodyPr>
          <a:lstStyle/>
          <a:p>
            <a:pPr lvl="0">
              <a:spcAft>
                <a:spcPts val="0"/>
              </a:spcAft>
            </a:pPr>
            <a:endParaRPr lang="en-GB" sz="2800" dirty="0">
              <a:latin typeface="Calibri" panose="020F0502020204030204" pitchFamily="34" charset="0"/>
              <a:ea typeface="Arial" panose="020B0604020202020204" pitchFamily="34" charset="0"/>
              <a:cs typeface="Calibri" panose="020F0502020204030204" pitchFamily="34" charset="0"/>
            </a:endParaRPr>
          </a:p>
          <a:p>
            <a:pPr marL="342900" lvl="0" indent="-342900">
              <a:spcAft>
                <a:spcPts val="0"/>
              </a:spcAft>
              <a:buFont typeface="+mj-lt"/>
              <a:buAutoNum type="arabicPeriod"/>
            </a:pPr>
            <a:endParaRPr lang="en-GB" sz="2800" dirty="0">
              <a:latin typeface="Calibri" panose="020F0502020204030204" pitchFamily="34" charset="0"/>
              <a:ea typeface="Arial" panose="020B0604020202020204" pitchFamily="34" charset="0"/>
              <a:cs typeface="Calibri" panose="020F0502020204030204" pitchFamily="34" charset="0"/>
            </a:endParaRPr>
          </a:p>
          <a:p>
            <a:pPr marL="342900" lvl="0" indent="-342900">
              <a:spcAft>
                <a:spcPts val="0"/>
              </a:spcAft>
              <a:buFont typeface="+mj-lt"/>
              <a:buAutoNum type="arabicPeriod"/>
            </a:pPr>
            <a:endParaRPr lang="en-NZ" dirty="0">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A49968F2-168C-6B42-B662-84A2A664DB98}"/>
              </a:ext>
            </a:extLst>
          </p:cNvPr>
          <p:cNvSpPr/>
          <p:nvPr/>
        </p:nvSpPr>
        <p:spPr>
          <a:xfrm>
            <a:off x="381345" y="2401823"/>
            <a:ext cx="8381310" cy="3785652"/>
          </a:xfrm>
          <a:prstGeom prst="rect">
            <a:avLst/>
          </a:prstGeom>
        </p:spPr>
        <p:txBody>
          <a:bodyPr wrap="square">
            <a:spAutoFit/>
          </a:bodyPr>
          <a:lstStyle/>
          <a:p>
            <a:pPr marL="457200" lvl="0" indent="-457200">
              <a:buFont typeface="+mj-lt"/>
              <a:buAutoNum type="arabicPeriod"/>
            </a:pPr>
            <a:r>
              <a:rPr lang="en-GB" sz="2000" dirty="0">
                <a:latin typeface="Cambria" panose="02040503050406030204" pitchFamily="18" charset="0"/>
              </a:rPr>
              <a:t>Revisit the assessment of Six-year Observational Data in order to stop the increase of below readers. Consider how this assessment fits with the Best Start programme, being implemented more fully next year.</a:t>
            </a:r>
          </a:p>
          <a:p>
            <a:pPr marL="457200" lvl="0" indent="-457200">
              <a:buFont typeface="+mj-lt"/>
              <a:buAutoNum type="arabicPeriod"/>
            </a:pPr>
            <a:endParaRPr lang="en-NZ" sz="2000" dirty="0">
              <a:latin typeface="Cambria" panose="02040503050406030204" pitchFamily="18" charset="0"/>
            </a:endParaRPr>
          </a:p>
          <a:p>
            <a:pPr marL="457200" lvl="0" indent="-457200">
              <a:buFont typeface="+mj-lt"/>
              <a:buAutoNum type="arabicPeriod"/>
            </a:pPr>
            <a:r>
              <a:rPr lang="en-GB" sz="2000" dirty="0">
                <a:latin typeface="Cambria" panose="02040503050406030204" pitchFamily="18" charset="0"/>
              </a:rPr>
              <a:t>Year 8 to Year 9 cohort – reduce the number of students Below and Well Below.</a:t>
            </a:r>
          </a:p>
          <a:p>
            <a:pPr marL="457200" lvl="0" indent="-457200">
              <a:buFont typeface="+mj-lt"/>
              <a:buAutoNum type="arabicPeriod"/>
            </a:pPr>
            <a:endParaRPr lang="en-NZ" sz="2000" dirty="0">
              <a:latin typeface="Cambria" panose="02040503050406030204" pitchFamily="18" charset="0"/>
            </a:endParaRPr>
          </a:p>
          <a:p>
            <a:pPr marL="457200" lvl="0" indent="-457200">
              <a:buFont typeface="+mj-lt"/>
              <a:buAutoNum type="arabicPeriod"/>
            </a:pPr>
            <a:r>
              <a:rPr lang="en-GB" sz="2000" dirty="0">
                <a:latin typeface="Cambria" panose="02040503050406030204" pitchFamily="18" charset="0"/>
              </a:rPr>
              <a:t>2021 Year 2, 5 and 6. Increase the number of </a:t>
            </a:r>
          </a:p>
          <a:p>
            <a:pPr lvl="1"/>
            <a:r>
              <a:rPr lang="en-GB" sz="2000" dirty="0">
                <a:latin typeface="Cambria" panose="02040503050406030204" pitchFamily="18" charset="0"/>
              </a:rPr>
              <a:t>At or Above.</a:t>
            </a:r>
          </a:p>
          <a:p>
            <a:pPr marL="457200" lvl="0" indent="-457200">
              <a:buFont typeface="+mj-lt"/>
              <a:buAutoNum type="arabicPeriod"/>
            </a:pPr>
            <a:endParaRPr lang="en-NZ" sz="2000" dirty="0">
              <a:latin typeface="Cambria" panose="02040503050406030204" pitchFamily="18" charset="0"/>
            </a:endParaRPr>
          </a:p>
          <a:p>
            <a:pPr marL="457200" indent="-457200">
              <a:buFont typeface="+mj-lt"/>
              <a:buAutoNum type="arabicPeriod"/>
            </a:pPr>
            <a:r>
              <a:rPr lang="en-GB" sz="2000" dirty="0">
                <a:latin typeface="Cambria" panose="02040503050406030204" pitchFamily="18" charset="0"/>
              </a:rPr>
              <a:t>Maintain the increased numbers of boys </a:t>
            </a:r>
          </a:p>
          <a:p>
            <a:pPr lvl="1"/>
            <a:r>
              <a:rPr lang="en-GB" sz="2000" dirty="0">
                <a:latin typeface="Cambria" panose="02040503050406030204" pitchFamily="18" charset="0"/>
              </a:rPr>
              <a:t>achieving At or Above, and in Year 7, the girls.</a:t>
            </a:r>
            <a:r>
              <a:rPr lang="en-NZ" sz="2000" dirty="0">
                <a:latin typeface="Cambria" panose="02040503050406030204" pitchFamily="18" charset="0"/>
              </a:rPr>
              <a:t> </a:t>
            </a:r>
            <a:endParaRPr lang="en-NZ" sz="2000" dirty="0">
              <a:effectLst/>
              <a:latin typeface="Cambria" panose="02040503050406030204" pitchFamily="18" charset="0"/>
              <a:ea typeface="Times New Roman" panose="02020603050405020304" pitchFamily="18" charset="0"/>
            </a:endParaRPr>
          </a:p>
        </p:txBody>
      </p:sp>
      <p:pic>
        <p:nvPicPr>
          <p:cNvPr id="4098" name="Picture 2" descr="Set Up Targets for Account Managers Unit | Salesforce Trailhead">
            <a:extLst>
              <a:ext uri="{FF2B5EF4-FFF2-40B4-BE49-F238E27FC236}">
                <a16:creationId xmlns:a16="http://schemas.microsoft.com/office/drawing/2014/main" id="{2CA9F934-FD44-2E41-9C13-9EBAE21B9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108" y="4450391"/>
            <a:ext cx="2632241" cy="2242856"/>
          </a:xfrm>
          <a:prstGeom prst="rect">
            <a:avLst/>
          </a:prstGeom>
          <a:noFill/>
          <a:effectLst>
            <a:softEdge rad="66724"/>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6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D2CA-AF79-3544-9C6B-25144C4D7C30}"/>
              </a:ext>
            </a:extLst>
          </p:cNvPr>
          <p:cNvSpPr>
            <a:spLocks noGrp="1"/>
          </p:cNvSpPr>
          <p:nvPr>
            <p:ph type="title"/>
          </p:nvPr>
        </p:nvSpPr>
        <p:spPr/>
        <p:txBody>
          <a:bodyPr/>
          <a:lstStyle/>
          <a:p>
            <a:r>
              <a:rPr lang="en-US" dirty="0"/>
              <a:t>Rising to the challenge</a:t>
            </a:r>
          </a:p>
        </p:txBody>
      </p:sp>
      <p:sp>
        <p:nvSpPr>
          <p:cNvPr id="3" name="TextBox 2">
            <a:extLst>
              <a:ext uri="{FF2B5EF4-FFF2-40B4-BE49-F238E27FC236}">
                <a16:creationId xmlns:a16="http://schemas.microsoft.com/office/drawing/2014/main" id="{459659E1-67F9-144E-AE48-4B62B8A711DF}"/>
              </a:ext>
            </a:extLst>
          </p:cNvPr>
          <p:cNvSpPr txBox="1"/>
          <p:nvPr/>
        </p:nvSpPr>
        <p:spPr>
          <a:xfrm>
            <a:off x="237281" y="1590122"/>
            <a:ext cx="8669438" cy="5078313"/>
          </a:xfrm>
          <a:prstGeom prst="rect">
            <a:avLst/>
          </a:prstGeom>
          <a:noFill/>
        </p:spPr>
        <p:txBody>
          <a:bodyPr wrap="square" rtlCol="0">
            <a:spAutoFit/>
          </a:bodyPr>
          <a:lstStyle/>
          <a:p>
            <a:r>
              <a:rPr lang="en-US" dirty="0">
                <a:latin typeface="Cambria" panose="02040503050406030204" pitchFamily="18" charset="0"/>
                <a:cs typeface="Calibri" panose="020F0502020204030204" pitchFamily="34" charset="0"/>
              </a:rPr>
              <a:t>2021 was another year interrupted by a global pandemic, which caused interruption to the operation of the school.  </a:t>
            </a:r>
          </a:p>
          <a:p>
            <a:endParaRPr lang="en-US" dirty="0">
              <a:latin typeface="Cambria" panose="02040503050406030204" pitchFamily="18" charset="0"/>
              <a:cs typeface="Calibri" panose="020F0502020204030204" pitchFamily="34" charset="0"/>
            </a:endParaRPr>
          </a:p>
          <a:p>
            <a:r>
              <a:rPr lang="en-US" dirty="0">
                <a:latin typeface="Cambria" panose="02040503050406030204" pitchFamily="18" charset="0"/>
                <a:cs typeface="Calibri" panose="020F0502020204030204" pitchFamily="34" charset="0"/>
              </a:rPr>
              <a:t>The school, like the country was in full lockdown in August and moved to Alert Level 2 in early September for the rest of the year.  Mandatory vaccination for all staff was introduced in October with effect from November 15.    </a:t>
            </a:r>
          </a:p>
          <a:p>
            <a:endParaRPr lang="en-US" dirty="0">
              <a:latin typeface="Cambria" panose="02040503050406030204" pitchFamily="18" charset="0"/>
              <a:cs typeface="Calibri" panose="020F0502020204030204" pitchFamily="34" charset="0"/>
            </a:endParaRPr>
          </a:p>
          <a:p>
            <a:r>
              <a:rPr lang="en-US" dirty="0">
                <a:latin typeface="Cambria" panose="02040503050406030204" pitchFamily="18" charset="0"/>
                <a:cs typeface="Calibri" panose="020F0502020204030204" pitchFamily="34" charset="0"/>
              </a:rPr>
              <a:t>During lockdown all school based learning occurred via online platforms with all staff and pupils teaching and learning from their homes.   Once again, there was little warning of the lockdown, about 6 hours this time.</a:t>
            </a:r>
          </a:p>
          <a:p>
            <a:endParaRPr lang="en-US" dirty="0">
              <a:latin typeface="Cambria" panose="02040503050406030204" pitchFamily="18" charset="0"/>
              <a:cs typeface="Calibri" panose="020F0502020204030204" pitchFamily="34" charset="0"/>
            </a:endParaRPr>
          </a:p>
          <a:p>
            <a:r>
              <a:rPr lang="en-US" dirty="0">
                <a:latin typeface="Cambria" panose="02040503050406030204" pitchFamily="18" charset="0"/>
                <a:cs typeface="Calibri" panose="020F0502020204030204" pitchFamily="34" charset="0"/>
              </a:rPr>
              <a:t>COVID-19 was influential on the operation of the school in 2021.  Our staff are amazing professionals and the results this year are a testament to their work and dedication invested in the learning journey  with our parent community who have risen to the challenge of home learning  once again.  Together we have done well!</a:t>
            </a:r>
          </a:p>
          <a:p>
            <a:endParaRPr lang="en-US" dirty="0">
              <a:latin typeface="Cambria" panose="02040503050406030204" pitchFamily="18" charset="0"/>
              <a:cs typeface="Calibri" panose="020F0502020204030204" pitchFamily="34" charset="0"/>
            </a:endParaRPr>
          </a:p>
          <a:p>
            <a:r>
              <a:rPr lang="en-US" dirty="0">
                <a:latin typeface="Cambria" panose="02040503050406030204" pitchFamily="18" charset="0"/>
                <a:cs typeface="Calibri" panose="020F0502020204030204" pitchFamily="34" charset="0"/>
              </a:rPr>
              <a:t>This summary analysis of data is fully supported in much greater detail by the individual curriculum area end of year reports to the Board.</a:t>
            </a:r>
          </a:p>
        </p:txBody>
      </p:sp>
    </p:spTree>
    <p:extLst>
      <p:ext uri="{BB962C8B-B14F-4D97-AF65-F5344CB8AC3E}">
        <p14:creationId xmlns:p14="http://schemas.microsoft.com/office/powerpoint/2010/main" val="2491047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1A675-C3A7-3340-B761-AEF88C71F834}"/>
              </a:ext>
            </a:extLst>
          </p:cNvPr>
          <p:cNvSpPr>
            <a:spLocks noGrp="1"/>
          </p:cNvSpPr>
          <p:nvPr>
            <p:ph type="title"/>
          </p:nvPr>
        </p:nvSpPr>
        <p:spPr/>
        <p:txBody>
          <a:bodyPr/>
          <a:lstStyle/>
          <a:p>
            <a:r>
              <a:rPr lang="en-NZ" b="1" dirty="0">
                <a:latin typeface="Calibri" panose="020F0502020204030204" pitchFamily="34" charset="0"/>
                <a:ea typeface="Calibri" panose="020F0502020204030204" pitchFamily="34" charset="0"/>
                <a:cs typeface="Calibri" panose="020F0502020204030204" pitchFamily="34" charset="0"/>
              </a:rPr>
              <a:t>writing</a:t>
            </a:r>
            <a:r>
              <a:rPr lang="en-NZ" dirty="0">
                <a:latin typeface="Calibri" panose="020F0502020204030204" pitchFamily="34" charset="0"/>
                <a:ea typeface="Calibri" panose="020F0502020204030204" pitchFamily="34" charset="0"/>
                <a:cs typeface="Calibri" panose="020F0502020204030204" pitchFamily="34" charset="0"/>
              </a:rPr>
              <a:t>  	</a:t>
            </a:r>
            <a:endParaRPr lang="en-US" dirty="0"/>
          </a:p>
        </p:txBody>
      </p:sp>
      <p:sp>
        <p:nvSpPr>
          <p:cNvPr id="5" name="Rectangle 4">
            <a:extLst>
              <a:ext uri="{FF2B5EF4-FFF2-40B4-BE49-F238E27FC236}">
                <a16:creationId xmlns:a16="http://schemas.microsoft.com/office/drawing/2014/main" id="{C9C00B02-F7BC-4944-9FF8-DFDE438107C8}"/>
              </a:ext>
            </a:extLst>
          </p:cNvPr>
          <p:cNvSpPr/>
          <p:nvPr/>
        </p:nvSpPr>
        <p:spPr>
          <a:xfrm>
            <a:off x="424070" y="1789321"/>
            <a:ext cx="8338190" cy="1200329"/>
          </a:xfrm>
          <a:prstGeom prst="rect">
            <a:avLst/>
          </a:prstGeom>
        </p:spPr>
        <p:txBody>
          <a:bodyPr wrap="square">
            <a:spAutoFit/>
          </a:bodyPr>
          <a:lstStyle/>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lvl="0">
              <a:spcAft>
                <a:spcPts val="0"/>
              </a:spcAft>
            </a:pPr>
            <a:endParaRPr lang="en-NZ" dirty="0"/>
          </a:p>
        </p:txBody>
      </p:sp>
      <p:sp>
        <p:nvSpPr>
          <p:cNvPr id="7" name="TextBox 6">
            <a:extLst>
              <a:ext uri="{FF2B5EF4-FFF2-40B4-BE49-F238E27FC236}">
                <a16:creationId xmlns:a16="http://schemas.microsoft.com/office/drawing/2014/main" id="{A16D1F24-60B5-524B-B224-0E29171D3DDF}"/>
              </a:ext>
            </a:extLst>
          </p:cNvPr>
          <p:cNvSpPr txBox="1"/>
          <p:nvPr/>
        </p:nvSpPr>
        <p:spPr>
          <a:xfrm>
            <a:off x="381740" y="1973987"/>
            <a:ext cx="8380520" cy="4093428"/>
          </a:xfrm>
          <a:prstGeom prst="rect">
            <a:avLst/>
          </a:prstGeom>
          <a:noFill/>
        </p:spPr>
        <p:txBody>
          <a:bodyPr wrap="square" rtlCol="0">
            <a:spAutoFit/>
          </a:bodyPr>
          <a:lstStyle/>
          <a:p>
            <a:r>
              <a:rPr lang="en-GB" sz="1600" b="1" dirty="0">
                <a:latin typeface="Cambria" panose="02040503050406030204" pitchFamily="18" charset="0"/>
              </a:rPr>
              <a:t>Annual Goal</a:t>
            </a:r>
            <a:r>
              <a:rPr lang="en-GB" sz="1600" dirty="0">
                <a:latin typeface="Cambria" panose="02040503050406030204" pitchFamily="18" charset="0"/>
              </a:rPr>
              <a:t>:  </a:t>
            </a:r>
            <a:endParaRPr lang="en-NZ" sz="1600" dirty="0">
              <a:latin typeface="Cambria" panose="02040503050406030204" pitchFamily="18" charset="0"/>
            </a:endParaRPr>
          </a:p>
          <a:p>
            <a:r>
              <a:rPr lang="en-GB" sz="1600" dirty="0">
                <a:latin typeface="Cambria" panose="02040503050406030204" pitchFamily="18" charset="0"/>
              </a:rPr>
              <a:t>Quality education means all pupils in years 1 to 10 will have every opportunity to achieve to their expected level (as a minimum) against the National Curriculum by the end of the year in Writing and its associated competencies</a:t>
            </a:r>
            <a:r>
              <a:rPr lang="en-NZ" sz="1600" dirty="0">
                <a:latin typeface="Cambria" panose="02040503050406030204" pitchFamily="18" charset="0"/>
              </a:rPr>
              <a:t> </a:t>
            </a:r>
          </a:p>
          <a:p>
            <a:endParaRPr lang="en-NZ" sz="1600" b="1" dirty="0">
              <a:latin typeface="Cambria" panose="02040503050406030204" pitchFamily="18" charset="0"/>
            </a:endParaRPr>
          </a:p>
          <a:p>
            <a:r>
              <a:rPr lang="en-GB" sz="2000" b="1" dirty="0">
                <a:latin typeface="Cambria" panose="02040503050406030204" pitchFamily="18" charset="0"/>
              </a:rPr>
              <a:t>Annual Target	</a:t>
            </a:r>
            <a:r>
              <a:rPr lang="en-GB" sz="2000" dirty="0">
                <a:latin typeface="Cambria" panose="02040503050406030204" pitchFamily="18" charset="0"/>
              </a:rPr>
              <a:t> to achieve the goal, our annual targets for 2021 are:</a:t>
            </a:r>
            <a:endParaRPr lang="en-NZ" sz="2000" dirty="0">
              <a:latin typeface="Cambria" panose="02040503050406030204" pitchFamily="18" charset="0"/>
            </a:endParaRPr>
          </a:p>
          <a:p>
            <a:r>
              <a:rPr lang="en-GB" sz="2000" dirty="0">
                <a:latin typeface="Cambria" panose="02040503050406030204" pitchFamily="18" charset="0"/>
              </a:rPr>
              <a:t> </a:t>
            </a:r>
            <a:endParaRPr lang="en-NZ" sz="2000" dirty="0">
              <a:latin typeface="Cambria" panose="02040503050406030204" pitchFamily="18" charset="0"/>
            </a:endParaRPr>
          </a:p>
          <a:p>
            <a:pPr marL="457200" lvl="0" indent="-457200">
              <a:buFont typeface="+mj-lt"/>
              <a:buAutoNum type="arabicPeriod"/>
            </a:pPr>
            <a:r>
              <a:rPr lang="en-NZ" sz="2000" dirty="0">
                <a:latin typeface="Cambria" panose="02040503050406030204" pitchFamily="18" charset="0"/>
              </a:rPr>
              <a:t>80% of all boys to be at or above in writing at the end of 2021 </a:t>
            </a:r>
          </a:p>
          <a:p>
            <a:pPr marL="457200" lvl="0" indent="-457200">
              <a:buFont typeface="+mj-lt"/>
              <a:buAutoNum type="arabicPeriod"/>
            </a:pPr>
            <a:endParaRPr lang="en-NZ" sz="2000" dirty="0">
              <a:latin typeface="Cambria" panose="02040503050406030204" pitchFamily="18" charset="0"/>
            </a:endParaRPr>
          </a:p>
          <a:p>
            <a:pPr marL="457200" lvl="0" indent="-457200">
              <a:buFont typeface="+mj-lt"/>
              <a:buAutoNum type="arabicPeriod"/>
            </a:pPr>
            <a:r>
              <a:rPr lang="en-NZ" sz="2000" dirty="0">
                <a:latin typeface="Cambria" panose="02040503050406030204" pitchFamily="18" charset="0"/>
              </a:rPr>
              <a:t>85% of Māori and Pasifika students to be at or above in writing at the end of 2021 </a:t>
            </a:r>
          </a:p>
          <a:p>
            <a:pPr marL="457200" lvl="0" indent="-457200">
              <a:buFont typeface="+mj-lt"/>
              <a:buAutoNum type="arabicPeriod"/>
            </a:pPr>
            <a:endParaRPr lang="en-NZ" sz="2000" dirty="0">
              <a:latin typeface="Cambria" panose="02040503050406030204" pitchFamily="18" charset="0"/>
            </a:endParaRPr>
          </a:p>
          <a:p>
            <a:pPr marL="457200" indent="-457200">
              <a:buFont typeface="+mj-lt"/>
              <a:buAutoNum type="arabicPeriod"/>
            </a:pPr>
            <a:r>
              <a:rPr lang="en-NZ" sz="2000" dirty="0">
                <a:latin typeface="Cambria" panose="02040503050406030204" pitchFamily="18" charset="0"/>
              </a:rPr>
              <a:t>60% of students who were below or well below to show positive shift in writing for 2021 (well below to below, below to at).  </a:t>
            </a:r>
            <a:r>
              <a:rPr lang="en-GB" sz="2000" dirty="0">
                <a:latin typeface="Cambria" panose="02040503050406030204" pitchFamily="18" charset="0"/>
              </a:rPr>
              <a:t>	</a:t>
            </a:r>
            <a:endParaRPr lang="en-US" sz="1600" dirty="0"/>
          </a:p>
        </p:txBody>
      </p:sp>
    </p:spTree>
    <p:extLst>
      <p:ext uri="{BB962C8B-B14F-4D97-AF65-F5344CB8AC3E}">
        <p14:creationId xmlns:p14="http://schemas.microsoft.com/office/powerpoint/2010/main" val="1791446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2C45-C5B5-3543-AF1E-B4D2DE71E11E}"/>
              </a:ext>
            </a:extLst>
          </p:cNvPr>
          <p:cNvSpPr>
            <a:spLocks noGrp="1"/>
          </p:cNvSpPr>
          <p:nvPr>
            <p:ph type="title"/>
          </p:nvPr>
        </p:nvSpPr>
        <p:spPr>
          <a:xfrm>
            <a:off x="1354238" y="355847"/>
            <a:ext cx="7408021" cy="1054394"/>
          </a:xfrm>
        </p:spPr>
        <p:txBody>
          <a:bodyPr/>
          <a:lstStyle/>
          <a:p>
            <a:r>
              <a:rPr lang="en-US" dirty="0"/>
              <a:t>Writing</a:t>
            </a:r>
          </a:p>
        </p:txBody>
      </p:sp>
      <p:sp>
        <p:nvSpPr>
          <p:cNvPr id="3" name="Rectangle 2">
            <a:extLst>
              <a:ext uri="{FF2B5EF4-FFF2-40B4-BE49-F238E27FC236}">
                <a16:creationId xmlns:a16="http://schemas.microsoft.com/office/drawing/2014/main" id="{B24B0697-517E-4646-A26A-9070A8C0CC7D}"/>
              </a:ext>
            </a:extLst>
          </p:cNvPr>
          <p:cNvSpPr/>
          <p:nvPr/>
        </p:nvSpPr>
        <p:spPr>
          <a:xfrm>
            <a:off x="430216" y="1678174"/>
            <a:ext cx="8332044" cy="4728217"/>
          </a:xfrm>
          <a:prstGeom prst="rect">
            <a:avLst/>
          </a:prstGeom>
        </p:spPr>
        <p:txBody>
          <a:bodyPr wrap="square">
            <a:spAutoFit/>
          </a:bodyPr>
          <a:lstStyle/>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In 2021 we see a overall results stabilising from year to year</a:t>
            </a:r>
            <a:r>
              <a:rPr lang="en-NZ" sz="2400" dirty="0">
                <a:solidFill>
                  <a:srgbClr val="000000"/>
                </a:solidFill>
                <a:latin typeface="Cambria" panose="02040503050406030204" pitchFamily="18" charset="0"/>
                <a:ea typeface="Calibri" panose="020F0502020204030204" pitchFamily="34" charset="0"/>
                <a:cs typeface="Calibri" panose="020F0502020204030204" pitchFamily="34" charset="0"/>
              </a:rPr>
              <a:t>	</a:t>
            </a:r>
          </a:p>
          <a:p>
            <a:endParaRPr lang="en-NZ" sz="2400" dirty="0">
              <a:solidFill>
                <a:srgbClr val="000000"/>
              </a:solidFill>
              <a:latin typeface="Cambria" panose="02040503050406030204" pitchFamily="18" charset="0"/>
              <a:ea typeface="Calibri" panose="020F0502020204030204" pitchFamily="34" charset="0"/>
              <a:cs typeface="Calibri" panose="020F0502020204030204" pitchFamily="34" charset="0"/>
            </a:endParaRPr>
          </a:p>
          <a:p>
            <a:pPr algn="ctr"/>
            <a:r>
              <a:rPr lang="en-NZ" sz="2400" dirty="0">
                <a:solidFill>
                  <a:srgbClr val="000000"/>
                </a:solidFill>
                <a:latin typeface="Cambria" panose="02040503050406030204" pitchFamily="18" charset="0"/>
                <a:ea typeface="Calibri" panose="020F0502020204030204" pitchFamily="34" charset="0"/>
                <a:cs typeface="Calibri" panose="020F0502020204030204" pitchFamily="34" charset="0"/>
              </a:rPr>
              <a:t>Year 1-10 = 80% of all students were “At or Above” expectations for OTJ Reading.  </a:t>
            </a:r>
          </a:p>
          <a:p>
            <a:pPr algn="ctr"/>
            <a:r>
              <a:rPr lang="en-NZ" sz="2000" dirty="0">
                <a:solidFill>
                  <a:srgbClr val="000000"/>
                </a:solidFill>
                <a:latin typeface="Cambria" panose="02040503050406030204" pitchFamily="18" charset="0"/>
                <a:ea typeface="Calibri" panose="020F0502020204030204" pitchFamily="34" charset="0"/>
                <a:cs typeface="Calibri" panose="020F0502020204030204" pitchFamily="34" charset="0"/>
              </a:rPr>
              <a:t>Year 1 – 8 = 78%     Year 9 – 10 = 88%</a:t>
            </a:r>
          </a:p>
          <a:p>
            <a:r>
              <a:rPr lang="en-NZ" sz="2000" dirty="0">
                <a:solidFill>
                  <a:srgbClr val="000000"/>
                </a:solidFill>
                <a:latin typeface="Cambria" panose="02040503050406030204" pitchFamily="18" charset="0"/>
                <a:ea typeface="Calibri" panose="020F0502020204030204" pitchFamily="34" charset="0"/>
                <a:cs typeface="Calibri" panose="020F0502020204030204" pitchFamily="34" charset="0"/>
              </a:rPr>
              <a:t>	</a:t>
            </a:r>
          </a:p>
          <a:p>
            <a:r>
              <a:rPr lang="en-NZ" sz="2000" dirty="0">
                <a:solidFill>
                  <a:srgbClr val="000000"/>
                </a:solidFill>
                <a:latin typeface="Cambria" panose="02040503050406030204" pitchFamily="18" charset="0"/>
                <a:ea typeface="Calibri" panose="020F0502020204030204" pitchFamily="34" charset="0"/>
                <a:cs typeface="Calibri" panose="020F0502020204030204" pitchFamily="34" charset="0"/>
              </a:rPr>
              <a:t>	</a:t>
            </a:r>
            <a:r>
              <a:rPr lang="en-NZ" sz="1600" b="1" dirty="0">
                <a:solidFill>
                  <a:srgbClr val="000000"/>
                </a:solidFill>
                <a:latin typeface="Cambria" panose="02040503050406030204" pitchFamily="18" charset="0"/>
                <a:ea typeface="Calibri" panose="020F0502020204030204" pitchFamily="34" charset="0"/>
                <a:cs typeface="Calibri" panose="020F0502020204030204" pitchFamily="34" charset="0"/>
              </a:rPr>
              <a:t>2020</a:t>
            </a:r>
            <a:r>
              <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rPr>
              <a:t> - 81% of all students (Year 1-10) were “At or Above </a:t>
            </a:r>
          </a:p>
          <a:p>
            <a:r>
              <a:rPr lang="en-NZ" sz="2000" dirty="0">
                <a:solidFill>
                  <a:srgbClr val="000000"/>
                </a:solidFill>
                <a:latin typeface="Cambria" panose="02040503050406030204" pitchFamily="18" charset="0"/>
                <a:ea typeface="Calibri" panose="020F0502020204030204" pitchFamily="34" charset="0"/>
                <a:cs typeface="Calibri" panose="020F0502020204030204" pitchFamily="34" charset="0"/>
              </a:rPr>
              <a:t>	</a:t>
            </a:r>
            <a:r>
              <a:rPr lang="en-NZ" sz="1600" b="1" dirty="0">
                <a:solidFill>
                  <a:srgbClr val="000000"/>
                </a:solidFill>
                <a:latin typeface="Cambria" panose="02040503050406030204" pitchFamily="18" charset="0"/>
                <a:ea typeface="Calibri" panose="020F0502020204030204" pitchFamily="34" charset="0"/>
                <a:cs typeface="Calibri" panose="020F0502020204030204" pitchFamily="34" charset="0"/>
              </a:rPr>
              <a:t>2019</a:t>
            </a:r>
            <a:r>
              <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rPr>
              <a:t> - 76% of all students (Year 1-10) were “At or Above” 	</a:t>
            </a:r>
          </a:p>
          <a:p>
            <a:r>
              <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rPr>
              <a:t>	</a:t>
            </a:r>
            <a:r>
              <a:rPr lang="en-NZ" sz="1600" b="1" dirty="0">
                <a:solidFill>
                  <a:srgbClr val="000000"/>
                </a:solidFill>
                <a:latin typeface="Cambria" panose="02040503050406030204" pitchFamily="18" charset="0"/>
                <a:ea typeface="Calibri" panose="020F0502020204030204" pitchFamily="34" charset="0"/>
                <a:cs typeface="Calibri" panose="020F0502020204030204" pitchFamily="34" charset="0"/>
              </a:rPr>
              <a:t>2018</a:t>
            </a:r>
            <a:r>
              <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rPr>
              <a:t> - 77% of all students (year 1-10) were “At or Above” </a:t>
            </a:r>
            <a:r>
              <a:rPr lang="en-NZ" sz="2000" dirty="0">
                <a:solidFill>
                  <a:srgbClr val="000000"/>
                </a:solidFill>
                <a:latin typeface="Cambria" panose="02040503050406030204" pitchFamily="18" charset="0"/>
                <a:ea typeface="Calibri" panose="020F0502020204030204" pitchFamily="34" charset="0"/>
                <a:cs typeface="Calibri" panose="020F0502020204030204" pitchFamily="34" charset="0"/>
              </a:rPr>
              <a:t>		  </a:t>
            </a:r>
          </a:p>
          <a:p>
            <a:endParaRPr lang="en-NZ" sz="1600" dirty="0">
              <a:latin typeface="Cambria" panose="02040503050406030204" pitchFamily="18" charset="0"/>
              <a:ea typeface="Calibri" panose="020F0502020204030204" pitchFamily="34" charset="0"/>
              <a:cs typeface="Calibri" panose="020F0502020204030204" pitchFamily="34" charset="0"/>
            </a:endParaRPr>
          </a:p>
          <a:p>
            <a:endParaRPr lang="en-NZ" sz="1600" dirty="0">
              <a:latin typeface="Cambria" panose="02040503050406030204" pitchFamily="18" charset="0"/>
              <a:ea typeface="Calibri" panose="020F0502020204030204" pitchFamily="34" charset="0"/>
              <a:cs typeface="Calibri" panose="020F0502020204030204" pitchFamily="34" charset="0"/>
            </a:endParaRPr>
          </a:p>
          <a:p>
            <a:endParaRPr lang="en-NZ" sz="1600" dirty="0">
              <a:latin typeface="Cambria" panose="02040503050406030204" pitchFamily="18" charset="0"/>
              <a:ea typeface="Calibri" panose="020F0502020204030204" pitchFamily="34" charset="0"/>
              <a:cs typeface="Calibri" panose="020F0502020204030204" pitchFamily="34" charset="0"/>
            </a:endParaRPr>
          </a:p>
          <a:p>
            <a:pPr algn="ctr"/>
            <a:r>
              <a:rPr lang="en-NZ" sz="2000" dirty="0">
                <a:latin typeface="Cambria" panose="02040503050406030204" pitchFamily="18" charset="0"/>
                <a:ea typeface="Calibri" panose="020F0502020204030204" pitchFamily="34" charset="0"/>
                <a:cs typeface="Calibri" panose="020F0502020204030204" pitchFamily="34" charset="0"/>
              </a:rPr>
              <a:t> </a:t>
            </a:r>
            <a:r>
              <a:rPr lang="en-NZ" sz="1200" dirty="0">
                <a:solidFill>
                  <a:srgbClr val="000000"/>
                </a:solidFill>
                <a:latin typeface="Cambria" panose="02040503050406030204" pitchFamily="18" charset="0"/>
                <a:ea typeface="Calibri" panose="020F0502020204030204" pitchFamily="34" charset="0"/>
                <a:cs typeface="Calibri" panose="020F0502020204030204" pitchFamily="34" charset="0"/>
              </a:rPr>
              <a:t>NB, Year 1 pupil data not included.  2018 decision to allow a year to adjust to school before making overall judgement.  This will have an impact on the overall results.   Year 1 levels are similar to previous years.</a:t>
            </a:r>
          </a:p>
          <a:p>
            <a:pPr>
              <a:lnSpc>
                <a:spcPct val="115000"/>
              </a:lnSpc>
              <a:spcAft>
                <a:spcPts val="0"/>
              </a:spcAft>
            </a:pPr>
            <a:endParaRPr lang="en-NZ" sz="2000" dirty="0">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Arrow Connector 3">
            <a:extLst>
              <a:ext uri="{FF2B5EF4-FFF2-40B4-BE49-F238E27FC236}">
                <a16:creationId xmlns:a16="http://schemas.microsoft.com/office/drawing/2014/main" id="{3104C299-9866-C446-B7BD-4AC742A25925}"/>
              </a:ext>
            </a:extLst>
          </p:cNvPr>
          <p:cNvCxnSpPr>
            <a:cxnSpLocks/>
          </p:cNvCxnSpPr>
          <p:nvPr/>
        </p:nvCxnSpPr>
        <p:spPr>
          <a:xfrm>
            <a:off x="503104" y="2912625"/>
            <a:ext cx="7909376" cy="0"/>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366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CDD3-BD35-C445-ABB5-BF568BE68A89}"/>
              </a:ext>
            </a:extLst>
          </p:cNvPr>
          <p:cNvSpPr>
            <a:spLocks noGrp="1"/>
          </p:cNvSpPr>
          <p:nvPr>
            <p:ph type="title"/>
          </p:nvPr>
        </p:nvSpPr>
        <p:spPr/>
        <p:txBody>
          <a:bodyPr/>
          <a:lstStyle/>
          <a:p>
            <a:r>
              <a:rPr lang="en-US" dirty="0"/>
              <a:t>Writing Overall</a:t>
            </a:r>
          </a:p>
        </p:txBody>
      </p:sp>
      <p:sp>
        <p:nvSpPr>
          <p:cNvPr id="3" name="TextBox 2">
            <a:extLst>
              <a:ext uri="{FF2B5EF4-FFF2-40B4-BE49-F238E27FC236}">
                <a16:creationId xmlns:a16="http://schemas.microsoft.com/office/drawing/2014/main" id="{F0A8651A-7D50-2540-AF28-50BC04A4E70E}"/>
              </a:ext>
            </a:extLst>
          </p:cNvPr>
          <p:cNvSpPr txBox="1"/>
          <p:nvPr/>
        </p:nvSpPr>
        <p:spPr>
          <a:xfrm>
            <a:off x="191194" y="2106593"/>
            <a:ext cx="8720050" cy="3955570"/>
          </a:xfrm>
          <a:prstGeom prst="rect">
            <a:avLst/>
          </a:prstGeom>
          <a:noFill/>
        </p:spPr>
        <p:txBody>
          <a:bodyPr wrap="square" rtlCol="0">
            <a:spAutoFit/>
          </a:bodyPr>
          <a:lstStyle/>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Percentage of students working 'well below’ standard </a:t>
            </a:r>
          </a:p>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	2021 =  4% :  2020 = 3% 2019 = 5%</a:t>
            </a:r>
          </a:p>
          <a:p>
            <a:pPr>
              <a:lnSpc>
                <a:spcPct val="115000"/>
              </a:lnSpc>
              <a:spcAft>
                <a:spcPts val="0"/>
              </a:spcAft>
            </a:pPr>
            <a:endParaRPr lang="en-NZ" sz="2000" dirty="0">
              <a:latin typeface="Cambria" panose="02040503050406030204" pitchFamily="18" charset="0"/>
              <a:ea typeface="Calibri" panose="020F0502020204030204" pitchFamily="34" charset="0"/>
              <a:cs typeface="Calibri" panose="020F0502020204030204" pitchFamily="34" charset="0"/>
            </a:endParaRPr>
          </a:p>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Percentage of students working 'below standard’ </a:t>
            </a:r>
          </a:p>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	2021 = 16%     2020 = 16%, 2019 = 20%, 2018 = 16%, 2017 = 14%  </a:t>
            </a:r>
          </a:p>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 </a:t>
            </a:r>
          </a:p>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The percentage of students working ‘at standard’ </a:t>
            </a:r>
          </a:p>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  	2021 = 59%:    2020 = 65%     2019 = 64%   2018 = 62%  2017 = 54%  </a:t>
            </a:r>
          </a:p>
          <a:p>
            <a:pPr>
              <a:lnSpc>
                <a:spcPct val="115000"/>
              </a:lnSpc>
              <a:spcAft>
                <a:spcPts val="0"/>
              </a:spcAft>
            </a:pPr>
            <a:endParaRPr lang="en-NZ" sz="2000" dirty="0">
              <a:latin typeface="Cambria" panose="02040503050406030204" pitchFamily="18" charset="0"/>
              <a:ea typeface="Calibri" panose="020F0502020204030204" pitchFamily="34" charset="0"/>
              <a:cs typeface="Calibri" panose="020F0502020204030204" pitchFamily="34" charset="0"/>
            </a:endParaRPr>
          </a:p>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The number of students working at ‘above standard’ </a:t>
            </a:r>
          </a:p>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          	2021 = 21% : 2020 = % 16    2019 = 12%    2018 = 15%   2017 = 25%</a:t>
            </a:r>
          </a:p>
        </p:txBody>
      </p:sp>
      <p:cxnSp>
        <p:nvCxnSpPr>
          <p:cNvPr id="5" name="Straight Arrow Connector 4">
            <a:extLst>
              <a:ext uri="{FF2B5EF4-FFF2-40B4-BE49-F238E27FC236}">
                <a16:creationId xmlns:a16="http://schemas.microsoft.com/office/drawing/2014/main" id="{CFA6B828-FA52-7049-AB78-A2A71C65BDCA}"/>
              </a:ext>
            </a:extLst>
          </p:cNvPr>
          <p:cNvCxnSpPr>
            <a:cxnSpLocks/>
          </p:cNvCxnSpPr>
          <p:nvPr/>
        </p:nvCxnSpPr>
        <p:spPr>
          <a:xfrm>
            <a:off x="436602" y="2659681"/>
            <a:ext cx="7909376" cy="0"/>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38F131D-1AFE-E347-8EF0-01B10454D1F2}"/>
              </a:ext>
            </a:extLst>
          </p:cNvPr>
          <p:cNvCxnSpPr>
            <a:cxnSpLocks/>
          </p:cNvCxnSpPr>
          <p:nvPr/>
        </p:nvCxnSpPr>
        <p:spPr>
          <a:xfrm>
            <a:off x="436602" y="3702334"/>
            <a:ext cx="7909376" cy="0"/>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D5DC080-5078-0944-96E6-F962E5A6A8A2}"/>
              </a:ext>
            </a:extLst>
          </p:cNvPr>
          <p:cNvCxnSpPr>
            <a:cxnSpLocks/>
          </p:cNvCxnSpPr>
          <p:nvPr/>
        </p:nvCxnSpPr>
        <p:spPr>
          <a:xfrm>
            <a:off x="457571" y="4667729"/>
            <a:ext cx="7971534" cy="203529"/>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B35D031-BA34-3A4E-B0B8-2348C3F6DC4F}"/>
              </a:ext>
            </a:extLst>
          </p:cNvPr>
          <p:cNvCxnSpPr>
            <a:cxnSpLocks/>
          </p:cNvCxnSpPr>
          <p:nvPr/>
        </p:nvCxnSpPr>
        <p:spPr>
          <a:xfrm flipV="1">
            <a:off x="457571" y="5567610"/>
            <a:ext cx="7888407" cy="538084"/>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842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A3641-64BA-8247-921D-B4E6906A9D71}"/>
              </a:ext>
            </a:extLst>
          </p:cNvPr>
          <p:cNvSpPr>
            <a:spLocks noGrp="1"/>
          </p:cNvSpPr>
          <p:nvPr>
            <p:ph type="title"/>
          </p:nvPr>
        </p:nvSpPr>
        <p:spPr/>
        <p:txBody>
          <a:bodyPr/>
          <a:lstStyle/>
          <a:p>
            <a:r>
              <a:rPr lang="en-US" dirty="0"/>
              <a:t>Writing  overall </a:t>
            </a:r>
          </a:p>
        </p:txBody>
      </p:sp>
      <p:graphicFrame>
        <p:nvGraphicFramePr>
          <p:cNvPr id="3" name="Table 2">
            <a:extLst>
              <a:ext uri="{FF2B5EF4-FFF2-40B4-BE49-F238E27FC236}">
                <a16:creationId xmlns:a16="http://schemas.microsoft.com/office/drawing/2014/main" id="{C437815C-0830-B249-9452-B455BA6B6CEA}"/>
              </a:ext>
            </a:extLst>
          </p:cNvPr>
          <p:cNvGraphicFramePr>
            <a:graphicFrameLocks noGrp="1"/>
          </p:cNvGraphicFramePr>
          <p:nvPr>
            <p:extLst>
              <p:ext uri="{D42A27DB-BD31-4B8C-83A1-F6EECF244321}">
                <p14:modId xmlns:p14="http://schemas.microsoft.com/office/powerpoint/2010/main" val="604881899"/>
              </p:ext>
            </p:extLst>
          </p:nvPr>
        </p:nvGraphicFramePr>
        <p:xfrm>
          <a:off x="178723" y="1812174"/>
          <a:ext cx="8786554" cy="4532576"/>
        </p:xfrm>
        <a:graphic>
          <a:graphicData uri="http://schemas.openxmlformats.org/drawingml/2006/table">
            <a:tbl>
              <a:tblPr>
                <a:tableStyleId>{5C22544A-7EE6-4342-B048-85BDC9FD1C3A}</a:tableStyleId>
              </a:tblPr>
              <a:tblGrid>
                <a:gridCol w="390247">
                  <a:extLst>
                    <a:ext uri="{9D8B030D-6E8A-4147-A177-3AD203B41FA5}">
                      <a16:colId xmlns:a16="http://schemas.microsoft.com/office/drawing/2014/main" val="429374400"/>
                    </a:ext>
                  </a:extLst>
                </a:gridCol>
                <a:gridCol w="390247">
                  <a:extLst>
                    <a:ext uri="{9D8B030D-6E8A-4147-A177-3AD203B41FA5}">
                      <a16:colId xmlns:a16="http://schemas.microsoft.com/office/drawing/2014/main" val="2121662343"/>
                    </a:ext>
                  </a:extLst>
                </a:gridCol>
                <a:gridCol w="390247">
                  <a:extLst>
                    <a:ext uri="{9D8B030D-6E8A-4147-A177-3AD203B41FA5}">
                      <a16:colId xmlns:a16="http://schemas.microsoft.com/office/drawing/2014/main" val="4006181259"/>
                    </a:ext>
                  </a:extLst>
                </a:gridCol>
                <a:gridCol w="390247">
                  <a:extLst>
                    <a:ext uri="{9D8B030D-6E8A-4147-A177-3AD203B41FA5}">
                      <a16:colId xmlns:a16="http://schemas.microsoft.com/office/drawing/2014/main" val="3762717825"/>
                    </a:ext>
                  </a:extLst>
                </a:gridCol>
                <a:gridCol w="390247">
                  <a:extLst>
                    <a:ext uri="{9D8B030D-6E8A-4147-A177-3AD203B41FA5}">
                      <a16:colId xmlns:a16="http://schemas.microsoft.com/office/drawing/2014/main" val="34037952"/>
                    </a:ext>
                  </a:extLst>
                </a:gridCol>
                <a:gridCol w="390247">
                  <a:extLst>
                    <a:ext uri="{9D8B030D-6E8A-4147-A177-3AD203B41FA5}">
                      <a16:colId xmlns:a16="http://schemas.microsoft.com/office/drawing/2014/main" val="670719892"/>
                    </a:ext>
                  </a:extLst>
                </a:gridCol>
                <a:gridCol w="390247">
                  <a:extLst>
                    <a:ext uri="{9D8B030D-6E8A-4147-A177-3AD203B41FA5}">
                      <a16:colId xmlns:a16="http://schemas.microsoft.com/office/drawing/2014/main" val="2946803642"/>
                    </a:ext>
                  </a:extLst>
                </a:gridCol>
                <a:gridCol w="390247">
                  <a:extLst>
                    <a:ext uri="{9D8B030D-6E8A-4147-A177-3AD203B41FA5}">
                      <a16:colId xmlns:a16="http://schemas.microsoft.com/office/drawing/2014/main" val="3177247383"/>
                    </a:ext>
                  </a:extLst>
                </a:gridCol>
                <a:gridCol w="390247">
                  <a:extLst>
                    <a:ext uri="{9D8B030D-6E8A-4147-A177-3AD203B41FA5}">
                      <a16:colId xmlns:a16="http://schemas.microsoft.com/office/drawing/2014/main" val="46956524"/>
                    </a:ext>
                  </a:extLst>
                </a:gridCol>
                <a:gridCol w="390247">
                  <a:extLst>
                    <a:ext uri="{9D8B030D-6E8A-4147-A177-3AD203B41FA5}">
                      <a16:colId xmlns:a16="http://schemas.microsoft.com/office/drawing/2014/main" val="3214840150"/>
                    </a:ext>
                  </a:extLst>
                </a:gridCol>
                <a:gridCol w="390247">
                  <a:extLst>
                    <a:ext uri="{9D8B030D-6E8A-4147-A177-3AD203B41FA5}">
                      <a16:colId xmlns:a16="http://schemas.microsoft.com/office/drawing/2014/main" val="594980774"/>
                    </a:ext>
                  </a:extLst>
                </a:gridCol>
                <a:gridCol w="390247">
                  <a:extLst>
                    <a:ext uri="{9D8B030D-6E8A-4147-A177-3AD203B41FA5}">
                      <a16:colId xmlns:a16="http://schemas.microsoft.com/office/drawing/2014/main" val="1042012126"/>
                    </a:ext>
                  </a:extLst>
                </a:gridCol>
                <a:gridCol w="390247">
                  <a:extLst>
                    <a:ext uri="{9D8B030D-6E8A-4147-A177-3AD203B41FA5}">
                      <a16:colId xmlns:a16="http://schemas.microsoft.com/office/drawing/2014/main" val="2617089104"/>
                    </a:ext>
                  </a:extLst>
                </a:gridCol>
                <a:gridCol w="390247">
                  <a:extLst>
                    <a:ext uri="{9D8B030D-6E8A-4147-A177-3AD203B41FA5}">
                      <a16:colId xmlns:a16="http://schemas.microsoft.com/office/drawing/2014/main" val="746094356"/>
                    </a:ext>
                  </a:extLst>
                </a:gridCol>
                <a:gridCol w="390247">
                  <a:extLst>
                    <a:ext uri="{9D8B030D-6E8A-4147-A177-3AD203B41FA5}">
                      <a16:colId xmlns:a16="http://schemas.microsoft.com/office/drawing/2014/main" val="3246316124"/>
                    </a:ext>
                  </a:extLst>
                </a:gridCol>
                <a:gridCol w="390247">
                  <a:extLst>
                    <a:ext uri="{9D8B030D-6E8A-4147-A177-3AD203B41FA5}">
                      <a16:colId xmlns:a16="http://schemas.microsoft.com/office/drawing/2014/main" val="60826253"/>
                    </a:ext>
                  </a:extLst>
                </a:gridCol>
                <a:gridCol w="390247">
                  <a:extLst>
                    <a:ext uri="{9D8B030D-6E8A-4147-A177-3AD203B41FA5}">
                      <a16:colId xmlns:a16="http://schemas.microsoft.com/office/drawing/2014/main" val="713725488"/>
                    </a:ext>
                  </a:extLst>
                </a:gridCol>
                <a:gridCol w="390247">
                  <a:extLst>
                    <a:ext uri="{9D8B030D-6E8A-4147-A177-3AD203B41FA5}">
                      <a16:colId xmlns:a16="http://schemas.microsoft.com/office/drawing/2014/main" val="521948994"/>
                    </a:ext>
                  </a:extLst>
                </a:gridCol>
                <a:gridCol w="390247">
                  <a:extLst>
                    <a:ext uri="{9D8B030D-6E8A-4147-A177-3AD203B41FA5}">
                      <a16:colId xmlns:a16="http://schemas.microsoft.com/office/drawing/2014/main" val="474603475"/>
                    </a:ext>
                  </a:extLst>
                </a:gridCol>
                <a:gridCol w="390247">
                  <a:extLst>
                    <a:ext uri="{9D8B030D-6E8A-4147-A177-3AD203B41FA5}">
                      <a16:colId xmlns:a16="http://schemas.microsoft.com/office/drawing/2014/main" val="2953562348"/>
                    </a:ext>
                  </a:extLst>
                </a:gridCol>
                <a:gridCol w="490807">
                  <a:extLst>
                    <a:ext uri="{9D8B030D-6E8A-4147-A177-3AD203B41FA5}">
                      <a16:colId xmlns:a16="http://schemas.microsoft.com/office/drawing/2014/main" val="486196633"/>
                    </a:ext>
                  </a:extLst>
                </a:gridCol>
                <a:gridCol w="490807">
                  <a:extLst>
                    <a:ext uri="{9D8B030D-6E8A-4147-A177-3AD203B41FA5}">
                      <a16:colId xmlns:a16="http://schemas.microsoft.com/office/drawing/2014/main" val="4285808426"/>
                    </a:ext>
                  </a:extLst>
                </a:gridCol>
              </a:tblGrid>
              <a:tr h="565266">
                <a:tc>
                  <a:txBody>
                    <a:bodyPr/>
                    <a:lstStyle/>
                    <a:p>
                      <a:pPr>
                        <a:lnSpc>
                          <a:spcPct val="115000"/>
                        </a:lnSpc>
                      </a:pPr>
                      <a:r>
                        <a:rPr lang="en-NZ" sz="700" dirty="0">
                          <a:effectLst/>
                        </a:rPr>
                        <a:t> </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dirty="0">
                          <a:effectLst/>
                        </a:rPr>
                        <a:t>Yr1 2020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dirty="0" err="1">
                          <a:effectLst/>
                        </a:rPr>
                        <a:t>Yr</a:t>
                      </a:r>
                      <a:r>
                        <a:rPr lang="en-NZ" sz="700" dirty="0">
                          <a:effectLst/>
                        </a:rPr>
                        <a:t> 1 2021</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dirty="0" err="1">
                          <a:effectLst/>
                        </a:rPr>
                        <a:t>Yr</a:t>
                      </a:r>
                      <a:r>
                        <a:rPr lang="en-NZ" sz="700" dirty="0">
                          <a:effectLst/>
                        </a:rPr>
                        <a:t> 2 2020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dirty="0" err="1">
                          <a:effectLst/>
                        </a:rPr>
                        <a:t>Yr</a:t>
                      </a:r>
                      <a:r>
                        <a:rPr lang="en-NZ" sz="700" dirty="0">
                          <a:effectLst/>
                        </a:rPr>
                        <a:t> 2 2021</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dirty="0" err="1">
                          <a:effectLst/>
                        </a:rPr>
                        <a:t>Yr</a:t>
                      </a:r>
                      <a:r>
                        <a:rPr lang="en-NZ" sz="700" dirty="0">
                          <a:effectLst/>
                        </a:rPr>
                        <a:t> 3 2020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dirty="0" err="1">
                          <a:effectLst/>
                        </a:rPr>
                        <a:t>Yr</a:t>
                      </a:r>
                      <a:r>
                        <a:rPr lang="en-NZ" sz="700" dirty="0">
                          <a:effectLst/>
                        </a:rPr>
                        <a:t> 3 2021</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dirty="0" err="1">
                          <a:effectLst/>
                        </a:rPr>
                        <a:t>Yr</a:t>
                      </a:r>
                      <a:r>
                        <a:rPr lang="en-NZ" sz="700" dirty="0">
                          <a:effectLst/>
                        </a:rPr>
                        <a:t> 4 2020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dirty="0" err="1">
                          <a:effectLst/>
                        </a:rPr>
                        <a:t>Yr</a:t>
                      </a:r>
                      <a:r>
                        <a:rPr lang="en-NZ" sz="700" dirty="0">
                          <a:effectLst/>
                        </a:rPr>
                        <a:t> 4 2021</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dirty="0" err="1">
                          <a:effectLst/>
                        </a:rPr>
                        <a:t>Yr</a:t>
                      </a:r>
                      <a:r>
                        <a:rPr lang="en-NZ" sz="700" dirty="0">
                          <a:effectLst/>
                        </a:rPr>
                        <a:t> 5 2020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dirty="0" err="1">
                          <a:effectLst/>
                        </a:rPr>
                        <a:t>Yr</a:t>
                      </a:r>
                      <a:r>
                        <a:rPr lang="en-NZ" sz="700" dirty="0">
                          <a:effectLst/>
                        </a:rPr>
                        <a:t> 5 2021</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dirty="0" err="1">
                          <a:effectLst/>
                        </a:rPr>
                        <a:t>Yr</a:t>
                      </a:r>
                      <a:r>
                        <a:rPr lang="en-NZ" sz="700" dirty="0">
                          <a:effectLst/>
                        </a:rPr>
                        <a:t> 6 2020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dirty="0" err="1">
                          <a:effectLst/>
                        </a:rPr>
                        <a:t>Yr</a:t>
                      </a:r>
                      <a:r>
                        <a:rPr lang="en-NZ" sz="700" dirty="0">
                          <a:effectLst/>
                        </a:rPr>
                        <a:t> 6 2021</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dirty="0" err="1">
                          <a:effectLst/>
                        </a:rPr>
                        <a:t>Yr</a:t>
                      </a:r>
                      <a:r>
                        <a:rPr lang="en-NZ" sz="700" dirty="0">
                          <a:effectLst/>
                        </a:rPr>
                        <a:t> 7 2020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dirty="0" err="1">
                          <a:effectLst/>
                        </a:rPr>
                        <a:t>Yr</a:t>
                      </a:r>
                      <a:r>
                        <a:rPr lang="en-NZ" sz="700" dirty="0">
                          <a:effectLst/>
                        </a:rPr>
                        <a:t> 7 2021</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dirty="0" err="1">
                          <a:effectLst/>
                        </a:rPr>
                        <a:t>Yr</a:t>
                      </a:r>
                      <a:r>
                        <a:rPr lang="en-NZ" sz="700" dirty="0">
                          <a:effectLst/>
                        </a:rPr>
                        <a:t> 8 2020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dirty="0" err="1">
                          <a:effectLst/>
                        </a:rPr>
                        <a:t>Yr</a:t>
                      </a:r>
                      <a:r>
                        <a:rPr lang="en-NZ" sz="700" dirty="0">
                          <a:effectLst/>
                        </a:rPr>
                        <a:t> 8 2021</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dirty="0" err="1">
                          <a:effectLst/>
                        </a:rPr>
                        <a:t>Yr</a:t>
                      </a:r>
                      <a:r>
                        <a:rPr lang="en-NZ" sz="700" dirty="0">
                          <a:effectLst/>
                        </a:rPr>
                        <a:t> 9</a:t>
                      </a:r>
                      <a:br>
                        <a:rPr lang="en-NZ" sz="700" dirty="0">
                          <a:effectLst/>
                        </a:rPr>
                      </a:br>
                      <a:r>
                        <a:rPr lang="en-NZ" sz="700" dirty="0">
                          <a:effectLst/>
                        </a:rPr>
                        <a:t>2020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700" dirty="0" err="1">
                          <a:effectLst/>
                        </a:rPr>
                        <a:t>Yr</a:t>
                      </a:r>
                      <a:r>
                        <a:rPr lang="en-NZ" sz="700" dirty="0">
                          <a:effectLst/>
                        </a:rPr>
                        <a:t> 9</a:t>
                      </a:r>
                      <a:br>
                        <a:rPr lang="en-NZ" sz="700" dirty="0">
                          <a:effectLst/>
                        </a:rPr>
                      </a:br>
                      <a:r>
                        <a:rPr lang="en-NZ" sz="700" dirty="0">
                          <a:effectLst/>
                        </a:rPr>
                        <a:t>2021</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nSpc>
                          <a:spcPct val="115000"/>
                        </a:lnSpc>
                      </a:pPr>
                      <a:r>
                        <a:rPr lang="en-NZ" sz="700" dirty="0">
                          <a:effectLst/>
                        </a:rPr>
                        <a:t>Yr10</a:t>
                      </a:r>
                      <a:br>
                        <a:rPr lang="en-NZ" sz="700" dirty="0">
                          <a:effectLst/>
                        </a:rPr>
                      </a:br>
                      <a:r>
                        <a:rPr lang="en-NZ" sz="700" dirty="0">
                          <a:effectLst/>
                        </a:rPr>
                        <a:t>2020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nSpc>
                          <a:spcPct val="115000"/>
                        </a:lnSpc>
                      </a:pPr>
                      <a:r>
                        <a:rPr lang="en-NZ" sz="700" dirty="0">
                          <a:effectLst/>
                        </a:rPr>
                        <a:t>Yr10</a:t>
                      </a:r>
                      <a:br>
                        <a:rPr lang="en-NZ" sz="700" dirty="0">
                          <a:effectLst/>
                        </a:rPr>
                      </a:br>
                      <a:r>
                        <a:rPr lang="en-NZ" sz="700" dirty="0">
                          <a:effectLst/>
                        </a:rPr>
                        <a:t>2021</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marR="71755">
                        <a:lnSpc>
                          <a:spcPct val="115000"/>
                        </a:lnSpc>
                      </a:pPr>
                      <a:r>
                        <a:rPr lang="en-NZ" sz="700" dirty="0">
                          <a:effectLst/>
                        </a:rPr>
                        <a:t>2021</a:t>
                      </a:r>
                      <a:endParaRPr lang="en-NZ" sz="1000" dirty="0">
                        <a:effectLst/>
                      </a:endParaRPr>
                    </a:p>
                    <a:p>
                      <a:pPr marR="71755">
                        <a:lnSpc>
                          <a:spcPct val="115000"/>
                        </a:lnSpc>
                      </a:pPr>
                      <a:r>
                        <a:rPr lang="en-NZ" sz="700" dirty="0">
                          <a:effectLst/>
                        </a:rPr>
                        <a:t>Overall # &amp; %</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tc>
                <a:extLst>
                  <a:ext uri="{0D108BD9-81ED-4DB2-BD59-A6C34878D82A}">
                    <a16:rowId xmlns:a16="http://schemas.microsoft.com/office/drawing/2014/main" val="2414135839"/>
                  </a:ext>
                </a:extLst>
              </a:tr>
              <a:tr h="396731">
                <a:tc rowSpan="2">
                  <a:txBody>
                    <a:bodyPr/>
                    <a:lstStyle/>
                    <a:p>
                      <a:pPr>
                        <a:lnSpc>
                          <a:spcPct val="115000"/>
                        </a:lnSpc>
                      </a:pPr>
                      <a:r>
                        <a:rPr lang="en-NZ" sz="700">
                          <a:effectLst/>
                        </a:rPr>
                        <a:t>Well </a:t>
                      </a:r>
                      <a:br>
                        <a:rPr lang="en-NZ" sz="700">
                          <a:effectLst/>
                        </a:rPr>
                      </a:br>
                      <a:r>
                        <a:rPr lang="en-NZ" sz="700">
                          <a:effectLst/>
                        </a:rPr>
                        <a:t>Below</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dirty="0">
                          <a:effectLst/>
                        </a:rPr>
                        <a:t>1</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extLst>
                  <a:ext uri="{0D108BD9-81ED-4DB2-BD59-A6C34878D82A}">
                    <a16:rowId xmlns:a16="http://schemas.microsoft.com/office/drawing/2014/main" val="1798638400"/>
                  </a:ext>
                </a:extLst>
              </a:tr>
              <a:tr h="396731">
                <a:tc vMerge="1">
                  <a:txBody>
                    <a:bodyPr/>
                    <a:lstStyle/>
                    <a:p>
                      <a:endParaRPr lang="en-US"/>
                    </a:p>
                  </a:txBody>
                  <a:tcPr/>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dirty="0">
                          <a:effectLst/>
                        </a:rPr>
                        <a:t>19</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dirty="0">
                          <a:effectLst/>
                        </a:rPr>
                        <a:t>13</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extLst>
                  <a:ext uri="{0D108BD9-81ED-4DB2-BD59-A6C34878D82A}">
                    <a16:rowId xmlns:a16="http://schemas.microsoft.com/office/drawing/2014/main" val="99743244"/>
                  </a:ext>
                </a:extLst>
              </a:tr>
              <a:tr h="396731">
                <a:tc rowSpan="2">
                  <a:txBody>
                    <a:bodyPr/>
                    <a:lstStyle/>
                    <a:p>
                      <a:pPr>
                        <a:lnSpc>
                          <a:spcPct val="115000"/>
                        </a:lnSpc>
                      </a:pPr>
                      <a:r>
                        <a:rPr lang="en-NZ" sz="700">
                          <a:effectLst/>
                        </a:rPr>
                        <a:t>Below</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dirty="0">
                          <a:effectLst/>
                        </a:rPr>
                        <a:t>7</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dirty="0">
                          <a:effectLst/>
                        </a:rPr>
                        <a:t>7</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52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extLst>
                  <a:ext uri="{0D108BD9-81ED-4DB2-BD59-A6C34878D82A}">
                    <a16:rowId xmlns:a16="http://schemas.microsoft.com/office/drawing/2014/main" val="978891067"/>
                  </a:ext>
                </a:extLst>
              </a:tr>
              <a:tr h="396731">
                <a:tc vMerge="1">
                  <a:txBody>
                    <a:bodyPr/>
                    <a:lstStyle/>
                    <a:p>
                      <a:endParaRPr lang="en-US"/>
                    </a:p>
                  </a:txBody>
                  <a:tcPr/>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33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dirty="0">
                          <a:effectLst/>
                        </a:rPr>
                        <a:t>21</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dirty="0">
                          <a:effectLst/>
                        </a:rPr>
                        <a:t>9</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dirty="0">
                          <a:effectLst/>
                        </a:rPr>
                        <a:t>19</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extLst>
                  <a:ext uri="{0D108BD9-81ED-4DB2-BD59-A6C34878D82A}">
                    <a16:rowId xmlns:a16="http://schemas.microsoft.com/office/drawing/2014/main" val="1169627726"/>
                  </a:ext>
                </a:extLst>
              </a:tr>
              <a:tr h="396731">
                <a:tc rowSpan="2">
                  <a:txBody>
                    <a:bodyPr/>
                    <a:lstStyle/>
                    <a:p>
                      <a:pPr>
                        <a:lnSpc>
                          <a:spcPct val="115000"/>
                        </a:lnSpc>
                      </a:pPr>
                      <a:r>
                        <a:rPr lang="en-NZ" sz="700">
                          <a:effectLst/>
                        </a:rPr>
                        <a:t>At</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37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33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38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34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dirty="0">
                          <a:effectLst/>
                        </a:rPr>
                        <a:t>22</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192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extLst>
                  <a:ext uri="{0D108BD9-81ED-4DB2-BD59-A6C34878D82A}">
                    <a16:rowId xmlns:a16="http://schemas.microsoft.com/office/drawing/2014/main" val="1600125466"/>
                  </a:ext>
                </a:extLst>
              </a:tr>
              <a:tr h="396731">
                <a:tc vMerge="1">
                  <a:txBody>
                    <a:bodyPr/>
                    <a:lstStyle/>
                    <a:p>
                      <a:endParaRPr lang="en-US"/>
                    </a:p>
                  </a:txBody>
                  <a:tcPr/>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88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73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84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71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62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76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66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58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56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67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48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50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59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61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dirty="0">
                          <a:effectLst/>
                        </a:rPr>
                        <a:t>53</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37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59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extLst>
                  <a:ext uri="{0D108BD9-81ED-4DB2-BD59-A6C34878D82A}">
                    <a16:rowId xmlns:a16="http://schemas.microsoft.com/office/drawing/2014/main" val="2043574452"/>
                  </a:ext>
                </a:extLst>
              </a:tr>
              <a:tr h="396731">
                <a:tc rowSpan="2">
                  <a:txBody>
                    <a:bodyPr/>
                    <a:lstStyle/>
                    <a:p>
                      <a:pPr>
                        <a:lnSpc>
                          <a:spcPct val="115000"/>
                        </a:lnSpc>
                      </a:pPr>
                      <a:r>
                        <a:rPr lang="en-NZ" sz="700">
                          <a:effectLst/>
                        </a:rPr>
                        <a:t>Above</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dirty="0">
                          <a:effectLst/>
                        </a:rPr>
                        <a:t>6</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70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extLst>
                  <a:ext uri="{0D108BD9-81ED-4DB2-BD59-A6C34878D82A}">
                    <a16:rowId xmlns:a16="http://schemas.microsoft.com/office/drawing/2014/main" val="3260057449"/>
                  </a:ext>
                </a:extLst>
              </a:tr>
              <a:tr h="396731">
                <a:tc vMerge="1">
                  <a:txBody>
                    <a:bodyPr/>
                    <a:lstStyle/>
                    <a:p>
                      <a:endParaRPr lang="en-US"/>
                    </a:p>
                  </a:txBody>
                  <a:tcPr/>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dirty="0">
                          <a:effectLst/>
                        </a:rPr>
                        <a:t>16</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77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67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48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extLst>
                  <a:ext uri="{0D108BD9-81ED-4DB2-BD59-A6C34878D82A}">
                    <a16:rowId xmlns:a16="http://schemas.microsoft.com/office/drawing/2014/main" val="1597479097"/>
                  </a:ext>
                </a:extLst>
              </a:tr>
              <a:tr h="396731">
                <a:tc rowSpan="2">
                  <a:txBody>
                    <a:bodyPr/>
                    <a:lstStyle/>
                    <a:p>
                      <a:pPr>
                        <a:lnSpc>
                          <a:spcPct val="115000"/>
                        </a:lnSpc>
                      </a:pPr>
                      <a:r>
                        <a:rPr lang="en-NZ" sz="700">
                          <a:effectLst/>
                        </a:rPr>
                        <a:t>Tot</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42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45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45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41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34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45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38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36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36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39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33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36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36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32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27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327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extLst>
                  <a:ext uri="{0D108BD9-81ED-4DB2-BD59-A6C34878D82A}">
                    <a16:rowId xmlns:a16="http://schemas.microsoft.com/office/drawing/2014/main" val="4276847964"/>
                  </a:ext>
                </a:extLst>
              </a:tr>
              <a:tr h="396731">
                <a:tc vMerge="1">
                  <a:txBody>
                    <a:bodyPr/>
                    <a:lstStyle/>
                    <a:p>
                      <a:endParaRPr lang="en-US"/>
                    </a:p>
                  </a:txBody>
                  <a:tcPr/>
                </a:tc>
                <a:tc>
                  <a:txBody>
                    <a:bodyPr/>
                    <a:lstStyle/>
                    <a:p>
                      <a:pP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ctr"/>
                </a:tc>
                <a:tc>
                  <a:txBody>
                    <a:bodyPr/>
                    <a:lstStyle/>
                    <a:p>
                      <a:pPr algn="ctr">
                        <a:lnSpc>
                          <a:spcPct val="115000"/>
                        </a:lnSpc>
                      </a:pPr>
                      <a:r>
                        <a:rPr lang="en-NZ" sz="800" dirty="0">
                          <a:effectLst/>
                        </a:rPr>
                        <a:t>100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189" marR="56189" marT="0" marB="0" anchor="b"/>
                </a:tc>
                <a:extLst>
                  <a:ext uri="{0D108BD9-81ED-4DB2-BD59-A6C34878D82A}">
                    <a16:rowId xmlns:a16="http://schemas.microsoft.com/office/drawing/2014/main" val="1441486142"/>
                  </a:ext>
                </a:extLst>
              </a:tr>
            </a:tbl>
          </a:graphicData>
        </a:graphic>
      </p:graphicFrame>
      <p:cxnSp>
        <p:nvCxnSpPr>
          <p:cNvPr id="7" name="Straight Arrow Connector 6">
            <a:extLst>
              <a:ext uri="{FF2B5EF4-FFF2-40B4-BE49-F238E27FC236}">
                <a16:creationId xmlns:a16="http://schemas.microsoft.com/office/drawing/2014/main" id="{7DC812AE-024F-5944-9202-F306357A259B}"/>
              </a:ext>
            </a:extLst>
          </p:cNvPr>
          <p:cNvCxnSpPr/>
          <p:nvPr/>
        </p:nvCxnSpPr>
        <p:spPr>
          <a:xfrm>
            <a:off x="5428211" y="2892829"/>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34FF770-8126-A14F-86E6-C011E69B82F1}"/>
              </a:ext>
            </a:extLst>
          </p:cNvPr>
          <p:cNvCxnSpPr/>
          <p:nvPr/>
        </p:nvCxnSpPr>
        <p:spPr>
          <a:xfrm>
            <a:off x="6220691" y="3103418"/>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CF7D764-ECFD-454B-AAE3-72BC649FE238}"/>
              </a:ext>
            </a:extLst>
          </p:cNvPr>
          <p:cNvCxnSpPr/>
          <p:nvPr/>
        </p:nvCxnSpPr>
        <p:spPr>
          <a:xfrm>
            <a:off x="2330334" y="3876502"/>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3CBC050-644F-FD42-BBAB-B592EC82AFD7}"/>
              </a:ext>
            </a:extLst>
          </p:cNvPr>
          <p:cNvCxnSpPr/>
          <p:nvPr/>
        </p:nvCxnSpPr>
        <p:spPr>
          <a:xfrm>
            <a:off x="3089563" y="3660371"/>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4B3DC83-60F2-5242-A95A-4EC332B1882B}"/>
              </a:ext>
            </a:extLst>
          </p:cNvPr>
          <p:cNvCxnSpPr/>
          <p:nvPr/>
        </p:nvCxnSpPr>
        <p:spPr>
          <a:xfrm>
            <a:off x="4657178" y="3876502"/>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7EC31D9-DBBF-2241-9D33-E828AB81773A}"/>
              </a:ext>
            </a:extLst>
          </p:cNvPr>
          <p:cNvCxnSpPr/>
          <p:nvPr/>
        </p:nvCxnSpPr>
        <p:spPr>
          <a:xfrm>
            <a:off x="5428211" y="3663142"/>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C74245D-E108-2C42-8E90-C10967463392}"/>
              </a:ext>
            </a:extLst>
          </p:cNvPr>
          <p:cNvCxnSpPr/>
          <p:nvPr/>
        </p:nvCxnSpPr>
        <p:spPr>
          <a:xfrm>
            <a:off x="6220691" y="3879273"/>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B4AE62D-7FFA-0D4B-BE63-2FBC1B5F3B92}"/>
              </a:ext>
            </a:extLst>
          </p:cNvPr>
          <p:cNvCxnSpPr/>
          <p:nvPr/>
        </p:nvCxnSpPr>
        <p:spPr>
          <a:xfrm>
            <a:off x="5428211" y="4657898"/>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7297D8F-09EF-3B42-9757-7989B04BF21F}"/>
              </a:ext>
            </a:extLst>
          </p:cNvPr>
          <p:cNvCxnSpPr/>
          <p:nvPr/>
        </p:nvCxnSpPr>
        <p:spPr>
          <a:xfrm>
            <a:off x="6186055" y="4469476"/>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EBFE623-59EB-F04E-B263-1C388C4D8A8E}"/>
              </a:ext>
            </a:extLst>
          </p:cNvPr>
          <p:cNvCxnSpPr/>
          <p:nvPr/>
        </p:nvCxnSpPr>
        <p:spPr>
          <a:xfrm>
            <a:off x="1548938" y="5450378"/>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21E311C-7AC8-E24E-8B88-C8EEBDA8068F}"/>
              </a:ext>
            </a:extLst>
          </p:cNvPr>
          <p:cNvCxnSpPr/>
          <p:nvPr/>
        </p:nvCxnSpPr>
        <p:spPr>
          <a:xfrm>
            <a:off x="4657178" y="5455920"/>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66B1B09-3F84-8E41-9E4F-86C5550EBD81}"/>
              </a:ext>
            </a:extLst>
          </p:cNvPr>
          <p:cNvCxnSpPr/>
          <p:nvPr/>
        </p:nvCxnSpPr>
        <p:spPr>
          <a:xfrm>
            <a:off x="6220691" y="5450378"/>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2C50AFA-1F09-2F4B-9347-9E06F5B64CDF}"/>
              </a:ext>
            </a:extLst>
          </p:cNvPr>
          <p:cNvCxnSpPr/>
          <p:nvPr/>
        </p:nvCxnSpPr>
        <p:spPr>
          <a:xfrm>
            <a:off x="6993774" y="5250872"/>
            <a:ext cx="118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498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B74B-AF34-9D44-BE1C-878D661171A7}"/>
              </a:ext>
            </a:extLst>
          </p:cNvPr>
          <p:cNvSpPr>
            <a:spLocks noGrp="1"/>
          </p:cNvSpPr>
          <p:nvPr>
            <p:ph type="title"/>
          </p:nvPr>
        </p:nvSpPr>
        <p:spPr/>
        <p:txBody>
          <a:bodyPr/>
          <a:lstStyle/>
          <a:p>
            <a:r>
              <a:rPr lang="en-AU" b="1" dirty="0">
                <a:latin typeface="Cambria" panose="02040503050406030204" pitchFamily="18" charset="0"/>
                <a:ea typeface="Times New Roman" panose="02020603050405020304" pitchFamily="18" charset="0"/>
                <a:cs typeface="Times New Roman" panose="02020603050405020304" pitchFamily="18" charset="0"/>
              </a:rPr>
              <a:t>Male / Female years 1-10</a:t>
            </a:r>
            <a:endParaRPr lang="en-US" dirty="0"/>
          </a:p>
        </p:txBody>
      </p:sp>
      <p:sp>
        <p:nvSpPr>
          <p:cNvPr id="3" name="Rectangle 2">
            <a:extLst>
              <a:ext uri="{FF2B5EF4-FFF2-40B4-BE49-F238E27FC236}">
                <a16:creationId xmlns:a16="http://schemas.microsoft.com/office/drawing/2014/main" id="{6E72BE16-AE94-C04F-8B21-A682713F31BD}"/>
              </a:ext>
            </a:extLst>
          </p:cNvPr>
          <p:cNvSpPr/>
          <p:nvPr/>
        </p:nvSpPr>
        <p:spPr>
          <a:xfrm>
            <a:off x="364435" y="1818334"/>
            <a:ext cx="8397825" cy="3221331"/>
          </a:xfrm>
          <a:prstGeom prst="rect">
            <a:avLst/>
          </a:prstGeom>
        </p:spPr>
        <p:txBody>
          <a:bodyPr wrap="square">
            <a:spAutoFit/>
          </a:bodyPr>
          <a:lstStyle/>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Female pupils 2021 = </a:t>
            </a:r>
            <a:r>
              <a:rPr lang="en-AU" sz="2000" dirty="0">
                <a:solidFill>
                  <a:srgbClr val="000000"/>
                </a:solidFill>
                <a:latin typeface="Cambria" panose="02040503050406030204" pitchFamily="18" charset="0"/>
                <a:ea typeface="Times New Roman" panose="02020603050405020304" pitchFamily="18" charset="0"/>
                <a:cs typeface="Calibri" panose="020F0502020204030204" pitchFamily="34" charset="0"/>
              </a:rPr>
              <a:t>89% female pupils At or Above curriculum level</a:t>
            </a:r>
            <a:endParaRPr lang="en-AU" sz="2000" b="1" dirty="0">
              <a:solidFill>
                <a:srgbClr val="000000"/>
              </a:solidFill>
              <a:latin typeface="Cambria" panose="02040503050406030204" pitchFamily="18" charset="0"/>
              <a:ea typeface="Times New Roman" panose="02020603050405020304" pitchFamily="18" charset="0"/>
              <a:cs typeface="Calibri" panose="020F0502020204030204" pitchFamily="34" charset="0"/>
            </a:endParaRP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2020 =</a:t>
            </a:r>
            <a:r>
              <a:rPr lang="en-AU" sz="14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 </a:t>
            </a: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125/141 (87%) pupil At or Above curriculum level for their year level</a:t>
            </a:r>
          </a:p>
          <a:p>
            <a:pPr marL="228600">
              <a:lnSpc>
                <a:spcPct val="115000"/>
              </a:lnSpc>
              <a:spcAft>
                <a:spcPts val="0"/>
              </a:spcAft>
            </a:pPr>
            <a:r>
              <a:rPr lang="en-NZ" sz="1400" dirty="0">
                <a:latin typeface="Cambria" panose="02040503050406030204" pitchFamily="18" charset="0"/>
                <a:ea typeface="Calibri" panose="020F0502020204030204" pitchFamily="34" charset="0"/>
                <a:cs typeface="Calibri" panose="020F0502020204030204" pitchFamily="34" charset="0"/>
              </a:rPr>
              <a:t>2019</a:t>
            </a: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female pupils 101/118 (85%) pupil At or Above </a:t>
            </a:r>
            <a:r>
              <a:rPr lang="en-NZ" sz="1400" dirty="0">
                <a:latin typeface="Cambria" panose="02040503050406030204" pitchFamily="18" charset="0"/>
                <a:ea typeface="Calibri" panose="020F0502020204030204" pitchFamily="34" charset="0"/>
                <a:cs typeface="Calibri" panose="020F0502020204030204" pitchFamily="34" charset="0"/>
              </a:rPr>
              <a:t>	</a:t>
            </a:r>
          </a:p>
          <a:p>
            <a:pPr marL="228600">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	</a:t>
            </a:r>
          </a:p>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Male pupils 2021 = </a:t>
            </a:r>
            <a:r>
              <a:rPr lang="en-AU" sz="2000" dirty="0">
                <a:solidFill>
                  <a:srgbClr val="000000"/>
                </a:solidFill>
                <a:latin typeface="Cambria" panose="02040503050406030204" pitchFamily="18" charset="0"/>
                <a:ea typeface="Times New Roman" panose="02020603050405020304" pitchFamily="18" charset="0"/>
                <a:cs typeface="Calibri" panose="020F0502020204030204" pitchFamily="34" charset="0"/>
              </a:rPr>
              <a:t>75% pupil At or Above curriculum level</a:t>
            </a: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2020 = 120/161 (74%) pupil At or Above curriculum level for their year level</a:t>
            </a:r>
          </a:p>
          <a:p>
            <a:pPr marL="228600">
              <a:lnSpc>
                <a:spcPct val="115000"/>
              </a:lnSpc>
              <a:spcAft>
                <a:spcPts val="0"/>
              </a:spcAft>
            </a:pPr>
            <a:r>
              <a:rPr lang="en-NZ" sz="1400" dirty="0">
                <a:latin typeface="Cambria" panose="02040503050406030204" pitchFamily="18" charset="0"/>
                <a:ea typeface="Calibri" panose="020F0502020204030204" pitchFamily="34" charset="0"/>
                <a:cs typeface="Calibri" panose="020F0502020204030204" pitchFamily="34" charset="0"/>
              </a:rPr>
              <a:t>2019 = </a:t>
            </a: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93/138 (67%) pupil At or Above 	</a:t>
            </a:r>
          </a:p>
          <a:p>
            <a:pPr marL="228600">
              <a:lnSpc>
                <a:spcPct val="115000"/>
              </a:lnSpc>
              <a:spcAft>
                <a:spcPts val="0"/>
              </a:spcAft>
            </a:pPr>
            <a:endParaRPr lang="en-NZ" sz="1400" dirty="0">
              <a:latin typeface="Cambria" panose="02040503050406030204" pitchFamily="18" charset="0"/>
              <a:ea typeface="Calibri" panose="020F0502020204030204" pitchFamily="34" charset="0"/>
              <a:cs typeface="Calibri" panose="020F0502020204030204" pitchFamily="34" charset="0"/>
            </a:endParaRPr>
          </a:p>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Well below category  2021 = </a:t>
            </a:r>
            <a:r>
              <a:rPr lang="en-AU" sz="2000" dirty="0">
                <a:solidFill>
                  <a:srgbClr val="000000"/>
                </a:solidFill>
                <a:latin typeface="Cambria" panose="02040503050406030204" pitchFamily="18" charset="0"/>
                <a:ea typeface="Times New Roman" panose="02020603050405020304" pitchFamily="18" charset="0"/>
                <a:cs typeface="Calibri" panose="020F0502020204030204" pitchFamily="34" charset="0"/>
              </a:rPr>
              <a:t>5% males and 3% females </a:t>
            </a:r>
            <a:endParaRPr lang="en-AU" sz="2000" b="1" dirty="0">
              <a:solidFill>
                <a:srgbClr val="000000"/>
              </a:solidFill>
              <a:latin typeface="Cambria" panose="02040503050406030204" pitchFamily="18" charset="0"/>
              <a:ea typeface="Times New Roman" panose="02020603050405020304" pitchFamily="18" charset="0"/>
              <a:cs typeface="Calibri" panose="020F0502020204030204" pitchFamily="34" charset="0"/>
            </a:endParaRP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2020 = 8/161 (4%) males and 2/141 (1%) females </a:t>
            </a: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2019 = 10/138 (7%) males and 2/118 (1%) females</a:t>
            </a:r>
          </a:p>
        </p:txBody>
      </p:sp>
      <p:cxnSp>
        <p:nvCxnSpPr>
          <p:cNvPr id="4" name="Straight Arrow Connector 3">
            <a:extLst>
              <a:ext uri="{FF2B5EF4-FFF2-40B4-BE49-F238E27FC236}">
                <a16:creationId xmlns:a16="http://schemas.microsoft.com/office/drawing/2014/main" id="{B2D20561-444D-1D40-9663-BC426E4241AA}"/>
              </a:ext>
            </a:extLst>
          </p:cNvPr>
          <p:cNvCxnSpPr>
            <a:cxnSpLocks/>
          </p:cNvCxnSpPr>
          <p:nvPr/>
        </p:nvCxnSpPr>
        <p:spPr>
          <a:xfrm flipV="1">
            <a:off x="642885" y="2009773"/>
            <a:ext cx="8028977" cy="519296"/>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912B0DC-01F6-C947-867A-1062A68E14AA}"/>
              </a:ext>
            </a:extLst>
          </p:cNvPr>
          <p:cNvCxnSpPr>
            <a:cxnSpLocks/>
          </p:cNvCxnSpPr>
          <p:nvPr/>
        </p:nvCxnSpPr>
        <p:spPr>
          <a:xfrm flipV="1">
            <a:off x="642885" y="3169352"/>
            <a:ext cx="7977829" cy="519296"/>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697CBC1-780F-7440-90E2-E7540F0DA66B}"/>
              </a:ext>
            </a:extLst>
          </p:cNvPr>
          <p:cNvCxnSpPr>
            <a:cxnSpLocks/>
          </p:cNvCxnSpPr>
          <p:nvPr/>
        </p:nvCxnSpPr>
        <p:spPr>
          <a:xfrm flipV="1">
            <a:off x="642885" y="4421529"/>
            <a:ext cx="7943603" cy="253078"/>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149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6182-38CA-294E-A39C-2976AEEF086B}"/>
              </a:ext>
            </a:extLst>
          </p:cNvPr>
          <p:cNvSpPr>
            <a:spLocks noGrp="1"/>
          </p:cNvSpPr>
          <p:nvPr>
            <p:ph type="title"/>
          </p:nvPr>
        </p:nvSpPr>
        <p:spPr/>
        <p:txBody>
          <a:bodyPr/>
          <a:lstStyle/>
          <a:p>
            <a:r>
              <a:rPr lang="en-AU" b="1" dirty="0">
                <a:latin typeface="Calibri" panose="020F0502020204030204" pitchFamily="34" charset="0"/>
                <a:ea typeface="Times New Roman" panose="02020603050405020304" pitchFamily="18" charset="0"/>
                <a:cs typeface="Calibri" panose="020F0502020204030204" pitchFamily="34" charset="0"/>
              </a:rPr>
              <a:t>Ethnicity For years 1 - 10</a:t>
            </a:r>
            <a:br>
              <a:rPr lang="en-NZ" dirty="0">
                <a:solidFill>
                  <a:srgbClr val="FF0000"/>
                </a:solidFill>
                <a:latin typeface="Calibri" panose="020F0502020204030204" pitchFamily="34" charset="0"/>
                <a:ea typeface="Calibri" panose="020F0502020204030204" pitchFamily="34" charset="0"/>
                <a:cs typeface="Calibri" panose="020F0502020204030204" pitchFamily="34" charset="0"/>
              </a:rPr>
            </a:br>
            <a:endParaRPr lang="en-US" dirty="0">
              <a:solidFill>
                <a:srgbClr val="FF0000"/>
              </a:solidFill>
            </a:endParaRPr>
          </a:p>
        </p:txBody>
      </p:sp>
      <p:sp>
        <p:nvSpPr>
          <p:cNvPr id="3" name="Rectangle 2">
            <a:extLst>
              <a:ext uri="{FF2B5EF4-FFF2-40B4-BE49-F238E27FC236}">
                <a16:creationId xmlns:a16="http://schemas.microsoft.com/office/drawing/2014/main" id="{267507A7-1FA3-DA4E-97B0-82E7588456FB}"/>
              </a:ext>
            </a:extLst>
          </p:cNvPr>
          <p:cNvSpPr/>
          <p:nvPr/>
        </p:nvSpPr>
        <p:spPr>
          <a:xfrm>
            <a:off x="195349" y="2063005"/>
            <a:ext cx="8753301" cy="4040465"/>
          </a:xfrm>
          <a:prstGeom prst="rect">
            <a:avLst/>
          </a:prstGeom>
        </p:spPr>
        <p:txBody>
          <a:bodyPr wrap="square">
            <a:spAutoFit/>
          </a:bodyPr>
          <a:lstStyle/>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Maori</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pupils 2021  = 12/15 (80%) pupils At or Above</a:t>
            </a: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2020 = 10/12 pupils At or Above (83%), proportionally  consistent with overall population</a:t>
            </a:r>
          </a:p>
          <a:p>
            <a:pPr marL="228600">
              <a:lnSpc>
                <a:spcPct val="115000"/>
              </a:lnSpc>
              <a:spcAft>
                <a:spcPts val="0"/>
              </a:spcAft>
            </a:pPr>
            <a:r>
              <a:rPr lang="en-NZ" sz="1400" dirty="0">
                <a:latin typeface="Cambria" panose="02040503050406030204" pitchFamily="18" charset="0"/>
                <a:ea typeface="Calibri" panose="020F0502020204030204" pitchFamily="34" charset="0"/>
                <a:cs typeface="Times New Roman" panose="02020603050405020304" pitchFamily="18" charset="0"/>
              </a:rPr>
              <a:t>2019:   </a:t>
            </a: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6/9 pupils achieving At or Above (66%) </a:t>
            </a:r>
            <a:endParaRPr lang="en-NZ" sz="1400" dirty="0">
              <a:latin typeface="Cambria" panose="02040503050406030204" pitchFamily="18" charset="0"/>
              <a:ea typeface="Calibri" panose="020F0502020204030204" pitchFamily="34" charset="0"/>
              <a:cs typeface="Times New Roman" panose="02020603050405020304" pitchFamily="18" charset="0"/>
            </a:endParaRPr>
          </a:p>
          <a:p>
            <a:pPr marL="228600">
              <a:lnSpc>
                <a:spcPct val="115000"/>
              </a:lnSpc>
              <a:spcAft>
                <a:spcPts val="0"/>
              </a:spcAft>
            </a:pPr>
            <a:endPar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Pasifika</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2021 = 11/13 (85%) pupils At or Above</a:t>
            </a: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2020 = 9/14 pupils achieving At or Above (64%), </a:t>
            </a: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2019 =  3/7 pupils achieving At or Above (42%)</a:t>
            </a:r>
          </a:p>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p>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Asian</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2021 = 112/137 (81%),pupils At or Above</a:t>
            </a: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2020 = 93/114 pupils achieving At or Above (81%) proportionally  consistent with overall population</a:t>
            </a:r>
          </a:p>
          <a:p>
            <a:pPr marL="228600">
              <a:lnSpc>
                <a:spcPct val="115000"/>
              </a:lnSpc>
              <a:spcAft>
                <a:spcPts val="0"/>
              </a:spcAft>
            </a:pPr>
            <a:endPar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NZ Pākehā</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2021 = 110/135 pupils At or Above (81%),</a:t>
            </a:r>
          </a:p>
          <a:p>
            <a:pPr marL="228600">
              <a:lnSpc>
                <a:spcPct val="115000"/>
              </a:lnSpc>
              <a:spcAft>
                <a:spcPts val="0"/>
              </a:spcAft>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2020 = 112/136 pupils achieving At or Above (82%) proportionally  consistent with overall population</a:t>
            </a:r>
            <a:endParaRPr lang="en-NZ" sz="14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E50C1B87-0706-1340-B829-AF7B7875B303}"/>
              </a:ext>
            </a:extLst>
          </p:cNvPr>
          <p:cNvCxnSpPr>
            <a:cxnSpLocks/>
          </p:cNvCxnSpPr>
          <p:nvPr/>
        </p:nvCxnSpPr>
        <p:spPr>
          <a:xfrm>
            <a:off x="494476" y="5774203"/>
            <a:ext cx="7909376" cy="0"/>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E52ECCCA-58FF-4A49-A427-1B269C9F03B6}"/>
              </a:ext>
            </a:extLst>
          </p:cNvPr>
          <p:cNvCxnSpPr>
            <a:cxnSpLocks/>
          </p:cNvCxnSpPr>
          <p:nvPr/>
        </p:nvCxnSpPr>
        <p:spPr>
          <a:xfrm>
            <a:off x="494476" y="4859803"/>
            <a:ext cx="7909376" cy="0"/>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7F02B4C-6C67-6840-806C-4AA4163239D5}"/>
              </a:ext>
            </a:extLst>
          </p:cNvPr>
          <p:cNvCxnSpPr>
            <a:cxnSpLocks/>
          </p:cNvCxnSpPr>
          <p:nvPr/>
        </p:nvCxnSpPr>
        <p:spPr>
          <a:xfrm flipV="1">
            <a:off x="494476" y="3429000"/>
            <a:ext cx="7909376" cy="423805"/>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64D9417-535E-D647-9AF1-79620D6E9F0E}"/>
              </a:ext>
            </a:extLst>
          </p:cNvPr>
          <p:cNvCxnSpPr>
            <a:cxnSpLocks/>
          </p:cNvCxnSpPr>
          <p:nvPr/>
        </p:nvCxnSpPr>
        <p:spPr>
          <a:xfrm>
            <a:off x="494476" y="2463843"/>
            <a:ext cx="7909376" cy="0"/>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843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8A0B-E3F6-024F-A8D3-70FB7BC16460}"/>
              </a:ext>
            </a:extLst>
          </p:cNvPr>
          <p:cNvSpPr>
            <a:spLocks noGrp="1"/>
          </p:cNvSpPr>
          <p:nvPr>
            <p:ph type="title"/>
          </p:nvPr>
        </p:nvSpPr>
        <p:spPr/>
        <p:txBody>
          <a:bodyPr/>
          <a:lstStyle/>
          <a:p>
            <a:r>
              <a:rPr lang="en-US" dirty="0"/>
              <a:t>2021 Target one</a:t>
            </a:r>
          </a:p>
        </p:txBody>
      </p:sp>
      <p:sp>
        <p:nvSpPr>
          <p:cNvPr id="3" name="Rectangle 2">
            <a:extLst>
              <a:ext uri="{FF2B5EF4-FFF2-40B4-BE49-F238E27FC236}">
                <a16:creationId xmlns:a16="http://schemas.microsoft.com/office/drawing/2014/main" id="{A45BDB7B-3DC7-584F-A51D-40DBD27898B9}"/>
              </a:ext>
            </a:extLst>
          </p:cNvPr>
          <p:cNvSpPr/>
          <p:nvPr/>
        </p:nvSpPr>
        <p:spPr>
          <a:xfrm>
            <a:off x="180753" y="1616150"/>
            <a:ext cx="8793126" cy="707886"/>
          </a:xfrm>
          <a:prstGeom prst="rect">
            <a:avLst/>
          </a:prstGeom>
        </p:spPr>
        <p:txBody>
          <a:bodyPr wrap="square">
            <a:spAutoFit/>
          </a:bodyPr>
          <a:lstStyle/>
          <a:p>
            <a:pPr marL="228600">
              <a:spcAft>
                <a:spcPts val="0"/>
              </a:spcAft>
            </a:pPr>
            <a:endParaRPr lang="en-NZ" sz="2000" dirty="0">
              <a:latin typeface="Palatino Linotype" panose="02040502050505030304" pitchFamily="18" charset="0"/>
              <a:ea typeface="Times New Roman" panose="02020603050405020304" pitchFamily="18" charset="0"/>
            </a:endParaRPr>
          </a:p>
          <a:p>
            <a:pPr marL="228600">
              <a:spcAft>
                <a:spcPts val="0"/>
              </a:spcAft>
            </a:pPr>
            <a:endParaRPr lang="en-NZ" sz="2000" dirty="0">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6FB0C791-6E96-3442-B539-82C5DB752C25}"/>
              </a:ext>
            </a:extLst>
          </p:cNvPr>
          <p:cNvSpPr/>
          <p:nvPr/>
        </p:nvSpPr>
        <p:spPr>
          <a:xfrm>
            <a:off x="1135379" y="1939104"/>
            <a:ext cx="6873242" cy="369332"/>
          </a:xfrm>
          <a:prstGeom prst="rect">
            <a:avLst/>
          </a:prstGeom>
        </p:spPr>
        <p:txBody>
          <a:bodyPr wrap="square">
            <a:spAutoFit/>
          </a:bodyPr>
          <a:lstStyle/>
          <a:p>
            <a:pPr marL="228600"/>
            <a:r>
              <a:rPr lang="en-NZ" dirty="0">
                <a:latin typeface="Cambria" panose="02040503050406030204" pitchFamily="18" charset="0"/>
                <a:ea typeface="Times New Roman" panose="02020603050405020304" pitchFamily="18" charset="0"/>
              </a:rPr>
              <a:t>80% of all boys to be at or above in writing at the end of 2021 </a:t>
            </a:r>
          </a:p>
        </p:txBody>
      </p:sp>
      <p:graphicFrame>
        <p:nvGraphicFramePr>
          <p:cNvPr id="5" name="Table 4">
            <a:extLst>
              <a:ext uri="{FF2B5EF4-FFF2-40B4-BE49-F238E27FC236}">
                <a16:creationId xmlns:a16="http://schemas.microsoft.com/office/drawing/2014/main" id="{54BCF1F3-306C-3A49-BD4F-E1B8B72BA1BA}"/>
              </a:ext>
            </a:extLst>
          </p:cNvPr>
          <p:cNvGraphicFramePr>
            <a:graphicFrameLocks noGrp="1"/>
          </p:cNvGraphicFramePr>
          <p:nvPr>
            <p:extLst>
              <p:ext uri="{D42A27DB-BD31-4B8C-83A1-F6EECF244321}">
                <p14:modId xmlns:p14="http://schemas.microsoft.com/office/powerpoint/2010/main" val="1038562334"/>
              </p:ext>
            </p:extLst>
          </p:nvPr>
        </p:nvGraphicFramePr>
        <p:xfrm>
          <a:off x="763930" y="2852899"/>
          <a:ext cx="7859210" cy="3362131"/>
        </p:xfrm>
        <a:graphic>
          <a:graphicData uri="http://schemas.openxmlformats.org/drawingml/2006/table">
            <a:tbl>
              <a:tblPr>
                <a:tableStyleId>{5C22544A-7EE6-4342-B048-85BDC9FD1C3A}</a:tableStyleId>
              </a:tblPr>
              <a:tblGrid>
                <a:gridCol w="5603242">
                  <a:extLst>
                    <a:ext uri="{9D8B030D-6E8A-4147-A177-3AD203B41FA5}">
                      <a16:colId xmlns:a16="http://schemas.microsoft.com/office/drawing/2014/main" val="1412136421"/>
                    </a:ext>
                  </a:extLst>
                </a:gridCol>
                <a:gridCol w="1305609">
                  <a:extLst>
                    <a:ext uri="{9D8B030D-6E8A-4147-A177-3AD203B41FA5}">
                      <a16:colId xmlns:a16="http://schemas.microsoft.com/office/drawing/2014/main" val="1631589500"/>
                    </a:ext>
                  </a:extLst>
                </a:gridCol>
                <a:gridCol w="950359">
                  <a:extLst>
                    <a:ext uri="{9D8B030D-6E8A-4147-A177-3AD203B41FA5}">
                      <a16:colId xmlns:a16="http://schemas.microsoft.com/office/drawing/2014/main" val="1883398554"/>
                    </a:ext>
                  </a:extLst>
                </a:gridCol>
              </a:tblGrid>
              <a:tr h="872838">
                <a:tc>
                  <a:txBody>
                    <a:bodyPr/>
                    <a:lstStyle/>
                    <a:p>
                      <a:pPr>
                        <a:lnSpc>
                          <a:spcPct val="115000"/>
                        </a:lnSpc>
                      </a:pPr>
                      <a:r>
                        <a:rPr lang="en-NZ" sz="1600" dirty="0">
                          <a:effectLst/>
                          <a:latin typeface="Cambria" panose="02040503050406030204" pitchFamily="18" charset="0"/>
                        </a:rPr>
                        <a:t>Total number and percentage of boys at ACS, 2021, who are in year 2 and above who are AT or ABOVE expectation in the end of year OTJ.</a:t>
                      </a:r>
                    </a:p>
                    <a:p>
                      <a:pPr>
                        <a:lnSpc>
                          <a:spcPct val="115000"/>
                        </a:lnSpc>
                      </a:pPr>
                      <a:r>
                        <a:rPr lang="en-NZ" sz="1100" dirty="0">
                          <a:effectLst/>
                        </a:rPr>
                        <a:t> </a:t>
                      </a:r>
                      <a:endParaRPr lang="en-NZ"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pPr>
                      <a:r>
                        <a:rPr lang="en-NZ" sz="1400" dirty="0">
                          <a:effectLst/>
                          <a:latin typeface="Cambria" panose="02040503050406030204" pitchFamily="18" charset="0"/>
                        </a:rPr>
                        <a:t>Number</a:t>
                      </a:r>
                    </a:p>
                    <a:p>
                      <a:pPr>
                        <a:lnSpc>
                          <a:spcPct val="115000"/>
                        </a:lnSpc>
                      </a:pPr>
                      <a:r>
                        <a:rPr lang="en-NZ" sz="1400" dirty="0">
                          <a:effectLst/>
                          <a:latin typeface="Cambria" panose="02040503050406030204" pitchFamily="18" charset="0"/>
                        </a:rPr>
                        <a:t>129</a:t>
                      </a:r>
                      <a:endParaRPr lang="en-NZ" sz="1400" dirty="0">
                        <a:solidFill>
                          <a:srgbClr val="000000"/>
                        </a:solidFill>
                        <a:effectLst/>
                        <a:latin typeface="Cambria" panose="02040503050406030204" pitchFamily="18" charset="0"/>
                        <a:ea typeface="Times New Roman" panose="02020603050405020304" pitchFamily="18" charset="0"/>
                      </a:endParaRPr>
                    </a:p>
                  </a:txBody>
                  <a:tcPr marL="68580" marR="68580" marT="0" marB="0"/>
                </a:tc>
                <a:tc>
                  <a:txBody>
                    <a:bodyPr/>
                    <a:lstStyle/>
                    <a:p>
                      <a:pPr>
                        <a:lnSpc>
                          <a:spcPct val="115000"/>
                        </a:lnSpc>
                      </a:pPr>
                      <a:r>
                        <a:rPr lang="en-NZ" sz="1400" dirty="0">
                          <a:effectLst/>
                          <a:latin typeface="Cambria" panose="02040503050406030204" pitchFamily="18" charset="0"/>
                        </a:rPr>
                        <a:t>%</a:t>
                      </a:r>
                    </a:p>
                    <a:p>
                      <a:pPr>
                        <a:lnSpc>
                          <a:spcPct val="115000"/>
                        </a:lnSpc>
                      </a:pPr>
                      <a:r>
                        <a:rPr lang="en-NZ" sz="1400" dirty="0">
                          <a:effectLst/>
                          <a:latin typeface="Cambria" panose="02040503050406030204" pitchFamily="18" charset="0"/>
                        </a:rPr>
                        <a:t>75%</a:t>
                      </a:r>
                      <a:endParaRPr lang="en-NZ" sz="1400" dirty="0">
                        <a:solidFill>
                          <a:srgbClr val="000000"/>
                        </a:solidFill>
                        <a:effectLst/>
                        <a:latin typeface="Cambria" panose="020405030504060302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75460877"/>
                  </a:ext>
                </a:extLst>
              </a:tr>
              <a:tr h="573815">
                <a:tc>
                  <a:txBody>
                    <a:bodyPr/>
                    <a:lstStyle/>
                    <a:p>
                      <a:pPr>
                        <a:lnSpc>
                          <a:spcPct val="115000"/>
                        </a:lnSpc>
                      </a:pPr>
                      <a:r>
                        <a:rPr lang="en-NZ" sz="1600" dirty="0">
                          <a:effectLst/>
                          <a:latin typeface="Cambria" panose="02040503050406030204" pitchFamily="18" charset="0"/>
                        </a:rPr>
                        <a:t>Are 80% or more of all boys at ACS, 2021, in year 2 and above AT or ABOVE? </a:t>
                      </a:r>
                      <a:endParaRPr lang="en-NZ" sz="1600" dirty="0">
                        <a:solidFill>
                          <a:srgbClr val="000000"/>
                        </a:solidFill>
                        <a:effectLst/>
                        <a:latin typeface="Cambria" panose="02040503050406030204" pitchFamily="18" charset="0"/>
                        <a:ea typeface="Times New Roman" panose="02020603050405020304" pitchFamily="18" charset="0"/>
                      </a:endParaRPr>
                    </a:p>
                  </a:txBody>
                  <a:tcPr marL="68580" marR="68580" marT="0" marB="0"/>
                </a:tc>
                <a:tc gridSpan="2">
                  <a:txBody>
                    <a:bodyPr/>
                    <a:lstStyle/>
                    <a:p>
                      <a:pPr>
                        <a:lnSpc>
                          <a:spcPct val="115000"/>
                        </a:lnSpc>
                      </a:pPr>
                      <a:r>
                        <a:rPr lang="en-NZ" sz="1400" dirty="0">
                          <a:effectLst/>
                          <a:latin typeface="Cambria" panose="02040503050406030204" pitchFamily="18" charset="0"/>
                        </a:rPr>
                        <a:t>YES / </a:t>
                      </a:r>
                      <a:r>
                        <a:rPr lang="en-NZ" sz="1400" dirty="0">
                          <a:effectLst/>
                          <a:highlight>
                            <a:srgbClr val="FFFF00"/>
                          </a:highlight>
                          <a:latin typeface="Cambria" panose="02040503050406030204" pitchFamily="18" charset="0"/>
                        </a:rPr>
                        <a:t>NO</a:t>
                      </a:r>
                      <a:endParaRPr lang="en-NZ" sz="1400" dirty="0">
                        <a:solidFill>
                          <a:srgbClr val="000000"/>
                        </a:solidFill>
                        <a:effectLst/>
                        <a:latin typeface="Cambria" panose="020405030504060302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604927292"/>
                  </a:ext>
                </a:extLst>
              </a:tr>
              <a:tr h="1769903">
                <a:tc gridSpan="3">
                  <a:txBody>
                    <a:bodyPr/>
                    <a:lstStyle/>
                    <a:p>
                      <a:pPr>
                        <a:lnSpc>
                          <a:spcPct val="115000"/>
                        </a:lnSpc>
                      </a:pPr>
                      <a:r>
                        <a:rPr lang="en-NZ" sz="1600" dirty="0">
                          <a:effectLst/>
                          <a:latin typeface="Cambria" panose="02040503050406030204" pitchFamily="18" charset="0"/>
                        </a:rPr>
                        <a:t>Comment</a:t>
                      </a:r>
                    </a:p>
                    <a:p>
                      <a:pPr>
                        <a:lnSpc>
                          <a:spcPct val="115000"/>
                        </a:lnSpc>
                      </a:pPr>
                      <a:r>
                        <a:rPr lang="en-NZ" sz="1600" dirty="0">
                          <a:effectLst/>
                          <a:latin typeface="Cambria" panose="02040503050406030204" pitchFamily="18" charset="0"/>
                        </a:rPr>
                        <a:t>While the target has not been met, it is close, only 5% gap.</a:t>
                      </a:r>
                    </a:p>
                    <a:p>
                      <a:pPr>
                        <a:lnSpc>
                          <a:spcPct val="115000"/>
                        </a:lnSpc>
                      </a:pPr>
                      <a:r>
                        <a:rPr lang="en-NZ" sz="1600" dirty="0">
                          <a:effectLst/>
                          <a:latin typeface="Cambria" panose="02040503050406030204" pitchFamily="18" charset="0"/>
                        </a:rPr>
                        <a:t>Year 4 cohort is of concern as currently 43% of these boys are below or well below, and in that same cohort, only 26% of them were below/well below in 2020. Year 5s and 6s also show a similar trend, but not to the same extreme.</a:t>
                      </a:r>
                    </a:p>
                    <a:p>
                      <a:pPr>
                        <a:lnSpc>
                          <a:spcPct val="115000"/>
                        </a:lnSpc>
                      </a:pPr>
                      <a:r>
                        <a:rPr lang="en-NZ" sz="1600" dirty="0">
                          <a:effectLst/>
                          <a:latin typeface="Cambria" panose="02040503050406030204" pitchFamily="18" charset="0"/>
                        </a:rPr>
                        <a:t>Year 9s went from 11% below in 2020, to 0% in 2021. This is a positive shift.</a:t>
                      </a:r>
                      <a:endParaRPr lang="en-NZ" sz="1600" dirty="0">
                        <a:solidFill>
                          <a:srgbClr val="000000"/>
                        </a:solidFill>
                        <a:effectLst/>
                        <a:latin typeface="Cambria" panose="020405030504060302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43823347"/>
                  </a:ext>
                </a:extLst>
              </a:tr>
            </a:tbl>
          </a:graphicData>
        </a:graphic>
      </p:graphicFrame>
    </p:spTree>
    <p:extLst>
      <p:ext uri="{BB962C8B-B14F-4D97-AF65-F5344CB8AC3E}">
        <p14:creationId xmlns:p14="http://schemas.microsoft.com/office/powerpoint/2010/main" val="3679352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9D14-7011-F44B-AA17-B006675FBA1B}"/>
              </a:ext>
            </a:extLst>
          </p:cNvPr>
          <p:cNvSpPr>
            <a:spLocks noGrp="1"/>
          </p:cNvSpPr>
          <p:nvPr>
            <p:ph type="title"/>
          </p:nvPr>
        </p:nvSpPr>
        <p:spPr/>
        <p:txBody>
          <a:bodyPr/>
          <a:lstStyle/>
          <a:p>
            <a:r>
              <a:rPr lang="en-US" dirty="0"/>
              <a:t>Target two</a:t>
            </a:r>
          </a:p>
        </p:txBody>
      </p:sp>
      <p:graphicFrame>
        <p:nvGraphicFramePr>
          <p:cNvPr id="3" name="Table 2">
            <a:extLst>
              <a:ext uri="{FF2B5EF4-FFF2-40B4-BE49-F238E27FC236}">
                <a16:creationId xmlns:a16="http://schemas.microsoft.com/office/drawing/2014/main" id="{B1DA9E8C-88B2-4242-BD6D-B8AA43F1A675}"/>
              </a:ext>
            </a:extLst>
          </p:cNvPr>
          <p:cNvGraphicFramePr>
            <a:graphicFrameLocks noGrp="1"/>
          </p:cNvGraphicFramePr>
          <p:nvPr>
            <p:extLst>
              <p:ext uri="{D42A27DB-BD31-4B8C-83A1-F6EECF244321}">
                <p14:modId xmlns:p14="http://schemas.microsoft.com/office/powerpoint/2010/main" val="262799508"/>
              </p:ext>
            </p:extLst>
          </p:nvPr>
        </p:nvGraphicFramePr>
        <p:xfrm>
          <a:off x="350019" y="2115113"/>
          <a:ext cx="8443957" cy="1992249"/>
        </p:xfrm>
        <a:graphic>
          <a:graphicData uri="http://schemas.openxmlformats.org/drawingml/2006/table">
            <a:tbl>
              <a:tblPr>
                <a:tableStyleId>{5C22544A-7EE6-4342-B048-85BDC9FD1C3A}</a:tableStyleId>
              </a:tblPr>
              <a:tblGrid>
                <a:gridCol w="6020139">
                  <a:extLst>
                    <a:ext uri="{9D8B030D-6E8A-4147-A177-3AD203B41FA5}">
                      <a16:colId xmlns:a16="http://schemas.microsoft.com/office/drawing/2014/main" val="2614913959"/>
                    </a:ext>
                  </a:extLst>
                </a:gridCol>
                <a:gridCol w="1402750">
                  <a:extLst>
                    <a:ext uri="{9D8B030D-6E8A-4147-A177-3AD203B41FA5}">
                      <a16:colId xmlns:a16="http://schemas.microsoft.com/office/drawing/2014/main" val="1943529323"/>
                    </a:ext>
                  </a:extLst>
                </a:gridCol>
                <a:gridCol w="1021068">
                  <a:extLst>
                    <a:ext uri="{9D8B030D-6E8A-4147-A177-3AD203B41FA5}">
                      <a16:colId xmlns:a16="http://schemas.microsoft.com/office/drawing/2014/main" val="2337537280"/>
                    </a:ext>
                  </a:extLst>
                </a:gridCol>
              </a:tblGrid>
              <a:tr h="527050">
                <a:tc>
                  <a:txBody>
                    <a:bodyPr/>
                    <a:lstStyle/>
                    <a:p>
                      <a:pPr>
                        <a:lnSpc>
                          <a:spcPct val="115000"/>
                        </a:lnSpc>
                      </a:pPr>
                      <a:r>
                        <a:rPr lang="en-NZ" sz="1300" dirty="0">
                          <a:effectLst/>
                          <a:latin typeface="Cambria" panose="02040503050406030204" pitchFamily="18" charset="0"/>
                        </a:rPr>
                        <a:t>Total number and percentage of pupils who identify as Māori ACS, 2021, who are in year 2 and above who are AT or ABOVE expectation in the end of year OTJ.</a:t>
                      </a:r>
                    </a:p>
                    <a:p>
                      <a:pPr>
                        <a:lnSpc>
                          <a:spcPct val="115000"/>
                        </a:lnSpc>
                      </a:pPr>
                      <a:r>
                        <a:rPr lang="en-NZ" sz="1300" dirty="0">
                          <a:effectLst/>
                          <a:latin typeface="Cambria" panose="02040503050406030204" pitchFamily="18" charset="0"/>
                        </a:rPr>
                        <a:t> </a:t>
                      </a:r>
                      <a:endParaRPr lang="en-NZ" sz="1300" dirty="0">
                        <a:solidFill>
                          <a:srgbClr val="000000"/>
                        </a:solidFill>
                        <a:effectLst/>
                        <a:latin typeface="Cambria" panose="02040503050406030204" pitchFamily="18" charset="0"/>
                        <a:ea typeface="Times New Roman" panose="02020603050405020304" pitchFamily="18" charset="0"/>
                      </a:endParaRPr>
                    </a:p>
                  </a:txBody>
                  <a:tcPr marL="68580" marR="68580" marT="0" marB="0"/>
                </a:tc>
                <a:tc>
                  <a:txBody>
                    <a:bodyPr/>
                    <a:lstStyle/>
                    <a:p>
                      <a:pPr>
                        <a:lnSpc>
                          <a:spcPct val="115000"/>
                        </a:lnSpc>
                      </a:pPr>
                      <a:r>
                        <a:rPr lang="en-NZ" sz="1300">
                          <a:effectLst/>
                          <a:latin typeface="Cambria" panose="02040503050406030204" pitchFamily="18" charset="0"/>
                        </a:rPr>
                        <a:t>Number</a:t>
                      </a:r>
                    </a:p>
                    <a:p>
                      <a:pPr>
                        <a:lnSpc>
                          <a:spcPct val="115000"/>
                        </a:lnSpc>
                      </a:pPr>
                      <a:r>
                        <a:rPr lang="en-NZ" sz="1300">
                          <a:effectLst/>
                          <a:latin typeface="Cambria" panose="02040503050406030204" pitchFamily="18" charset="0"/>
                        </a:rPr>
                        <a:t>12</a:t>
                      </a:r>
                      <a:endParaRPr lang="en-NZ" sz="1300">
                        <a:solidFill>
                          <a:srgbClr val="000000"/>
                        </a:solidFill>
                        <a:effectLst/>
                        <a:latin typeface="Cambria" panose="02040503050406030204" pitchFamily="18" charset="0"/>
                        <a:ea typeface="Times New Roman" panose="02020603050405020304" pitchFamily="18" charset="0"/>
                      </a:endParaRPr>
                    </a:p>
                  </a:txBody>
                  <a:tcPr marL="68580" marR="68580" marT="0" marB="0"/>
                </a:tc>
                <a:tc>
                  <a:txBody>
                    <a:bodyPr/>
                    <a:lstStyle/>
                    <a:p>
                      <a:pPr>
                        <a:lnSpc>
                          <a:spcPct val="115000"/>
                        </a:lnSpc>
                      </a:pPr>
                      <a:r>
                        <a:rPr lang="en-NZ" sz="1300">
                          <a:effectLst/>
                          <a:latin typeface="Cambria" panose="02040503050406030204" pitchFamily="18" charset="0"/>
                        </a:rPr>
                        <a:t>%</a:t>
                      </a:r>
                    </a:p>
                    <a:p>
                      <a:pPr>
                        <a:lnSpc>
                          <a:spcPct val="115000"/>
                        </a:lnSpc>
                      </a:pPr>
                      <a:r>
                        <a:rPr lang="en-NZ" sz="1300">
                          <a:effectLst/>
                          <a:latin typeface="Cambria" panose="02040503050406030204" pitchFamily="18" charset="0"/>
                        </a:rPr>
                        <a:t>80%</a:t>
                      </a:r>
                      <a:endParaRPr lang="en-NZ" sz="1300">
                        <a:solidFill>
                          <a:srgbClr val="000000"/>
                        </a:solidFill>
                        <a:effectLst/>
                        <a:latin typeface="Cambria" panose="020405030504060302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28550674"/>
                  </a:ext>
                </a:extLst>
              </a:tr>
              <a:tr h="343535">
                <a:tc>
                  <a:txBody>
                    <a:bodyPr/>
                    <a:lstStyle/>
                    <a:p>
                      <a:pPr>
                        <a:lnSpc>
                          <a:spcPct val="115000"/>
                        </a:lnSpc>
                      </a:pPr>
                      <a:r>
                        <a:rPr lang="en-NZ" sz="1300">
                          <a:effectLst/>
                          <a:latin typeface="Cambria" panose="02040503050406030204" pitchFamily="18" charset="0"/>
                        </a:rPr>
                        <a:t>Are 85% or more of all pupils who identify as Māori ACS, 2021, in year 2 and above AT or ABOVE? </a:t>
                      </a:r>
                      <a:endParaRPr lang="en-NZ" sz="1300">
                        <a:solidFill>
                          <a:srgbClr val="000000"/>
                        </a:solidFill>
                        <a:effectLst/>
                        <a:latin typeface="Cambria" panose="02040503050406030204" pitchFamily="18" charset="0"/>
                        <a:ea typeface="Times New Roman" panose="02020603050405020304" pitchFamily="18" charset="0"/>
                      </a:endParaRPr>
                    </a:p>
                  </a:txBody>
                  <a:tcPr marL="68580" marR="68580" marT="0" marB="0"/>
                </a:tc>
                <a:tc gridSpan="2">
                  <a:txBody>
                    <a:bodyPr/>
                    <a:lstStyle/>
                    <a:p>
                      <a:pPr>
                        <a:lnSpc>
                          <a:spcPct val="115000"/>
                        </a:lnSpc>
                      </a:pPr>
                      <a:r>
                        <a:rPr lang="en-NZ" sz="1300">
                          <a:effectLst/>
                          <a:latin typeface="Cambria" panose="02040503050406030204" pitchFamily="18" charset="0"/>
                        </a:rPr>
                        <a:t>YES / </a:t>
                      </a:r>
                      <a:r>
                        <a:rPr lang="en-NZ" sz="1300">
                          <a:effectLst/>
                          <a:highlight>
                            <a:srgbClr val="FFFF00"/>
                          </a:highlight>
                          <a:latin typeface="Cambria" panose="02040503050406030204" pitchFamily="18" charset="0"/>
                        </a:rPr>
                        <a:t>NO</a:t>
                      </a:r>
                      <a:endParaRPr lang="en-NZ" sz="1300">
                        <a:solidFill>
                          <a:srgbClr val="000000"/>
                        </a:solidFill>
                        <a:effectLst/>
                        <a:latin typeface="Cambria" panose="020405030504060302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949038751"/>
                  </a:ext>
                </a:extLst>
              </a:tr>
              <a:tr h="351155">
                <a:tc gridSpan="3">
                  <a:txBody>
                    <a:bodyPr/>
                    <a:lstStyle/>
                    <a:p>
                      <a:pPr>
                        <a:lnSpc>
                          <a:spcPct val="115000"/>
                        </a:lnSpc>
                      </a:pPr>
                      <a:r>
                        <a:rPr lang="en-NZ" sz="1300" dirty="0">
                          <a:effectLst/>
                          <a:latin typeface="Cambria" panose="02040503050406030204" pitchFamily="18" charset="0"/>
                        </a:rPr>
                        <a:t>Comment</a:t>
                      </a:r>
                    </a:p>
                    <a:p>
                      <a:pPr>
                        <a:lnSpc>
                          <a:spcPct val="115000"/>
                        </a:lnSpc>
                      </a:pPr>
                      <a:r>
                        <a:rPr lang="en-NZ" sz="1300" dirty="0">
                          <a:effectLst/>
                          <a:latin typeface="Cambria" panose="02040503050406030204" pitchFamily="18" charset="0"/>
                        </a:rPr>
                        <a:t>While we have not met this target, there are now 13% Māori students working above, whereas in 2020, there were none.  There are now no students working well below, whereas in 2020 there was 8%. It is worth noting that there has been an increase of 3 students identifying as Māori in 2021.</a:t>
                      </a:r>
                      <a:endParaRPr lang="en-NZ" sz="1300" dirty="0">
                        <a:solidFill>
                          <a:srgbClr val="000000"/>
                        </a:solidFill>
                        <a:effectLst/>
                        <a:latin typeface="Cambria" panose="020405030504060302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1442330"/>
                  </a:ext>
                </a:extLst>
              </a:tr>
            </a:tbl>
          </a:graphicData>
        </a:graphic>
      </p:graphicFrame>
      <p:graphicFrame>
        <p:nvGraphicFramePr>
          <p:cNvPr id="4" name="Table 3">
            <a:extLst>
              <a:ext uri="{FF2B5EF4-FFF2-40B4-BE49-F238E27FC236}">
                <a16:creationId xmlns:a16="http://schemas.microsoft.com/office/drawing/2014/main" id="{028CCFE6-9321-1C4D-B731-1406B4EAC85C}"/>
              </a:ext>
            </a:extLst>
          </p:cNvPr>
          <p:cNvGraphicFramePr>
            <a:graphicFrameLocks noGrp="1"/>
          </p:cNvGraphicFramePr>
          <p:nvPr>
            <p:extLst>
              <p:ext uri="{D42A27DB-BD31-4B8C-83A1-F6EECF244321}">
                <p14:modId xmlns:p14="http://schemas.microsoft.com/office/powerpoint/2010/main" val="4293972908"/>
              </p:ext>
            </p:extLst>
          </p:nvPr>
        </p:nvGraphicFramePr>
        <p:xfrm>
          <a:off x="318302" y="4509904"/>
          <a:ext cx="8443956" cy="1992249"/>
        </p:xfrm>
        <a:graphic>
          <a:graphicData uri="http://schemas.openxmlformats.org/drawingml/2006/table">
            <a:tbl>
              <a:tblPr>
                <a:tableStyleId>{5C22544A-7EE6-4342-B048-85BDC9FD1C3A}</a:tableStyleId>
              </a:tblPr>
              <a:tblGrid>
                <a:gridCol w="6020138">
                  <a:extLst>
                    <a:ext uri="{9D8B030D-6E8A-4147-A177-3AD203B41FA5}">
                      <a16:colId xmlns:a16="http://schemas.microsoft.com/office/drawing/2014/main" val="2821203847"/>
                    </a:ext>
                  </a:extLst>
                </a:gridCol>
                <a:gridCol w="1402750">
                  <a:extLst>
                    <a:ext uri="{9D8B030D-6E8A-4147-A177-3AD203B41FA5}">
                      <a16:colId xmlns:a16="http://schemas.microsoft.com/office/drawing/2014/main" val="2349448747"/>
                    </a:ext>
                  </a:extLst>
                </a:gridCol>
                <a:gridCol w="1021068">
                  <a:extLst>
                    <a:ext uri="{9D8B030D-6E8A-4147-A177-3AD203B41FA5}">
                      <a16:colId xmlns:a16="http://schemas.microsoft.com/office/drawing/2014/main" val="1606872867"/>
                    </a:ext>
                  </a:extLst>
                </a:gridCol>
              </a:tblGrid>
              <a:tr h="527050">
                <a:tc>
                  <a:txBody>
                    <a:bodyPr/>
                    <a:lstStyle/>
                    <a:p>
                      <a:pPr>
                        <a:lnSpc>
                          <a:spcPct val="115000"/>
                        </a:lnSpc>
                      </a:pPr>
                      <a:r>
                        <a:rPr lang="en-NZ" sz="1300" dirty="0">
                          <a:effectLst/>
                          <a:latin typeface="Cambria" panose="02040503050406030204" pitchFamily="18" charset="0"/>
                        </a:rPr>
                        <a:t>Total number and percentage of pupils who identify as Pasifika ACS, 2021, who are in year 2 and above who are AT or ABOVE expectation in the end of year OTJ.</a:t>
                      </a:r>
                    </a:p>
                    <a:p>
                      <a:pPr>
                        <a:lnSpc>
                          <a:spcPct val="115000"/>
                        </a:lnSpc>
                      </a:pPr>
                      <a:r>
                        <a:rPr lang="en-NZ" sz="1300" dirty="0">
                          <a:effectLst/>
                          <a:latin typeface="Cambria" panose="02040503050406030204" pitchFamily="18" charset="0"/>
                        </a:rPr>
                        <a:t> </a:t>
                      </a:r>
                      <a:endParaRPr lang="en-NZ" sz="1300" dirty="0">
                        <a:solidFill>
                          <a:srgbClr val="000000"/>
                        </a:solidFill>
                        <a:effectLst/>
                        <a:latin typeface="Cambria" panose="02040503050406030204" pitchFamily="18" charset="0"/>
                        <a:ea typeface="Times New Roman" panose="02020603050405020304" pitchFamily="18" charset="0"/>
                      </a:endParaRPr>
                    </a:p>
                  </a:txBody>
                  <a:tcPr marL="68580" marR="68580" marT="0" marB="0"/>
                </a:tc>
                <a:tc>
                  <a:txBody>
                    <a:bodyPr/>
                    <a:lstStyle/>
                    <a:p>
                      <a:pPr>
                        <a:lnSpc>
                          <a:spcPct val="115000"/>
                        </a:lnSpc>
                      </a:pPr>
                      <a:r>
                        <a:rPr lang="en-NZ" sz="1300">
                          <a:effectLst/>
                          <a:latin typeface="Cambria" panose="02040503050406030204" pitchFamily="18" charset="0"/>
                        </a:rPr>
                        <a:t>Number</a:t>
                      </a:r>
                    </a:p>
                    <a:p>
                      <a:pPr>
                        <a:lnSpc>
                          <a:spcPct val="115000"/>
                        </a:lnSpc>
                      </a:pPr>
                      <a:r>
                        <a:rPr lang="en-NZ" sz="1300">
                          <a:effectLst/>
                          <a:latin typeface="Cambria" panose="02040503050406030204" pitchFamily="18" charset="0"/>
                        </a:rPr>
                        <a:t>11</a:t>
                      </a:r>
                      <a:endParaRPr lang="en-NZ" sz="1300">
                        <a:solidFill>
                          <a:srgbClr val="000000"/>
                        </a:solidFill>
                        <a:effectLst/>
                        <a:latin typeface="Cambria" panose="02040503050406030204" pitchFamily="18" charset="0"/>
                        <a:ea typeface="Times New Roman" panose="02020603050405020304" pitchFamily="18" charset="0"/>
                      </a:endParaRPr>
                    </a:p>
                  </a:txBody>
                  <a:tcPr marL="68580" marR="68580" marT="0" marB="0"/>
                </a:tc>
                <a:tc>
                  <a:txBody>
                    <a:bodyPr/>
                    <a:lstStyle/>
                    <a:p>
                      <a:pPr>
                        <a:lnSpc>
                          <a:spcPct val="115000"/>
                        </a:lnSpc>
                      </a:pPr>
                      <a:r>
                        <a:rPr lang="en-NZ" sz="1300">
                          <a:effectLst/>
                          <a:latin typeface="Cambria" panose="02040503050406030204" pitchFamily="18" charset="0"/>
                        </a:rPr>
                        <a:t>%</a:t>
                      </a:r>
                    </a:p>
                    <a:p>
                      <a:pPr>
                        <a:lnSpc>
                          <a:spcPct val="115000"/>
                        </a:lnSpc>
                      </a:pPr>
                      <a:r>
                        <a:rPr lang="en-NZ" sz="1300">
                          <a:effectLst/>
                          <a:latin typeface="Cambria" panose="02040503050406030204" pitchFamily="18" charset="0"/>
                        </a:rPr>
                        <a:t>85%</a:t>
                      </a:r>
                      <a:endParaRPr lang="en-NZ" sz="1300">
                        <a:solidFill>
                          <a:srgbClr val="000000"/>
                        </a:solidFill>
                        <a:effectLst/>
                        <a:latin typeface="Cambria" panose="020405030504060302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96274069"/>
                  </a:ext>
                </a:extLst>
              </a:tr>
              <a:tr h="343535">
                <a:tc>
                  <a:txBody>
                    <a:bodyPr/>
                    <a:lstStyle/>
                    <a:p>
                      <a:pPr>
                        <a:lnSpc>
                          <a:spcPct val="115000"/>
                        </a:lnSpc>
                      </a:pPr>
                      <a:r>
                        <a:rPr lang="en-NZ" sz="1300" dirty="0">
                          <a:effectLst/>
                          <a:latin typeface="Cambria" panose="02040503050406030204" pitchFamily="18" charset="0"/>
                        </a:rPr>
                        <a:t>Are 85% or more of all pupils who identify as Pasifika ACS, 2021, in year 2 and above AT or ABOVE? </a:t>
                      </a:r>
                      <a:endParaRPr lang="en-NZ" sz="1300" dirty="0">
                        <a:solidFill>
                          <a:srgbClr val="000000"/>
                        </a:solidFill>
                        <a:effectLst/>
                        <a:latin typeface="Cambria" panose="02040503050406030204" pitchFamily="18" charset="0"/>
                        <a:ea typeface="Times New Roman" panose="02020603050405020304" pitchFamily="18" charset="0"/>
                      </a:endParaRPr>
                    </a:p>
                  </a:txBody>
                  <a:tcPr marL="68580" marR="68580" marT="0" marB="0"/>
                </a:tc>
                <a:tc gridSpan="2">
                  <a:txBody>
                    <a:bodyPr/>
                    <a:lstStyle/>
                    <a:p>
                      <a:pPr>
                        <a:lnSpc>
                          <a:spcPct val="115000"/>
                        </a:lnSpc>
                      </a:pPr>
                      <a:r>
                        <a:rPr lang="en-NZ" sz="1300" dirty="0">
                          <a:effectLst/>
                          <a:highlight>
                            <a:srgbClr val="FFFF00"/>
                          </a:highlight>
                          <a:latin typeface="Cambria" panose="02040503050406030204" pitchFamily="18" charset="0"/>
                        </a:rPr>
                        <a:t>YES</a:t>
                      </a:r>
                      <a:r>
                        <a:rPr lang="en-NZ" sz="1300" dirty="0">
                          <a:effectLst/>
                          <a:latin typeface="Cambria" panose="02040503050406030204" pitchFamily="18" charset="0"/>
                        </a:rPr>
                        <a:t> / NO</a:t>
                      </a:r>
                      <a:endParaRPr lang="en-NZ" sz="1300" dirty="0">
                        <a:solidFill>
                          <a:srgbClr val="000000"/>
                        </a:solidFill>
                        <a:effectLst/>
                        <a:latin typeface="Cambria" panose="020405030504060302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81568537"/>
                  </a:ext>
                </a:extLst>
              </a:tr>
              <a:tr h="351155">
                <a:tc gridSpan="3">
                  <a:txBody>
                    <a:bodyPr/>
                    <a:lstStyle/>
                    <a:p>
                      <a:pPr>
                        <a:lnSpc>
                          <a:spcPct val="115000"/>
                        </a:lnSpc>
                      </a:pPr>
                      <a:r>
                        <a:rPr lang="en-NZ" sz="1300" dirty="0">
                          <a:effectLst/>
                          <a:latin typeface="Cambria" panose="02040503050406030204" pitchFamily="18" charset="0"/>
                        </a:rPr>
                        <a:t>Comment</a:t>
                      </a:r>
                    </a:p>
                    <a:p>
                      <a:pPr>
                        <a:lnSpc>
                          <a:spcPct val="115000"/>
                        </a:lnSpc>
                      </a:pPr>
                      <a:r>
                        <a:rPr lang="en-NZ" sz="1300" dirty="0">
                          <a:effectLst/>
                          <a:latin typeface="Cambria" panose="02040503050406030204" pitchFamily="18" charset="0"/>
                        </a:rPr>
                        <a:t>There has been a massive shift in Pasifika students’ achievement this year. In 2020, 36% were below or well below and in 2021 there is now only 15%. In 2020, those at/above was 64%, and now this has risen to 85%, thus meeting the target.</a:t>
                      </a:r>
                      <a:endParaRPr lang="en-NZ" sz="1300" dirty="0">
                        <a:solidFill>
                          <a:srgbClr val="000000"/>
                        </a:solidFill>
                        <a:effectLst/>
                        <a:latin typeface="Cambria" panose="020405030504060302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5951372"/>
                  </a:ext>
                </a:extLst>
              </a:tr>
            </a:tbl>
          </a:graphicData>
        </a:graphic>
      </p:graphicFrame>
      <p:sp>
        <p:nvSpPr>
          <p:cNvPr id="5" name="Rectangle 4">
            <a:extLst>
              <a:ext uri="{FF2B5EF4-FFF2-40B4-BE49-F238E27FC236}">
                <a16:creationId xmlns:a16="http://schemas.microsoft.com/office/drawing/2014/main" id="{10876BAF-1D7A-9E44-94DA-C261F923F7ED}"/>
              </a:ext>
            </a:extLst>
          </p:cNvPr>
          <p:cNvSpPr/>
          <p:nvPr/>
        </p:nvSpPr>
        <p:spPr>
          <a:xfrm>
            <a:off x="318302" y="1657049"/>
            <a:ext cx="8507393" cy="369332"/>
          </a:xfrm>
          <a:prstGeom prst="rect">
            <a:avLst/>
          </a:prstGeom>
        </p:spPr>
        <p:txBody>
          <a:bodyPr wrap="square">
            <a:spAutoFit/>
          </a:bodyPr>
          <a:lstStyle/>
          <a:p>
            <a:r>
              <a:rPr lang="en-NZ" dirty="0">
                <a:latin typeface="Palatino Linotype" panose="02040502050505030304" pitchFamily="18" charset="0"/>
                <a:ea typeface="Times New Roman" panose="02020603050405020304" pitchFamily="18" charset="0"/>
              </a:rPr>
              <a:t>85% of Māori and Pasifika students to be at or above in writing at the end of 2021 </a:t>
            </a:r>
            <a:endParaRPr lang="en-NZ"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1653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DD02-A89D-2D48-8014-3331EB580436}"/>
              </a:ext>
            </a:extLst>
          </p:cNvPr>
          <p:cNvSpPr>
            <a:spLocks noGrp="1"/>
          </p:cNvSpPr>
          <p:nvPr>
            <p:ph type="title"/>
          </p:nvPr>
        </p:nvSpPr>
        <p:spPr/>
        <p:txBody>
          <a:bodyPr/>
          <a:lstStyle/>
          <a:p>
            <a:r>
              <a:rPr lang="en-US" dirty="0"/>
              <a:t>Target Three</a:t>
            </a:r>
          </a:p>
        </p:txBody>
      </p:sp>
      <p:sp>
        <p:nvSpPr>
          <p:cNvPr id="3" name="Rectangle 2">
            <a:extLst>
              <a:ext uri="{FF2B5EF4-FFF2-40B4-BE49-F238E27FC236}">
                <a16:creationId xmlns:a16="http://schemas.microsoft.com/office/drawing/2014/main" id="{3B2A54A9-B67B-2C4A-B3EF-7B52BBD6ABAD}"/>
              </a:ext>
            </a:extLst>
          </p:cNvPr>
          <p:cNvSpPr/>
          <p:nvPr/>
        </p:nvSpPr>
        <p:spPr>
          <a:xfrm>
            <a:off x="214131" y="1705694"/>
            <a:ext cx="8715737" cy="646331"/>
          </a:xfrm>
          <a:prstGeom prst="rect">
            <a:avLst/>
          </a:prstGeom>
        </p:spPr>
        <p:txBody>
          <a:bodyPr wrap="square">
            <a:spAutoFit/>
          </a:bodyPr>
          <a:lstStyle/>
          <a:p>
            <a:pPr algn="ctr"/>
            <a:r>
              <a:rPr lang="en-NZ" dirty="0">
                <a:latin typeface="Cambria" panose="02040503050406030204" pitchFamily="18" charset="0"/>
                <a:ea typeface="Times New Roman" panose="02020603050405020304" pitchFamily="18" charset="0"/>
              </a:rPr>
              <a:t>60% of students who were below or well below to show positive shift in writing for 2021 (</a:t>
            </a:r>
            <a:r>
              <a:rPr lang="en-NZ" dirty="0" err="1">
                <a:latin typeface="Cambria" panose="02040503050406030204" pitchFamily="18" charset="0"/>
                <a:ea typeface="Times New Roman" panose="02020603050405020304" pitchFamily="18" charset="0"/>
              </a:rPr>
              <a:t>eg.</a:t>
            </a:r>
            <a:r>
              <a:rPr lang="en-NZ" dirty="0">
                <a:latin typeface="Cambria" panose="02040503050406030204" pitchFamily="18" charset="0"/>
                <a:ea typeface="Times New Roman" panose="02020603050405020304" pitchFamily="18" charset="0"/>
              </a:rPr>
              <a:t> well below to below, below to at). </a:t>
            </a:r>
          </a:p>
        </p:txBody>
      </p:sp>
      <p:graphicFrame>
        <p:nvGraphicFramePr>
          <p:cNvPr id="4" name="Table 3">
            <a:extLst>
              <a:ext uri="{FF2B5EF4-FFF2-40B4-BE49-F238E27FC236}">
                <a16:creationId xmlns:a16="http://schemas.microsoft.com/office/drawing/2014/main" id="{8F9F3A8C-B864-D140-BF44-842D977D634A}"/>
              </a:ext>
            </a:extLst>
          </p:cNvPr>
          <p:cNvGraphicFramePr>
            <a:graphicFrameLocks noGrp="1"/>
          </p:cNvGraphicFramePr>
          <p:nvPr>
            <p:extLst>
              <p:ext uri="{D42A27DB-BD31-4B8C-83A1-F6EECF244321}">
                <p14:modId xmlns:p14="http://schemas.microsoft.com/office/powerpoint/2010/main" val="3912883418"/>
              </p:ext>
            </p:extLst>
          </p:nvPr>
        </p:nvGraphicFramePr>
        <p:xfrm>
          <a:off x="280685" y="2653175"/>
          <a:ext cx="8582627" cy="3414205"/>
        </p:xfrm>
        <a:graphic>
          <a:graphicData uri="http://schemas.openxmlformats.org/drawingml/2006/table">
            <a:tbl>
              <a:tblPr>
                <a:tableStyleId>{5C22544A-7EE6-4342-B048-85BDC9FD1C3A}</a:tableStyleId>
              </a:tblPr>
              <a:tblGrid>
                <a:gridCol w="8582627">
                  <a:extLst>
                    <a:ext uri="{9D8B030D-6E8A-4147-A177-3AD203B41FA5}">
                      <a16:colId xmlns:a16="http://schemas.microsoft.com/office/drawing/2014/main" val="589408262"/>
                    </a:ext>
                  </a:extLst>
                </a:gridCol>
              </a:tblGrid>
              <a:tr h="262533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NZ" sz="1400" kern="1200" dirty="0">
                          <a:solidFill>
                            <a:schemeClr val="dk1"/>
                          </a:solidFill>
                          <a:effectLst/>
                          <a:latin typeface="Cambria" panose="02040503050406030204" pitchFamily="18" charset="0"/>
                          <a:ea typeface="+mn-ea"/>
                          <a:cs typeface="+mn-cs"/>
                        </a:rPr>
                        <a:t>40% of students who were BELOW or WELL BELOW in 2020 made upwards shift in 2021.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NZ" sz="1400" kern="1200" dirty="0">
                        <a:solidFill>
                          <a:schemeClr val="dk1"/>
                        </a:solidFill>
                        <a:effectLst/>
                        <a:latin typeface="Cambria" panose="02040503050406030204" pitchFamily="18" charset="0"/>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NZ" sz="1400" kern="1200" dirty="0">
                          <a:solidFill>
                            <a:schemeClr val="dk1"/>
                          </a:solidFill>
                          <a:effectLst/>
                          <a:latin typeface="Cambria" panose="02040503050406030204" pitchFamily="18" charset="0"/>
                          <a:ea typeface="+mn-ea"/>
                          <a:cs typeface="+mn-cs"/>
                        </a:rPr>
                        <a:t>14% of students who were BELOW in 2020 made negative shift to WELL BELOW in 2021.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NZ" sz="1400" kern="1200" dirty="0">
                        <a:solidFill>
                          <a:schemeClr val="dk1"/>
                        </a:solidFill>
                        <a:effectLst/>
                        <a:latin typeface="Cambria" panose="02040503050406030204" pitchFamily="18" charset="0"/>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NZ" sz="1400" kern="1200" dirty="0">
                          <a:solidFill>
                            <a:schemeClr val="dk1"/>
                          </a:solidFill>
                          <a:effectLst/>
                          <a:latin typeface="Cambria" panose="02040503050406030204" pitchFamily="18" charset="0"/>
                          <a:ea typeface="+mn-ea"/>
                          <a:cs typeface="+mn-cs"/>
                        </a:rPr>
                        <a:t>46% of students who were BELOW or WELL BELOW in 2020 made no shift in 2021.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NZ" sz="1400" dirty="0">
                        <a:effectLst/>
                        <a:latin typeface="Cambria" panose="020405030504060302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NZ" sz="1400" dirty="0">
                          <a:effectLst/>
                          <a:latin typeface="Cambria" panose="02040503050406030204" pitchFamily="18" charset="0"/>
                        </a:rPr>
                        <a:t>There has been a decrease of 2% of students who are BELOW or WELL BELOW from EOY 2020 to EOY 2021.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NZ" sz="1400" dirty="0">
                        <a:effectLst/>
                        <a:latin typeface="Cambria" panose="020405030504060302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NZ" sz="1400" dirty="0">
                          <a:effectLst/>
                          <a:latin typeface="Cambria" panose="02040503050406030204" pitchFamily="18" charset="0"/>
                        </a:rPr>
                        <a:t>Within the target group of students who were WELL BELOW or BELOW, the data shows:</a:t>
                      </a:r>
                    </a:p>
                    <a:p>
                      <a:pPr marL="0" marR="0" lvl="0" indent="0" algn="l" defTabSz="914400" rtl="0" eaLnBrk="1" fontAlgn="auto" latinLnBrk="0" hangingPunct="1">
                        <a:lnSpc>
                          <a:spcPct val="115000"/>
                        </a:lnSpc>
                        <a:spcBef>
                          <a:spcPts val="0"/>
                        </a:spcBef>
                        <a:spcAft>
                          <a:spcPts val="0"/>
                        </a:spcAft>
                        <a:buClrTx/>
                        <a:buSzTx/>
                        <a:buFontTx/>
                        <a:buNone/>
                        <a:tabLst/>
                        <a:defRPr/>
                      </a:pPr>
                      <a:r>
                        <a:rPr lang="en-NZ" sz="1400" b="1" dirty="0">
                          <a:effectLst/>
                          <a:latin typeface="Cambria" panose="02040503050406030204" pitchFamily="18" charset="0"/>
                        </a:rPr>
                        <a:t>Males</a:t>
                      </a:r>
                      <a:r>
                        <a:rPr lang="en-NZ" sz="1400" dirty="0">
                          <a:effectLst/>
                          <a:latin typeface="Cambria" panose="02040503050406030204" pitchFamily="18" charset="0"/>
                        </a:rPr>
                        <a:t>:  no shift in percentage in either of these categories for males from 2020 to 2021.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NZ" sz="1400" dirty="0">
                        <a:effectLst/>
                        <a:latin typeface="Cambria" panose="020405030504060302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NZ" sz="1400" b="1" dirty="0">
                          <a:effectLst/>
                          <a:latin typeface="Cambria" panose="02040503050406030204" pitchFamily="18" charset="0"/>
                        </a:rPr>
                        <a:t>Females</a:t>
                      </a:r>
                      <a:r>
                        <a:rPr lang="en-NZ" sz="1400" dirty="0">
                          <a:effectLst/>
                          <a:latin typeface="Cambria" panose="02040503050406030204" pitchFamily="18" charset="0"/>
                        </a:rPr>
                        <a:t>: an increase in students who are WELL BELOW from 1% to 3% and a decease  in BELOW at EOY 2021 from 11% in 2020 to 8% in 2021. </a:t>
                      </a:r>
                      <a:endParaRPr lang="en-NZ" sz="1400" dirty="0">
                        <a:solidFill>
                          <a:srgbClr val="000000"/>
                        </a:solidFill>
                        <a:effectLst/>
                        <a:latin typeface="Cambria" panose="02040503050406030204" pitchFamily="18" charset="0"/>
                        <a:ea typeface="Times New Roman" panose="02020603050405020304" pitchFamily="18" charset="0"/>
                      </a:endParaRPr>
                    </a:p>
                    <a:p>
                      <a:pPr>
                        <a:lnSpc>
                          <a:spcPct val="115000"/>
                        </a:lnSpc>
                      </a:pPr>
                      <a:endParaRPr lang="en-NZ" sz="1400" dirty="0">
                        <a:solidFill>
                          <a:srgbClr val="000000"/>
                        </a:solidFill>
                        <a:effectLst/>
                        <a:latin typeface="Cambria" panose="02040503050406030204" pitchFamily="18" charset="0"/>
                        <a:ea typeface="Times New Roman" panose="02020603050405020304" pitchFamily="18" charset="0"/>
                      </a:endParaRPr>
                    </a:p>
                  </a:txBody>
                  <a:tcPr marL="68053" marR="68053" marT="0" marB="0"/>
                </a:tc>
                <a:extLst>
                  <a:ext uri="{0D108BD9-81ED-4DB2-BD59-A6C34878D82A}">
                    <a16:rowId xmlns:a16="http://schemas.microsoft.com/office/drawing/2014/main" val="2908927287"/>
                  </a:ext>
                </a:extLst>
              </a:tr>
            </a:tbl>
          </a:graphicData>
        </a:graphic>
      </p:graphicFrame>
    </p:spTree>
    <p:extLst>
      <p:ext uri="{BB962C8B-B14F-4D97-AF65-F5344CB8AC3E}">
        <p14:creationId xmlns:p14="http://schemas.microsoft.com/office/powerpoint/2010/main" val="1015492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A20EA-FC29-CA4B-9E61-E720DB55F55D}"/>
              </a:ext>
            </a:extLst>
          </p:cNvPr>
          <p:cNvSpPr>
            <a:spLocks noGrp="1"/>
          </p:cNvSpPr>
          <p:nvPr>
            <p:ph type="title"/>
          </p:nvPr>
        </p:nvSpPr>
        <p:spPr/>
        <p:txBody>
          <a:bodyPr/>
          <a:lstStyle/>
          <a:p>
            <a:r>
              <a:rPr lang="en-AU" dirty="0"/>
              <a:t>Annual Goal</a:t>
            </a:r>
            <a:r>
              <a:rPr lang="en-NZ" dirty="0"/>
              <a:t> - Writing</a:t>
            </a:r>
            <a:endParaRPr lang="en-US" dirty="0"/>
          </a:p>
        </p:txBody>
      </p:sp>
      <p:sp>
        <p:nvSpPr>
          <p:cNvPr id="5" name="Rectangle 4">
            <a:extLst>
              <a:ext uri="{FF2B5EF4-FFF2-40B4-BE49-F238E27FC236}">
                <a16:creationId xmlns:a16="http://schemas.microsoft.com/office/drawing/2014/main" id="{8001E3ED-1BA9-DC4B-B823-462151399B49}"/>
              </a:ext>
            </a:extLst>
          </p:cNvPr>
          <p:cNvSpPr/>
          <p:nvPr/>
        </p:nvSpPr>
        <p:spPr>
          <a:xfrm>
            <a:off x="191385" y="1865760"/>
            <a:ext cx="8408984" cy="1323439"/>
          </a:xfrm>
          <a:prstGeom prst="rect">
            <a:avLst/>
          </a:prstGeom>
        </p:spPr>
        <p:txBody>
          <a:bodyPr wrap="square">
            <a:spAutoFit/>
          </a:bodyPr>
          <a:lstStyle/>
          <a:p>
            <a:r>
              <a:rPr lang="en-GB" sz="2000" dirty="0">
                <a:latin typeface="Cambria" panose="02040503050406030204" pitchFamily="18" charset="0"/>
              </a:rPr>
              <a:t>Quality education means all pupils in years 1 to 10 will have every opportunity to achieve to their expected level (as a minimum) against the National Curriculum by the end of the year in Writing and its associated competencies</a:t>
            </a:r>
            <a:r>
              <a:rPr lang="en-NZ" sz="2000" dirty="0">
                <a:latin typeface="Cambria" panose="02040503050406030204" pitchFamily="18" charset="0"/>
              </a:rPr>
              <a:t> </a:t>
            </a:r>
          </a:p>
        </p:txBody>
      </p:sp>
      <p:sp>
        <p:nvSpPr>
          <p:cNvPr id="3" name="Rectangle 2">
            <a:extLst>
              <a:ext uri="{FF2B5EF4-FFF2-40B4-BE49-F238E27FC236}">
                <a16:creationId xmlns:a16="http://schemas.microsoft.com/office/drawing/2014/main" id="{36F1FBC3-DBDB-6D42-B2DF-896D83D7A48E}"/>
              </a:ext>
            </a:extLst>
          </p:cNvPr>
          <p:cNvSpPr/>
          <p:nvPr/>
        </p:nvSpPr>
        <p:spPr>
          <a:xfrm>
            <a:off x="7969394" y="3625697"/>
            <a:ext cx="962570" cy="1107996"/>
          </a:xfrm>
          <a:prstGeom prst="rect">
            <a:avLst/>
          </a:prstGeom>
        </p:spPr>
        <p:txBody>
          <a:bodyPr wrap="square">
            <a:spAutoFit/>
          </a:bodyPr>
          <a:lstStyle/>
          <a:p>
            <a:pPr marL="342900" lvl="0" indent="-342900">
              <a:lnSpc>
                <a:spcPct val="115000"/>
              </a:lnSpc>
              <a:spcAft>
                <a:spcPts val="0"/>
              </a:spcAft>
              <a:buFont typeface="Symbol" pitchFamily="2" charset="2"/>
              <a:buChar char=""/>
            </a:pPr>
            <a:endParaRPr lang="en-NZ" sz="2000" dirty="0">
              <a:latin typeface="Calibri" panose="020F0502020204030204" pitchFamily="34" charset="0"/>
              <a:ea typeface="Palatino Linotype" panose="02040502050505030304" pitchFamily="18" charset="0"/>
              <a:cs typeface="Calibri" panose="020F0502020204030204" pitchFamily="34" charset="0"/>
            </a:endParaRPr>
          </a:p>
          <a:p>
            <a:pPr lvl="0">
              <a:lnSpc>
                <a:spcPct val="115000"/>
              </a:lnSpc>
              <a:spcAft>
                <a:spcPts val="0"/>
              </a:spcAft>
            </a:pPr>
            <a:r>
              <a:rPr lang="en-NZ" sz="2000" dirty="0">
                <a:latin typeface="Calibri" panose="020F0502020204030204" pitchFamily="34" charset="0"/>
                <a:cs typeface="Calibri" panose="020F0502020204030204" pitchFamily="34" charset="0"/>
              </a:rPr>
              <a:t> </a:t>
            </a:r>
            <a:endParaRPr lang="en-NZ" sz="2000" dirty="0">
              <a:latin typeface="Calibri" panose="020F0502020204030204" pitchFamily="34" charset="0"/>
              <a:ea typeface="Calibri" panose="020F0502020204030204" pitchFamily="34" charset="0"/>
              <a:cs typeface="Calibri" panose="020F0502020204030204" pitchFamily="34" charset="0"/>
            </a:endParaRPr>
          </a:p>
          <a:p>
            <a:r>
              <a:rPr lang="en-NZ" sz="2000" b="1" dirty="0">
                <a:latin typeface="Palatino Linotype" panose="02040502050505030304" pitchFamily="18" charset="0"/>
                <a:ea typeface="Palatino Linotype" panose="02040502050505030304" pitchFamily="18" charset="0"/>
                <a:cs typeface="Palatino Linotype" panose="02040502050505030304" pitchFamily="18" charset="0"/>
              </a:rPr>
              <a:t>                                                           </a:t>
            </a:r>
            <a:endParaRPr lang="en-US" dirty="0"/>
          </a:p>
        </p:txBody>
      </p:sp>
      <p:sp>
        <p:nvSpPr>
          <p:cNvPr id="4" name="Rectangle 3">
            <a:extLst>
              <a:ext uri="{FF2B5EF4-FFF2-40B4-BE49-F238E27FC236}">
                <a16:creationId xmlns:a16="http://schemas.microsoft.com/office/drawing/2014/main" id="{87CCB0A5-FC1D-6142-88BE-69577F9EDAB1}"/>
              </a:ext>
            </a:extLst>
          </p:cNvPr>
          <p:cNvSpPr/>
          <p:nvPr/>
        </p:nvSpPr>
        <p:spPr>
          <a:xfrm>
            <a:off x="353276" y="3224081"/>
            <a:ext cx="8408984" cy="2903359"/>
          </a:xfrm>
          <a:prstGeom prst="rect">
            <a:avLst/>
          </a:prstGeom>
        </p:spPr>
        <p:txBody>
          <a:bodyPr wrap="square">
            <a:spAutoFit/>
          </a:bodyPr>
          <a:lstStyle/>
          <a:p>
            <a:pPr lvl="0">
              <a:lnSpc>
                <a:spcPct val="115000"/>
              </a:lnSpc>
            </a:pPr>
            <a:r>
              <a:rPr lang="en-NZ" dirty="0">
                <a:latin typeface="Cambria" panose="02040503050406030204" pitchFamily="18" charset="0"/>
                <a:ea typeface="Palatino Linotype" panose="02040502050505030304" pitchFamily="18" charset="0"/>
                <a:cs typeface="Palatino Linotype" panose="02040502050505030304" pitchFamily="18" charset="0"/>
              </a:rPr>
              <a:t>Not all pupils are at expected level – we still have work to do</a:t>
            </a:r>
          </a:p>
          <a:p>
            <a:pPr marL="342900" lvl="0" indent="-342900">
              <a:lnSpc>
                <a:spcPct val="115000"/>
              </a:lnSpc>
              <a:buFont typeface="Symbol" pitchFamily="2" charset="2"/>
              <a:buChar char=""/>
            </a:pPr>
            <a:endParaRPr lang="en-NZ" dirty="0">
              <a:latin typeface="Cambria" panose="02040503050406030204" pitchFamily="18" charset="0"/>
              <a:ea typeface="Palatino Linotype" panose="02040502050505030304" pitchFamily="18" charset="0"/>
              <a:cs typeface="Palatino Linotype" panose="02040502050505030304" pitchFamily="18" charset="0"/>
            </a:endParaRPr>
          </a:p>
          <a:p>
            <a:pPr marL="342900" lvl="0" indent="-342900">
              <a:lnSpc>
                <a:spcPct val="115000"/>
              </a:lnSpc>
              <a:buFont typeface="Symbol" pitchFamily="2" charset="2"/>
              <a:buChar char=""/>
            </a:pPr>
            <a:r>
              <a:rPr lang="en-NZ" dirty="0">
                <a:latin typeface="Cambria" panose="02040503050406030204" pitchFamily="18" charset="0"/>
                <a:ea typeface="Palatino Linotype" panose="02040502050505030304" pitchFamily="18" charset="0"/>
                <a:cs typeface="Palatino Linotype" panose="02040502050505030304" pitchFamily="18" charset="0"/>
              </a:rPr>
              <a:t>Overall 80% of our pupils are At or Above inclusive of the </a:t>
            </a:r>
          </a:p>
          <a:p>
            <a:pPr lvl="1">
              <a:lnSpc>
                <a:spcPct val="115000"/>
              </a:lnSpc>
            </a:pPr>
            <a:r>
              <a:rPr lang="en-NZ" dirty="0">
                <a:latin typeface="Cambria" panose="02040503050406030204" pitchFamily="18" charset="0"/>
                <a:ea typeface="Palatino Linotype" panose="02040502050505030304" pitchFamily="18" charset="0"/>
                <a:cs typeface="Palatino Linotype" panose="02040502050505030304" pitchFamily="18" charset="0"/>
              </a:rPr>
              <a:t>high numbers of multilingual/linguistically diverse students</a:t>
            </a:r>
          </a:p>
          <a:p>
            <a:pPr marL="342900" lvl="0" indent="-342900">
              <a:lnSpc>
                <a:spcPct val="115000"/>
              </a:lnSpc>
              <a:buFont typeface="Symbol" pitchFamily="2" charset="2"/>
              <a:buChar char=""/>
            </a:pPr>
            <a:endParaRPr lang="en-NZ" dirty="0">
              <a:latin typeface="Cambria" panose="02040503050406030204" pitchFamily="18" charset="0"/>
              <a:ea typeface="Palatino Linotype" panose="02040502050505030304" pitchFamily="18" charset="0"/>
              <a:cs typeface="Palatino Linotype" panose="02040502050505030304" pitchFamily="18" charset="0"/>
            </a:endParaRPr>
          </a:p>
          <a:p>
            <a:pPr marL="342900" lvl="0" indent="-342900">
              <a:lnSpc>
                <a:spcPct val="115000"/>
              </a:lnSpc>
              <a:buFont typeface="Symbol" pitchFamily="2" charset="2"/>
              <a:buChar char=""/>
            </a:pPr>
            <a:r>
              <a:rPr lang="en-NZ" dirty="0">
                <a:latin typeface="Cambria" panose="02040503050406030204" pitchFamily="18" charset="0"/>
                <a:ea typeface="Palatino Linotype" panose="02040502050505030304" pitchFamily="18" charset="0"/>
                <a:cs typeface="Palatino Linotype" panose="02040502050505030304" pitchFamily="18" charset="0"/>
              </a:rPr>
              <a:t>Consistency across the school has improved with  a high </a:t>
            </a:r>
          </a:p>
          <a:p>
            <a:pPr lvl="1">
              <a:lnSpc>
                <a:spcPct val="115000"/>
              </a:lnSpc>
            </a:pPr>
            <a:r>
              <a:rPr lang="en-NZ" dirty="0">
                <a:latin typeface="Cambria" panose="02040503050406030204" pitchFamily="18" charset="0"/>
                <a:ea typeface="Palatino Linotype" panose="02040502050505030304" pitchFamily="18" charset="0"/>
                <a:cs typeface="Palatino Linotype" panose="02040502050505030304" pitchFamily="18" charset="0"/>
              </a:rPr>
              <a:t>corelation between </a:t>
            </a:r>
            <a:r>
              <a:rPr lang="en-NZ" dirty="0" err="1">
                <a:latin typeface="Cambria" panose="02040503050406030204" pitchFamily="18" charset="0"/>
                <a:ea typeface="Palatino Linotype" panose="02040502050505030304" pitchFamily="18" charset="0"/>
                <a:cs typeface="Palatino Linotype" panose="02040502050505030304" pitchFamily="18" charset="0"/>
              </a:rPr>
              <a:t>AsTTle</a:t>
            </a:r>
            <a:r>
              <a:rPr lang="en-NZ" dirty="0">
                <a:latin typeface="Cambria" panose="02040503050406030204" pitchFamily="18" charset="0"/>
                <a:ea typeface="Palatino Linotype" panose="02040502050505030304" pitchFamily="18" charset="0"/>
                <a:cs typeface="Palatino Linotype" panose="02040502050505030304" pitchFamily="18" charset="0"/>
              </a:rPr>
              <a:t> testing and OTJ’s</a:t>
            </a:r>
          </a:p>
          <a:p>
            <a:pPr marL="342900" lvl="0" indent="-342900">
              <a:lnSpc>
                <a:spcPct val="115000"/>
              </a:lnSpc>
              <a:buFont typeface="Symbol" pitchFamily="2" charset="2"/>
              <a:buChar char=""/>
            </a:pPr>
            <a:endParaRPr lang="en-NZ"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itchFamily="2" charset="2"/>
              <a:buChar char=""/>
            </a:pPr>
            <a:r>
              <a:rPr lang="en-NZ" dirty="0">
                <a:latin typeface="Cambria" panose="02040503050406030204" pitchFamily="18" charset="0"/>
                <a:ea typeface="Palatino Linotype" panose="02040502050505030304" pitchFamily="18" charset="0"/>
                <a:cs typeface="Palatino Linotype" panose="02040502050505030304" pitchFamily="18" charset="0"/>
              </a:rPr>
              <a:t>40% of the Well Below and Below students have made positive shift</a:t>
            </a:r>
            <a:endParaRPr lang="en-NZ"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338" name="Picture 2" descr="Man with magnifying glass looking for coins Poster • Pixers® • We live to  change">
            <a:extLst>
              <a:ext uri="{FF2B5EF4-FFF2-40B4-BE49-F238E27FC236}">
                <a16:creationId xmlns:a16="http://schemas.microsoft.com/office/drawing/2014/main" id="{753C5DBB-1D1A-B84E-8252-78B5D5842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688" y="3054057"/>
            <a:ext cx="2251276" cy="2251276"/>
          </a:xfrm>
          <a:prstGeom prst="rect">
            <a:avLst/>
          </a:prstGeom>
          <a:noFill/>
          <a:effectLst>
            <a:softEdge rad="160387"/>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996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br>
              <a:rPr lang="en-NZ" dirty="0"/>
            </a:br>
            <a:r>
              <a:rPr lang="en-NZ" dirty="0"/>
              <a:t>2021 Analysis of Variance</a:t>
            </a:r>
            <a:br>
              <a:rPr lang="en-NZ" dirty="0"/>
            </a:br>
            <a:endParaRPr lang="en-US" dirty="0"/>
          </a:p>
        </p:txBody>
      </p:sp>
      <p:sp>
        <p:nvSpPr>
          <p:cNvPr id="2" name="TextBox 1">
            <a:extLst>
              <a:ext uri="{FF2B5EF4-FFF2-40B4-BE49-F238E27FC236}">
                <a16:creationId xmlns:a16="http://schemas.microsoft.com/office/drawing/2014/main" id="{ABB6231F-D8CB-3E48-8FEA-8CA0D0C15A06}"/>
              </a:ext>
            </a:extLst>
          </p:cNvPr>
          <p:cNvSpPr txBox="1"/>
          <p:nvPr/>
        </p:nvSpPr>
        <p:spPr>
          <a:xfrm>
            <a:off x="307571" y="1670858"/>
            <a:ext cx="8611985" cy="3416320"/>
          </a:xfrm>
          <a:prstGeom prst="rect">
            <a:avLst/>
          </a:prstGeom>
          <a:noFill/>
        </p:spPr>
        <p:txBody>
          <a:bodyPr wrap="square" rtlCol="0">
            <a:spAutoFit/>
          </a:bodyPr>
          <a:lstStyle/>
          <a:p>
            <a:pPr algn="ctr"/>
            <a:r>
              <a:rPr lang="en-NZ" sz="2400" b="1" dirty="0">
                <a:latin typeface="Cambria" panose="02040503050406030204" pitchFamily="18" charset="0"/>
                <a:cs typeface="Calibri" panose="020F0502020204030204" pitchFamily="34" charset="0"/>
              </a:rPr>
              <a:t>Strategic Goal 1:  Quality Education based on a Biblical Christian world view</a:t>
            </a:r>
            <a:endParaRPr lang="en-NZ" sz="2400" dirty="0">
              <a:latin typeface="Cambria" panose="02040503050406030204" pitchFamily="18" charset="0"/>
              <a:cs typeface="Calibri" panose="020F0502020204030204" pitchFamily="34" charset="0"/>
            </a:endParaRPr>
          </a:p>
          <a:p>
            <a:pPr algn="ctr"/>
            <a:r>
              <a:rPr lang="en-NZ" sz="2400" b="1" dirty="0">
                <a:latin typeface="Cambria" panose="02040503050406030204" pitchFamily="18" charset="0"/>
                <a:cs typeface="Calibri" panose="020F0502020204030204" pitchFamily="34" charset="0"/>
              </a:rPr>
              <a:t>(Biblical / Transformative:  Academically Able)</a:t>
            </a:r>
          </a:p>
          <a:p>
            <a:endParaRPr lang="en-NZ" sz="2400" b="1" dirty="0">
              <a:latin typeface="Cambria" panose="02040503050406030204" pitchFamily="18" charset="0"/>
              <a:cs typeface="Calibri" panose="020F0502020204030204" pitchFamily="34" charset="0"/>
            </a:endParaRPr>
          </a:p>
          <a:p>
            <a:r>
              <a:rPr lang="en-NZ" sz="2400" dirty="0">
                <a:latin typeface="Cambria" panose="02040503050406030204" pitchFamily="18" charset="0"/>
                <a:cs typeface="Calibri" panose="020F0502020204030204" pitchFamily="34" charset="0"/>
              </a:rPr>
              <a:t>As a school with pupils from year 1 to 10 our priority is strong foundations in literacy and numeracy.  To continue to foster excellent quality education the following areas have been identified as requiring specific focus in 2021 to enhance the overall literacy and numeracy of our pupils.</a:t>
            </a:r>
          </a:p>
        </p:txBody>
      </p:sp>
    </p:spTree>
    <p:extLst>
      <p:ext uri="{BB962C8B-B14F-4D97-AF65-F5344CB8AC3E}">
        <p14:creationId xmlns:p14="http://schemas.microsoft.com/office/powerpoint/2010/main" val="3683186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A0A1-3645-E647-8F5F-7A7D78F8D0C8}"/>
              </a:ext>
            </a:extLst>
          </p:cNvPr>
          <p:cNvSpPr>
            <a:spLocks noGrp="1"/>
          </p:cNvSpPr>
          <p:nvPr>
            <p:ph type="title"/>
          </p:nvPr>
        </p:nvSpPr>
        <p:spPr/>
        <p:txBody>
          <a:bodyPr/>
          <a:lstStyle/>
          <a:p>
            <a:r>
              <a:rPr lang="en-US" dirty="0"/>
              <a:t>Potential 2022 focus areas</a:t>
            </a:r>
          </a:p>
        </p:txBody>
      </p:sp>
      <p:sp>
        <p:nvSpPr>
          <p:cNvPr id="3" name="Rectangle 2">
            <a:extLst>
              <a:ext uri="{FF2B5EF4-FFF2-40B4-BE49-F238E27FC236}">
                <a16:creationId xmlns:a16="http://schemas.microsoft.com/office/drawing/2014/main" id="{CB644820-9C22-EC4A-B6D5-F1E35EE69061}"/>
              </a:ext>
            </a:extLst>
          </p:cNvPr>
          <p:cNvSpPr/>
          <p:nvPr/>
        </p:nvSpPr>
        <p:spPr>
          <a:xfrm>
            <a:off x="148855" y="1616149"/>
            <a:ext cx="8793125" cy="830997"/>
          </a:xfrm>
          <a:prstGeom prst="rect">
            <a:avLst/>
          </a:prstGeom>
        </p:spPr>
        <p:txBody>
          <a:bodyPr wrap="square">
            <a:spAutoFit/>
          </a:bodyPr>
          <a:lstStyle/>
          <a:p>
            <a:pPr>
              <a:spcAft>
                <a:spcPts val="0"/>
              </a:spcAft>
            </a:pPr>
            <a:r>
              <a:rPr lang="en-NZ" sz="2400" dirty="0">
                <a:latin typeface="Calibri" panose="020F0502020204030204" pitchFamily="34" charset="0"/>
                <a:ea typeface="Palatino Linotype" panose="02040502050505030304" pitchFamily="18" charset="0"/>
                <a:cs typeface="Calibri" panose="020F0502020204030204" pitchFamily="34" charset="0"/>
              </a:rPr>
              <a:t>Suggested Targets:</a:t>
            </a:r>
          </a:p>
          <a:p>
            <a:pPr>
              <a:spcAft>
                <a:spcPts val="0"/>
              </a:spcAft>
            </a:pPr>
            <a:endParaRPr lang="en-NZ" sz="2400"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Rectangle 3">
            <a:extLst>
              <a:ext uri="{FF2B5EF4-FFF2-40B4-BE49-F238E27FC236}">
                <a16:creationId xmlns:a16="http://schemas.microsoft.com/office/drawing/2014/main" id="{B37C6B16-4B90-1A42-9A03-393ABABAECB2}"/>
              </a:ext>
            </a:extLst>
          </p:cNvPr>
          <p:cNvSpPr/>
          <p:nvPr/>
        </p:nvSpPr>
        <p:spPr>
          <a:xfrm>
            <a:off x="355157" y="2447146"/>
            <a:ext cx="8380520" cy="3160096"/>
          </a:xfrm>
          <a:prstGeom prst="rect">
            <a:avLst/>
          </a:prstGeom>
        </p:spPr>
        <p:txBody>
          <a:bodyPr wrap="square">
            <a:spAutoFit/>
          </a:bodyPr>
          <a:lstStyle/>
          <a:p>
            <a:pPr marL="342900" lvl="0" indent="-342900">
              <a:lnSpc>
                <a:spcPct val="115000"/>
              </a:lnSpc>
              <a:buFont typeface="Symbol" pitchFamily="2" charset="2"/>
              <a:buChar char=""/>
            </a:pPr>
            <a:r>
              <a:rPr lang="en-NZ" dirty="0">
                <a:latin typeface="Cambria" panose="02040503050406030204" pitchFamily="18" charset="0"/>
                <a:ea typeface="Calibri" panose="020F0502020204030204" pitchFamily="34" charset="0"/>
                <a:cs typeface="Times New Roman" panose="02020603050405020304" pitchFamily="18" charset="0"/>
              </a:rPr>
              <a:t>Junior School – Observation Survey Dictation and Writing Vocabulary. Looking for a decrease in the number of children in the below category.  Suggest 90% At or Above (Two year goal with the introduction of Better start).</a:t>
            </a:r>
          </a:p>
          <a:p>
            <a:pPr marL="342900" lvl="0" indent="-342900">
              <a:lnSpc>
                <a:spcPct val="115000"/>
              </a:lnSpc>
              <a:buFont typeface="Symbol" pitchFamily="2" charset="2"/>
              <a:buChar char=""/>
            </a:pPr>
            <a:endParaRPr lang="en-NZ" dirty="0">
              <a:latin typeface="Cambria" panose="02040503050406030204" pitchFamily="18" charset="0"/>
              <a:ea typeface="Calibri" panose="020F0502020204030204" pitchFamily="34" charset="0"/>
              <a:cs typeface="Times New Roman" panose="02020603050405020304" pitchFamily="18" charset="0"/>
            </a:endParaRPr>
          </a:p>
          <a:p>
            <a:pPr marL="342900" lvl="0" indent="-342900">
              <a:lnSpc>
                <a:spcPct val="115000"/>
              </a:lnSpc>
              <a:buFont typeface="Symbol" pitchFamily="2" charset="2"/>
              <a:buChar char=""/>
            </a:pPr>
            <a:r>
              <a:rPr lang="en-NZ" dirty="0">
                <a:latin typeface="Cambria" panose="02040503050406030204" pitchFamily="18" charset="0"/>
                <a:ea typeface="Calibri" panose="020F0502020204030204" pitchFamily="34" charset="0"/>
                <a:cs typeface="Times New Roman" panose="02020603050405020304" pitchFamily="18" charset="0"/>
              </a:rPr>
              <a:t>Continue working on the 2021 boys target - 80% of all boys to be at or above in writing at the end of 2022 </a:t>
            </a:r>
          </a:p>
          <a:p>
            <a:pPr marL="342900" lvl="0" indent="-342900">
              <a:lnSpc>
                <a:spcPct val="115000"/>
              </a:lnSpc>
              <a:buFont typeface="Symbol" pitchFamily="2" charset="2"/>
              <a:buChar char=""/>
            </a:pPr>
            <a:endParaRPr lang="en-NZ" dirty="0">
              <a:latin typeface="Cambria" panose="02040503050406030204" pitchFamily="18" charset="0"/>
              <a:ea typeface="Calibri" panose="020F0502020204030204" pitchFamily="34" charset="0"/>
              <a:cs typeface="Times New Roman" panose="02020603050405020304" pitchFamily="18" charset="0"/>
            </a:endParaRPr>
          </a:p>
          <a:p>
            <a:pPr marL="342900" lvl="0" indent="-342900">
              <a:lnSpc>
                <a:spcPts val="1460"/>
              </a:lnSpc>
              <a:spcAft>
                <a:spcPts val="1000"/>
              </a:spcAft>
              <a:buFont typeface="Symbol" pitchFamily="2" charset="2"/>
              <a:buChar char=""/>
            </a:pPr>
            <a:r>
              <a:rPr lang="en-NZ" dirty="0">
                <a:latin typeface="Cambria" panose="02040503050406030204" pitchFamily="18" charset="0"/>
                <a:ea typeface="Calibri" panose="020F0502020204030204" pitchFamily="34" charset="0"/>
                <a:cs typeface="Times New Roman" panose="02020603050405020304" pitchFamily="18" charset="0"/>
              </a:rPr>
              <a:t>Continue working on the 2021 Māori target of 85%</a:t>
            </a:r>
          </a:p>
          <a:p>
            <a:pPr lvl="1">
              <a:lnSpc>
                <a:spcPts val="1460"/>
              </a:lnSpc>
              <a:spcAft>
                <a:spcPts val="1000"/>
              </a:spcAft>
            </a:pPr>
            <a:r>
              <a:rPr lang="en-NZ" dirty="0">
                <a:latin typeface="Cambria" panose="02040503050406030204" pitchFamily="18" charset="0"/>
                <a:ea typeface="Calibri" panose="020F0502020204030204" pitchFamily="34" charset="0"/>
                <a:cs typeface="Times New Roman" panose="02020603050405020304" pitchFamily="18" charset="0"/>
              </a:rPr>
              <a:t>at or above and maintain or improve the Pasifika </a:t>
            </a:r>
          </a:p>
          <a:p>
            <a:pPr lvl="1">
              <a:lnSpc>
                <a:spcPts val="1460"/>
              </a:lnSpc>
              <a:spcAft>
                <a:spcPts val="1000"/>
              </a:spcAft>
            </a:pPr>
            <a:r>
              <a:rPr lang="en-NZ" dirty="0">
                <a:latin typeface="Cambria" panose="02040503050406030204" pitchFamily="18" charset="0"/>
                <a:ea typeface="Calibri" panose="020F0502020204030204" pitchFamily="34" charset="0"/>
                <a:cs typeface="Times New Roman" panose="02020603050405020304" pitchFamily="18" charset="0"/>
              </a:rPr>
              <a:t>students 85% at or above in writing at the end of 2022</a:t>
            </a:r>
          </a:p>
        </p:txBody>
      </p:sp>
      <p:pic>
        <p:nvPicPr>
          <p:cNvPr id="5" name="Picture 2" descr="Set Up Targets for Account Managers Unit | Salesforce Trailhead">
            <a:extLst>
              <a:ext uri="{FF2B5EF4-FFF2-40B4-BE49-F238E27FC236}">
                <a16:creationId xmlns:a16="http://schemas.microsoft.com/office/drawing/2014/main" id="{6A4CAA6D-AE51-B247-95E6-A93396D42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108" y="4450391"/>
            <a:ext cx="2632241" cy="2242856"/>
          </a:xfrm>
          <a:prstGeom prst="rect">
            <a:avLst/>
          </a:prstGeom>
          <a:noFill/>
          <a:effectLst>
            <a:softEdge rad="66724"/>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434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C3E71-BF15-1146-91ED-AE8FB6C25832}"/>
              </a:ext>
            </a:extLst>
          </p:cNvPr>
          <p:cNvSpPr>
            <a:spLocks noGrp="1"/>
          </p:cNvSpPr>
          <p:nvPr>
            <p:ph type="title"/>
          </p:nvPr>
        </p:nvSpPr>
        <p:spPr/>
        <p:txBody>
          <a:bodyPr/>
          <a:lstStyle/>
          <a:p>
            <a:r>
              <a:rPr lang="en-NZ" b="1" dirty="0">
                <a:latin typeface="Cambria" panose="02040503050406030204" pitchFamily="18" charset="0"/>
                <a:ea typeface="Calibri" panose="020F0502020204030204" pitchFamily="34" charset="0"/>
                <a:cs typeface="Arial" panose="020B0604020202020204" pitchFamily="34" charset="0"/>
              </a:rPr>
              <a:t>Maths</a:t>
            </a:r>
            <a:endParaRPr lang="en-US" dirty="0"/>
          </a:p>
        </p:txBody>
      </p:sp>
      <p:sp>
        <p:nvSpPr>
          <p:cNvPr id="3" name="Rectangle 2">
            <a:extLst>
              <a:ext uri="{FF2B5EF4-FFF2-40B4-BE49-F238E27FC236}">
                <a16:creationId xmlns:a16="http://schemas.microsoft.com/office/drawing/2014/main" id="{598D3F95-3A3F-874F-9453-DCCCA71C3EBA}"/>
              </a:ext>
            </a:extLst>
          </p:cNvPr>
          <p:cNvSpPr/>
          <p:nvPr/>
        </p:nvSpPr>
        <p:spPr>
          <a:xfrm>
            <a:off x="337929" y="1640990"/>
            <a:ext cx="8580783" cy="489686"/>
          </a:xfrm>
          <a:prstGeom prst="rect">
            <a:avLst/>
          </a:prstGeom>
        </p:spPr>
        <p:txBody>
          <a:bodyPr wrap="square">
            <a:spAutoFit/>
          </a:bodyPr>
          <a:lstStyle/>
          <a:p>
            <a:pPr marL="457200" indent="-457200">
              <a:lnSpc>
                <a:spcPct val="115000"/>
              </a:lnSpc>
              <a:spcAft>
                <a:spcPts val="0"/>
              </a:spcAft>
              <a:buFont typeface="+mj-lt"/>
              <a:buAutoNum type="arabicPeriod"/>
            </a:pPr>
            <a:endParaRPr lang="en-NZ"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00D41F8-98B8-D344-A9F0-4BAF5B526A40}"/>
              </a:ext>
            </a:extLst>
          </p:cNvPr>
          <p:cNvSpPr txBox="1"/>
          <p:nvPr/>
        </p:nvSpPr>
        <p:spPr>
          <a:xfrm>
            <a:off x="225288" y="1640990"/>
            <a:ext cx="8693424" cy="4431983"/>
          </a:xfrm>
          <a:prstGeom prst="rect">
            <a:avLst/>
          </a:prstGeom>
          <a:noFill/>
        </p:spPr>
        <p:txBody>
          <a:bodyPr wrap="square" rtlCol="0">
            <a:spAutoFit/>
          </a:bodyPr>
          <a:lstStyle/>
          <a:p>
            <a:r>
              <a:rPr lang="en-NZ" sz="1600" b="1" dirty="0">
                <a:latin typeface="Cambria" panose="02040503050406030204" pitchFamily="18" charset="0"/>
              </a:rPr>
              <a:t>Annual Goal</a:t>
            </a:r>
            <a:r>
              <a:rPr lang="en-NZ" sz="1600" dirty="0">
                <a:latin typeface="Cambria" panose="02040503050406030204" pitchFamily="18" charset="0"/>
              </a:rPr>
              <a:t>:  </a:t>
            </a:r>
          </a:p>
          <a:p>
            <a:r>
              <a:rPr lang="en-GB" sz="1600" dirty="0">
                <a:latin typeface="Cambria" panose="02040503050406030204" pitchFamily="18" charset="0"/>
              </a:rPr>
              <a:t>Quality education means all pupils in years 1 to 10 will have every opportunity to achieve to their expected level (as a minimum) against the National Curriculum by the end of the year in Mathematics and its associated competencies</a:t>
            </a:r>
            <a:r>
              <a:rPr lang="en-NZ" sz="1600" dirty="0">
                <a:latin typeface="Cambria" panose="02040503050406030204" pitchFamily="18" charset="0"/>
              </a:rPr>
              <a:t> </a:t>
            </a:r>
          </a:p>
          <a:p>
            <a:endParaRPr lang="en-NZ" b="1" dirty="0">
              <a:latin typeface="Cambria" panose="02040503050406030204" pitchFamily="18" charset="0"/>
            </a:endParaRPr>
          </a:p>
          <a:p>
            <a:r>
              <a:rPr lang="en-NZ" sz="2000" b="1" dirty="0">
                <a:latin typeface="Cambria" panose="02040503050406030204" pitchFamily="18" charset="0"/>
              </a:rPr>
              <a:t>Annual Target</a:t>
            </a:r>
            <a:r>
              <a:rPr lang="en-NZ" sz="2000" dirty="0">
                <a:latin typeface="Cambria" panose="02040503050406030204" pitchFamily="18" charset="0"/>
              </a:rPr>
              <a:t>  to achieve the goal: </a:t>
            </a:r>
          </a:p>
          <a:p>
            <a:endParaRPr lang="en-NZ" sz="2000" dirty="0">
              <a:latin typeface="Cambria" panose="02040503050406030204" pitchFamily="18" charset="0"/>
            </a:endParaRPr>
          </a:p>
          <a:p>
            <a:pPr marL="457200" lvl="0" indent="-457200">
              <a:buFont typeface="+mj-lt"/>
              <a:buAutoNum type="arabicPeriod"/>
            </a:pPr>
            <a:r>
              <a:rPr lang="en-NZ" sz="2000" dirty="0">
                <a:latin typeface="Cambria" panose="02040503050406030204" pitchFamily="18" charset="0"/>
              </a:rPr>
              <a:t>85% of 2021 Year 5,7,9 girls to be at or above in OTJ data (halve the number of students below and maintain no well below) </a:t>
            </a:r>
          </a:p>
          <a:p>
            <a:pPr marL="457200" lvl="0" indent="-457200">
              <a:buFont typeface="+mj-lt"/>
              <a:buAutoNum type="arabicPeriod"/>
            </a:pPr>
            <a:endParaRPr lang="en-NZ" sz="2000" dirty="0">
              <a:latin typeface="Cambria" panose="02040503050406030204" pitchFamily="18" charset="0"/>
            </a:endParaRPr>
          </a:p>
          <a:p>
            <a:pPr marL="457200" lvl="0" indent="-457200">
              <a:buFont typeface="+mj-lt"/>
              <a:buAutoNum type="arabicPeriod"/>
            </a:pPr>
            <a:r>
              <a:rPr lang="en-NZ" sz="2000" dirty="0">
                <a:latin typeface="Cambria" panose="02040503050406030204" pitchFamily="18" charset="0"/>
              </a:rPr>
              <a:t>85% of Year 9 students in 2021 to be at or above </a:t>
            </a:r>
          </a:p>
          <a:p>
            <a:pPr marL="457200" lvl="0" indent="-457200">
              <a:buFont typeface="+mj-lt"/>
              <a:buAutoNum type="arabicPeriod"/>
            </a:pPr>
            <a:endParaRPr lang="en-NZ" sz="2000" dirty="0">
              <a:latin typeface="Cambria" panose="02040503050406030204" pitchFamily="18" charset="0"/>
            </a:endParaRPr>
          </a:p>
          <a:p>
            <a:pPr marL="457200" lvl="0" indent="-457200">
              <a:buFont typeface="+mj-lt"/>
              <a:buAutoNum type="arabicPeriod"/>
            </a:pPr>
            <a:r>
              <a:rPr lang="en-NZ" sz="2000" dirty="0">
                <a:latin typeface="Cambria" panose="02040503050406030204" pitchFamily="18" charset="0"/>
              </a:rPr>
              <a:t>85% of Maori and Pasifika to be at or above </a:t>
            </a:r>
          </a:p>
          <a:p>
            <a:endParaRPr lang="en-NZ" sz="2000" dirty="0">
              <a:latin typeface="Cambria" panose="02040503050406030204" pitchFamily="18" charset="0"/>
            </a:endParaRPr>
          </a:p>
          <a:p>
            <a:endParaRPr lang="en-NZ" sz="2000" dirty="0">
              <a:latin typeface="Cambria" panose="02040503050406030204" pitchFamily="18" charset="0"/>
            </a:endParaRPr>
          </a:p>
        </p:txBody>
      </p:sp>
    </p:spTree>
    <p:extLst>
      <p:ext uri="{BB962C8B-B14F-4D97-AF65-F5344CB8AC3E}">
        <p14:creationId xmlns:p14="http://schemas.microsoft.com/office/powerpoint/2010/main" val="2914140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8DEAA-82D5-D44A-9A51-0FDF9C248223}"/>
              </a:ext>
            </a:extLst>
          </p:cNvPr>
          <p:cNvSpPr>
            <a:spLocks noGrp="1"/>
          </p:cNvSpPr>
          <p:nvPr>
            <p:ph type="title"/>
          </p:nvPr>
        </p:nvSpPr>
        <p:spPr/>
        <p:txBody>
          <a:bodyPr/>
          <a:lstStyle/>
          <a:p>
            <a:r>
              <a:rPr lang="en-US" dirty="0"/>
              <a:t>Mathematics</a:t>
            </a:r>
          </a:p>
        </p:txBody>
      </p:sp>
      <p:sp>
        <p:nvSpPr>
          <p:cNvPr id="3" name="Rectangle 2">
            <a:extLst>
              <a:ext uri="{FF2B5EF4-FFF2-40B4-BE49-F238E27FC236}">
                <a16:creationId xmlns:a16="http://schemas.microsoft.com/office/drawing/2014/main" id="{942A0A02-D90D-B64D-956F-889DACF0AFD8}"/>
              </a:ext>
            </a:extLst>
          </p:cNvPr>
          <p:cNvSpPr/>
          <p:nvPr/>
        </p:nvSpPr>
        <p:spPr>
          <a:xfrm>
            <a:off x="284920" y="1664245"/>
            <a:ext cx="8477339" cy="4955203"/>
          </a:xfrm>
          <a:prstGeom prst="rect">
            <a:avLst/>
          </a:prstGeom>
        </p:spPr>
        <p:txBody>
          <a:bodyPr wrap="square">
            <a:spAutoFit/>
          </a:bodyPr>
          <a:lstStyle/>
          <a:p>
            <a:pPr algn="ctr">
              <a:lnSpc>
                <a:spcPct val="120000"/>
              </a:lnSpc>
              <a:spcAft>
                <a:spcPts val="0"/>
              </a:spcAft>
            </a:pPr>
            <a:r>
              <a:rPr lang="en-NZ" sz="2400" dirty="0">
                <a:solidFill>
                  <a:srgbClr val="000000"/>
                </a:solidFill>
                <a:latin typeface="Cambria" panose="02040503050406030204" pitchFamily="18" charset="0"/>
                <a:ea typeface="Calibri" panose="020F0502020204030204" pitchFamily="34" charset="0"/>
                <a:cs typeface="Calibri" panose="020F0502020204030204" pitchFamily="34" charset="0"/>
              </a:rPr>
              <a:t>In 2021 strong achievement in Mathematics continues</a:t>
            </a:r>
          </a:p>
          <a:p>
            <a:r>
              <a:rPr lang="en-NZ" sz="2400" dirty="0">
                <a:solidFill>
                  <a:srgbClr val="000000"/>
                </a:solidFill>
                <a:latin typeface="Cambria" panose="02040503050406030204" pitchFamily="18" charset="0"/>
                <a:ea typeface="Calibri" panose="020F0502020204030204" pitchFamily="34" charset="0"/>
                <a:cs typeface="Calibri" panose="020F0502020204030204" pitchFamily="34" charset="0"/>
              </a:rPr>
              <a:t>	</a:t>
            </a:r>
          </a:p>
          <a:p>
            <a:pPr algn="ctr"/>
            <a:r>
              <a:rPr lang="en-NZ" sz="2400" dirty="0">
                <a:solidFill>
                  <a:srgbClr val="000000"/>
                </a:solidFill>
                <a:latin typeface="Cambria" panose="02040503050406030204" pitchFamily="18" charset="0"/>
                <a:ea typeface="Calibri" panose="020F0502020204030204" pitchFamily="34" charset="0"/>
                <a:cs typeface="Calibri" panose="020F0502020204030204" pitchFamily="34" charset="0"/>
              </a:rPr>
              <a:t>Year 1-10 = 89% of all students were “At or Above” 	</a:t>
            </a:r>
          </a:p>
          <a:p>
            <a:pPr algn="ctr"/>
            <a:r>
              <a:rPr lang="en-NZ" sz="2400" dirty="0">
                <a:solidFill>
                  <a:srgbClr val="000000"/>
                </a:solidFill>
                <a:latin typeface="Cambria" panose="02040503050406030204" pitchFamily="18" charset="0"/>
                <a:ea typeface="Calibri" panose="020F0502020204030204" pitchFamily="34" charset="0"/>
                <a:cs typeface="Calibri" panose="020F0502020204030204" pitchFamily="34" charset="0"/>
              </a:rPr>
              <a:t>expectations for OTJ Mathematics.  </a:t>
            </a:r>
          </a:p>
          <a:p>
            <a:pPr algn="ctr"/>
            <a:r>
              <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rPr>
              <a:t>Year 1 – 8 = 88%     Year 9 – 10 = 92%</a:t>
            </a:r>
          </a:p>
          <a:p>
            <a:pPr algn="ctr">
              <a:lnSpc>
                <a:spcPct val="120000"/>
              </a:lnSpc>
              <a:spcAft>
                <a:spcPts val="0"/>
              </a:spcAft>
            </a:pPr>
            <a:endParaRPr lang="en-NZ" sz="1400" dirty="0">
              <a:solidFill>
                <a:srgbClr val="000000"/>
              </a:solidFill>
              <a:latin typeface="Cambria" panose="02040503050406030204" pitchFamily="18" charset="0"/>
              <a:ea typeface="Calibri" panose="020F0502020204030204" pitchFamily="34" charset="0"/>
              <a:cs typeface="Calibri" panose="020F0502020204030204" pitchFamily="34" charset="0"/>
            </a:endParaRPr>
          </a:p>
          <a:p>
            <a:pPr algn="ctr">
              <a:lnSpc>
                <a:spcPct val="120000"/>
              </a:lnSpc>
              <a:spcAft>
                <a:spcPts val="0"/>
              </a:spcAft>
            </a:pPr>
            <a:r>
              <a:rPr lang="en-NZ" sz="1400" dirty="0">
                <a:solidFill>
                  <a:srgbClr val="000000"/>
                </a:solidFill>
                <a:latin typeface="Cambria" panose="02040503050406030204" pitchFamily="18" charset="0"/>
                <a:ea typeface="Calibri" panose="020F0502020204030204" pitchFamily="34" charset="0"/>
                <a:cs typeface="Calibri" panose="020F0502020204030204" pitchFamily="34" charset="0"/>
              </a:rPr>
              <a:t>In 2020, </a:t>
            </a:r>
            <a:r>
              <a:rPr lang="en-NZ" sz="1400" b="1" dirty="0">
                <a:solidFill>
                  <a:srgbClr val="000000"/>
                </a:solidFill>
                <a:latin typeface="Cambria" panose="02040503050406030204" pitchFamily="18" charset="0"/>
                <a:ea typeface="Calibri" panose="020F0502020204030204" pitchFamily="34" charset="0"/>
                <a:cs typeface="Calibri" panose="020F0502020204030204" pitchFamily="34" charset="0"/>
              </a:rPr>
              <a:t>88</a:t>
            </a:r>
            <a:r>
              <a:rPr lang="en-NZ" sz="1400" dirty="0">
                <a:solidFill>
                  <a:srgbClr val="000000"/>
                </a:solidFill>
                <a:latin typeface="Cambria" panose="02040503050406030204" pitchFamily="18" charset="0"/>
                <a:ea typeface="Calibri" panose="020F0502020204030204" pitchFamily="34" charset="0"/>
                <a:cs typeface="Calibri" panose="020F0502020204030204" pitchFamily="34" charset="0"/>
              </a:rPr>
              <a:t>% of all students were “At or Above”</a:t>
            </a:r>
          </a:p>
          <a:p>
            <a:pPr algn="ctr">
              <a:lnSpc>
                <a:spcPct val="120000"/>
              </a:lnSpc>
              <a:spcAft>
                <a:spcPts val="0"/>
              </a:spcAft>
            </a:pPr>
            <a:r>
              <a:rPr lang="en-NZ" sz="1400" dirty="0">
                <a:latin typeface="Cambria" panose="02040503050406030204" pitchFamily="18" charset="0"/>
                <a:cs typeface="Calibri" panose="020F0502020204030204" pitchFamily="34" charset="0"/>
              </a:rPr>
              <a:t>Year 1 to 8, 88% were At or Above Year 9 and 10, 89% At or Above</a:t>
            </a:r>
            <a:endParaRPr lang="en-NZ" sz="1400" dirty="0">
              <a:solidFill>
                <a:srgbClr val="000000"/>
              </a:solidFill>
              <a:latin typeface="Cambria" panose="02040503050406030204" pitchFamily="18" charset="0"/>
              <a:ea typeface="Calibri" panose="020F0502020204030204" pitchFamily="34" charset="0"/>
              <a:cs typeface="Calibri" panose="020F0502020204030204" pitchFamily="34" charset="0"/>
            </a:endParaRPr>
          </a:p>
          <a:p>
            <a:pPr algn="ctr">
              <a:lnSpc>
                <a:spcPct val="120000"/>
              </a:lnSpc>
              <a:spcAft>
                <a:spcPts val="0"/>
              </a:spcAft>
            </a:pPr>
            <a:r>
              <a:rPr lang="en-NZ" sz="1400" dirty="0">
                <a:solidFill>
                  <a:srgbClr val="000000"/>
                </a:solidFill>
                <a:latin typeface="Cambria" panose="02040503050406030204" pitchFamily="18" charset="0"/>
                <a:ea typeface="Calibri" panose="020F0502020204030204" pitchFamily="34" charset="0"/>
                <a:cs typeface="Calibri" panose="020F0502020204030204" pitchFamily="34" charset="0"/>
              </a:rPr>
              <a:t>In 2019, </a:t>
            </a:r>
            <a:r>
              <a:rPr lang="en-NZ" sz="1400" b="1" dirty="0">
                <a:solidFill>
                  <a:srgbClr val="000000"/>
                </a:solidFill>
                <a:latin typeface="Cambria" panose="02040503050406030204" pitchFamily="18" charset="0"/>
                <a:ea typeface="Calibri" panose="020F0502020204030204" pitchFamily="34" charset="0"/>
                <a:cs typeface="Calibri" panose="020F0502020204030204" pitchFamily="34" charset="0"/>
              </a:rPr>
              <a:t>85</a:t>
            </a:r>
            <a:r>
              <a:rPr lang="en-NZ" sz="1400" dirty="0">
                <a:solidFill>
                  <a:srgbClr val="000000"/>
                </a:solidFill>
                <a:latin typeface="Cambria" panose="02040503050406030204" pitchFamily="18" charset="0"/>
                <a:ea typeface="Calibri" panose="020F0502020204030204" pitchFamily="34" charset="0"/>
                <a:cs typeface="Calibri" panose="020F0502020204030204" pitchFamily="34" charset="0"/>
              </a:rPr>
              <a:t>% of all students were “At or Above”</a:t>
            </a:r>
          </a:p>
          <a:p>
            <a:pPr algn="ctr">
              <a:lnSpc>
                <a:spcPct val="120000"/>
              </a:lnSpc>
              <a:spcAft>
                <a:spcPts val="0"/>
              </a:spcAft>
            </a:pPr>
            <a:r>
              <a:rPr lang="en-NZ" sz="1400" dirty="0">
                <a:latin typeface="Cambria" panose="02040503050406030204" pitchFamily="18" charset="0"/>
                <a:cs typeface="Calibri" panose="020F0502020204030204" pitchFamily="34" charset="0"/>
              </a:rPr>
              <a:t>Year 1 to 8, 87% were At or Above Year 9 and 10, 76% At or Above</a:t>
            </a:r>
            <a:endParaRPr lang="en-NZ" sz="1400" dirty="0">
              <a:solidFill>
                <a:srgbClr val="000000"/>
              </a:solidFill>
              <a:latin typeface="Cambria" panose="02040503050406030204" pitchFamily="18" charset="0"/>
              <a:ea typeface="Calibri" panose="020F0502020204030204" pitchFamily="34" charset="0"/>
              <a:cs typeface="Calibri" panose="020F0502020204030204" pitchFamily="34" charset="0"/>
            </a:endParaRPr>
          </a:p>
          <a:p>
            <a:pPr algn="ctr">
              <a:lnSpc>
                <a:spcPct val="120000"/>
              </a:lnSpc>
              <a:spcAft>
                <a:spcPts val="0"/>
              </a:spcAft>
            </a:pPr>
            <a:r>
              <a:rPr lang="en-NZ" sz="1400" dirty="0">
                <a:solidFill>
                  <a:srgbClr val="000000"/>
                </a:solidFill>
                <a:latin typeface="Cambria" panose="02040503050406030204" pitchFamily="18" charset="0"/>
                <a:ea typeface="Calibri" panose="020F0502020204030204" pitchFamily="34" charset="0"/>
                <a:cs typeface="Calibri" panose="020F0502020204030204" pitchFamily="34" charset="0"/>
              </a:rPr>
              <a:t>In 2018, </a:t>
            </a:r>
            <a:r>
              <a:rPr lang="en-NZ" sz="1400" b="1" dirty="0">
                <a:solidFill>
                  <a:srgbClr val="000000"/>
                </a:solidFill>
                <a:latin typeface="Cambria" panose="02040503050406030204" pitchFamily="18" charset="0"/>
                <a:ea typeface="Calibri" panose="020F0502020204030204" pitchFamily="34" charset="0"/>
                <a:cs typeface="Calibri" panose="020F0502020204030204" pitchFamily="34" charset="0"/>
              </a:rPr>
              <a:t>82</a:t>
            </a:r>
            <a:r>
              <a:rPr lang="en-NZ" sz="1400" dirty="0">
                <a:solidFill>
                  <a:srgbClr val="000000"/>
                </a:solidFill>
                <a:latin typeface="Cambria" panose="02040503050406030204" pitchFamily="18" charset="0"/>
                <a:ea typeface="Calibri" panose="020F0502020204030204" pitchFamily="34" charset="0"/>
                <a:cs typeface="Calibri" panose="020F0502020204030204" pitchFamily="34" charset="0"/>
              </a:rPr>
              <a:t>% of all students were “At or Above”</a:t>
            </a:r>
            <a:endPar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endParaRPr>
          </a:p>
          <a:p>
            <a:pPr>
              <a:lnSpc>
                <a:spcPct val="120000"/>
              </a:lnSpc>
              <a:spcAft>
                <a:spcPts val="0"/>
              </a:spcAft>
            </a:pPr>
            <a:endPar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endParaRPr>
          </a:p>
          <a:p>
            <a:pPr>
              <a:lnSpc>
                <a:spcPct val="120000"/>
              </a:lnSpc>
              <a:spcAft>
                <a:spcPts val="0"/>
              </a:spcAft>
            </a:pPr>
            <a:endPar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endParaRPr>
          </a:p>
          <a:p>
            <a:r>
              <a:rPr lang="en-NZ" sz="1200" dirty="0">
                <a:solidFill>
                  <a:srgbClr val="000000"/>
                </a:solidFill>
                <a:latin typeface="Cambria" panose="02040503050406030204" pitchFamily="18" charset="0"/>
                <a:ea typeface="Calibri" panose="020F0502020204030204" pitchFamily="34" charset="0"/>
                <a:cs typeface="Calibri" panose="020F0502020204030204" pitchFamily="34" charset="0"/>
              </a:rPr>
              <a:t>NB, Year 1 pupil data not included.  2018 decision to allow a year to adjust to school before </a:t>
            </a:r>
          </a:p>
          <a:p>
            <a:r>
              <a:rPr lang="en-NZ" sz="1200" dirty="0">
                <a:solidFill>
                  <a:srgbClr val="000000"/>
                </a:solidFill>
                <a:latin typeface="Cambria" panose="02040503050406030204" pitchFamily="18" charset="0"/>
                <a:ea typeface="Calibri" panose="020F0502020204030204" pitchFamily="34" charset="0"/>
                <a:cs typeface="Calibri" panose="020F0502020204030204" pitchFamily="34" charset="0"/>
              </a:rPr>
              <a:t>making overall judgement.  This will have an impact on the overall results. Year 1</a:t>
            </a:r>
          </a:p>
          <a:p>
            <a:r>
              <a:rPr lang="en-NZ" sz="1200" dirty="0">
                <a:solidFill>
                  <a:srgbClr val="000000"/>
                </a:solidFill>
                <a:latin typeface="Cambria" panose="02040503050406030204" pitchFamily="18" charset="0"/>
                <a:ea typeface="Calibri" panose="020F0502020204030204" pitchFamily="34" charset="0"/>
                <a:cs typeface="Calibri" panose="020F0502020204030204" pitchFamily="34" charset="0"/>
              </a:rPr>
              <a:t> levels are similar to previous years.</a:t>
            </a:r>
          </a:p>
          <a:p>
            <a:endParaRPr lang="en-NZ"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Arrow Connector 3">
            <a:extLst>
              <a:ext uri="{FF2B5EF4-FFF2-40B4-BE49-F238E27FC236}">
                <a16:creationId xmlns:a16="http://schemas.microsoft.com/office/drawing/2014/main" id="{7DA22BAC-E82D-F543-8D26-50CB51C76033}"/>
              </a:ext>
            </a:extLst>
          </p:cNvPr>
          <p:cNvCxnSpPr>
            <a:cxnSpLocks/>
          </p:cNvCxnSpPr>
          <p:nvPr/>
        </p:nvCxnSpPr>
        <p:spPr>
          <a:xfrm flipV="1">
            <a:off x="568901" y="2132463"/>
            <a:ext cx="7909376" cy="423805"/>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5364" name="Picture 4" descr="Excellent Cliparts - Cliparts Zone">
            <a:extLst>
              <a:ext uri="{FF2B5EF4-FFF2-40B4-BE49-F238E27FC236}">
                <a16:creationId xmlns:a16="http://schemas.microsoft.com/office/drawing/2014/main" id="{DA8FD824-14D8-1F47-958F-A6DB5DCCE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698" y="4779787"/>
            <a:ext cx="2282777" cy="2023905"/>
          </a:xfrm>
          <a:prstGeom prst="rect">
            <a:avLst/>
          </a:prstGeom>
          <a:noFill/>
          <a:effectLst>
            <a:softEdge rad="84881"/>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699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8E17B-BF64-644E-8F3A-B98D03B9CFF1}"/>
              </a:ext>
            </a:extLst>
          </p:cNvPr>
          <p:cNvSpPr>
            <a:spLocks noGrp="1"/>
          </p:cNvSpPr>
          <p:nvPr>
            <p:ph type="title"/>
          </p:nvPr>
        </p:nvSpPr>
        <p:spPr/>
        <p:txBody>
          <a:bodyPr/>
          <a:lstStyle/>
          <a:p>
            <a:r>
              <a:rPr lang="en-US" dirty="0"/>
              <a:t>Overall data</a:t>
            </a:r>
          </a:p>
        </p:txBody>
      </p:sp>
      <p:graphicFrame>
        <p:nvGraphicFramePr>
          <p:cNvPr id="3" name="Table 2">
            <a:extLst>
              <a:ext uri="{FF2B5EF4-FFF2-40B4-BE49-F238E27FC236}">
                <a16:creationId xmlns:a16="http://schemas.microsoft.com/office/drawing/2014/main" id="{C85C4E6B-2E8C-F946-B380-8C9AB069BD0E}"/>
              </a:ext>
            </a:extLst>
          </p:cNvPr>
          <p:cNvGraphicFramePr>
            <a:graphicFrameLocks noGrp="1"/>
          </p:cNvGraphicFramePr>
          <p:nvPr>
            <p:extLst>
              <p:ext uri="{D42A27DB-BD31-4B8C-83A1-F6EECF244321}">
                <p14:modId xmlns:p14="http://schemas.microsoft.com/office/powerpoint/2010/main" val="3472768055"/>
              </p:ext>
            </p:extLst>
          </p:nvPr>
        </p:nvGraphicFramePr>
        <p:xfrm>
          <a:off x="204716" y="1719618"/>
          <a:ext cx="8679978" cy="4439701"/>
        </p:xfrm>
        <a:graphic>
          <a:graphicData uri="http://schemas.openxmlformats.org/drawingml/2006/table">
            <a:tbl>
              <a:tblPr>
                <a:tableStyleId>{5C22544A-7EE6-4342-B048-85BDC9FD1C3A}</a:tableStyleId>
              </a:tblPr>
              <a:tblGrid>
                <a:gridCol w="516197">
                  <a:extLst>
                    <a:ext uri="{9D8B030D-6E8A-4147-A177-3AD203B41FA5}">
                      <a16:colId xmlns:a16="http://schemas.microsoft.com/office/drawing/2014/main" val="2265013218"/>
                    </a:ext>
                  </a:extLst>
                </a:gridCol>
                <a:gridCol w="342098">
                  <a:extLst>
                    <a:ext uri="{9D8B030D-6E8A-4147-A177-3AD203B41FA5}">
                      <a16:colId xmlns:a16="http://schemas.microsoft.com/office/drawing/2014/main" val="975515778"/>
                    </a:ext>
                  </a:extLst>
                </a:gridCol>
                <a:gridCol w="342098">
                  <a:extLst>
                    <a:ext uri="{9D8B030D-6E8A-4147-A177-3AD203B41FA5}">
                      <a16:colId xmlns:a16="http://schemas.microsoft.com/office/drawing/2014/main" val="746123977"/>
                    </a:ext>
                  </a:extLst>
                </a:gridCol>
                <a:gridCol w="342098">
                  <a:extLst>
                    <a:ext uri="{9D8B030D-6E8A-4147-A177-3AD203B41FA5}">
                      <a16:colId xmlns:a16="http://schemas.microsoft.com/office/drawing/2014/main" val="1191398310"/>
                    </a:ext>
                  </a:extLst>
                </a:gridCol>
                <a:gridCol w="342098">
                  <a:extLst>
                    <a:ext uri="{9D8B030D-6E8A-4147-A177-3AD203B41FA5}">
                      <a16:colId xmlns:a16="http://schemas.microsoft.com/office/drawing/2014/main" val="3544647855"/>
                    </a:ext>
                  </a:extLst>
                </a:gridCol>
                <a:gridCol w="342098">
                  <a:extLst>
                    <a:ext uri="{9D8B030D-6E8A-4147-A177-3AD203B41FA5}">
                      <a16:colId xmlns:a16="http://schemas.microsoft.com/office/drawing/2014/main" val="2349372635"/>
                    </a:ext>
                  </a:extLst>
                </a:gridCol>
                <a:gridCol w="342098">
                  <a:extLst>
                    <a:ext uri="{9D8B030D-6E8A-4147-A177-3AD203B41FA5}">
                      <a16:colId xmlns:a16="http://schemas.microsoft.com/office/drawing/2014/main" val="576310974"/>
                    </a:ext>
                  </a:extLst>
                </a:gridCol>
                <a:gridCol w="342098">
                  <a:extLst>
                    <a:ext uri="{9D8B030D-6E8A-4147-A177-3AD203B41FA5}">
                      <a16:colId xmlns:a16="http://schemas.microsoft.com/office/drawing/2014/main" val="3754048021"/>
                    </a:ext>
                  </a:extLst>
                </a:gridCol>
                <a:gridCol w="342098">
                  <a:extLst>
                    <a:ext uri="{9D8B030D-6E8A-4147-A177-3AD203B41FA5}">
                      <a16:colId xmlns:a16="http://schemas.microsoft.com/office/drawing/2014/main" val="2597136938"/>
                    </a:ext>
                  </a:extLst>
                </a:gridCol>
                <a:gridCol w="342098">
                  <a:extLst>
                    <a:ext uri="{9D8B030D-6E8A-4147-A177-3AD203B41FA5}">
                      <a16:colId xmlns:a16="http://schemas.microsoft.com/office/drawing/2014/main" val="3505525251"/>
                    </a:ext>
                  </a:extLst>
                </a:gridCol>
                <a:gridCol w="342098">
                  <a:extLst>
                    <a:ext uri="{9D8B030D-6E8A-4147-A177-3AD203B41FA5}">
                      <a16:colId xmlns:a16="http://schemas.microsoft.com/office/drawing/2014/main" val="1538982710"/>
                    </a:ext>
                  </a:extLst>
                </a:gridCol>
                <a:gridCol w="342098">
                  <a:extLst>
                    <a:ext uri="{9D8B030D-6E8A-4147-A177-3AD203B41FA5}">
                      <a16:colId xmlns:a16="http://schemas.microsoft.com/office/drawing/2014/main" val="1458076889"/>
                    </a:ext>
                  </a:extLst>
                </a:gridCol>
                <a:gridCol w="342098">
                  <a:extLst>
                    <a:ext uri="{9D8B030D-6E8A-4147-A177-3AD203B41FA5}">
                      <a16:colId xmlns:a16="http://schemas.microsoft.com/office/drawing/2014/main" val="2107021764"/>
                    </a:ext>
                  </a:extLst>
                </a:gridCol>
                <a:gridCol w="342098">
                  <a:extLst>
                    <a:ext uri="{9D8B030D-6E8A-4147-A177-3AD203B41FA5}">
                      <a16:colId xmlns:a16="http://schemas.microsoft.com/office/drawing/2014/main" val="1983059136"/>
                    </a:ext>
                  </a:extLst>
                </a:gridCol>
                <a:gridCol w="342098">
                  <a:extLst>
                    <a:ext uri="{9D8B030D-6E8A-4147-A177-3AD203B41FA5}">
                      <a16:colId xmlns:a16="http://schemas.microsoft.com/office/drawing/2014/main" val="448163753"/>
                    </a:ext>
                  </a:extLst>
                </a:gridCol>
                <a:gridCol w="342098">
                  <a:extLst>
                    <a:ext uri="{9D8B030D-6E8A-4147-A177-3AD203B41FA5}">
                      <a16:colId xmlns:a16="http://schemas.microsoft.com/office/drawing/2014/main" val="955047840"/>
                    </a:ext>
                  </a:extLst>
                </a:gridCol>
                <a:gridCol w="342098">
                  <a:extLst>
                    <a:ext uri="{9D8B030D-6E8A-4147-A177-3AD203B41FA5}">
                      <a16:colId xmlns:a16="http://schemas.microsoft.com/office/drawing/2014/main" val="1459707049"/>
                    </a:ext>
                  </a:extLst>
                </a:gridCol>
                <a:gridCol w="342098">
                  <a:extLst>
                    <a:ext uri="{9D8B030D-6E8A-4147-A177-3AD203B41FA5}">
                      <a16:colId xmlns:a16="http://schemas.microsoft.com/office/drawing/2014/main" val="820074272"/>
                    </a:ext>
                  </a:extLst>
                </a:gridCol>
                <a:gridCol w="342098">
                  <a:extLst>
                    <a:ext uri="{9D8B030D-6E8A-4147-A177-3AD203B41FA5}">
                      <a16:colId xmlns:a16="http://schemas.microsoft.com/office/drawing/2014/main" val="2370089378"/>
                    </a:ext>
                  </a:extLst>
                </a:gridCol>
                <a:gridCol w="342098">
                  <a:extLst>
                    <a:ext uri="{9D8B030D-6E8A-4147-A177-3AD203B41FA5}">
                      <a16:colId xmlns:a16="http://schemas.microsoft.com/office/drawing/2014/main" val="2478200481"/>
                    </a:ext>
                  </a:extLst>
                </a:gridCol>
                <a:gridCol w="467405">
                  <a:extLst>
                    <a:ext uri="{9D8B030D-6E8A-4147-A177-3AD203B41FA5}">
                      <a16:colId xmlns:a16="http://schemas.microsoft.com/office/drawing/2014/main" val="2820813813"/>
                    </a:ext>
                  </a:extLst>
                </a:gridCol>
                <a:gridCol w="598257">
                  <a:extLst>
                    <a:ext uri="{9D8B030D-6E8A-4147-A177-3AD203B41FA5}">
                      <a16:colId xmlns:a16="http://schemas.microsoft.com/office/drawing/2014/main" val="134616356"/>
                    </a:ext>
                  </a:extLst>
                </a:gridCol>
                <a:gridCol w="598257">
                  <a:extLst>
                    <a:ext uri="{9D8B030D-6E8A-4147-A177-3AD203B41FA5}">
                      <a16:colId xmlns:a16="http://schemas.microsoft.com/office/drawing/2014/main" val="3796284485"/>
                    </a:ext>
                  </a:extLst>
                </a:gridCol>
              </a:tblGrid>
              <a:tr h="627797">
                <a:tc>
                  <a:txBody>
                    <a:bodyPr/>
                    <a:lstStyle/>
                    <a:p>
                      <a:pPr>
                        <a:lnSpc>
                          <a:spcPct val="115000"/>
                        </a:lnSpc>
                        <a:spcAft>
                          <a:spcPts val="1000"/>
                        </a:spcAft>
                      </a:pPr>
                      <a:r>
                        <a:rPr lang="en-GB" sz="8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gn="ctr">
                        <a:lnSpc>
                          <a:spcPct val="115000"/>
                        </a:lnSpc>
                        <a:spcAft>
                          <a:spcPts val="1000"/>
                        </a:spcAft>
                      </a:pPr>
                      <a:r>
                        <a:rPr lang="en-GB" sz="7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gn="ctr">
                        <a:lnSpc>
                          <a:spcPct val="115000"/>
                        </a:lnSpc>
                        <a:spcAft>
                          <a:spcPts val="1000"/>
                        </a:spcAft>
                      </a:pPr>
                      <a:r>
                        <a:rPr lang="en-GB" sz="700">
                          <a:effectLst/>
                        </a:rPr>
                        <a:t>Yr 1 2020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GB" sz="700">
                          <a:effectLst/>
                        </a:rPr>
                        <a:t>Yr 1 2021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GB" sz="700" dirty="0">
                          <a:effectLst/>
                        </a:rPr>
                        <a:t>Yr2  2020</a:t>
                      </a:r>
                      <a:endParaRPr lang="en-NZ" sz="900" dirty="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GB" sz="700">
                          <a:effectLst/>
                        </a:rPr>
                        <a:t>Yr 2 2021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GB" sz="700">
                          <a:effectLst/>
                        </a:rPr>
                        <a:t>Yr 3 2020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GB" sz="700">
                          <a:effectLst/>
                        </a:rPr>
                        <a:t>Yr 3 2021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GB" sz="700">
                          <a:effectLst/>
                        </a:rPr>
                        <a:t>Yr 4 2020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GB" sz="700">
                          <a:effectLst/>
                        </a:rPr>
                        <a:t>Yr 4 2021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GB" sz="700">
                          <a:effectLst/>
                        </a:rPr>
                        <a:t>Yr 5 2020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GB" sz="700">
                          <a:effectLst/>
                        </a:rPr>
                        <a:t>Yr 5 2021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GB" sz="700">
                          <a:effectLst/>
                        </a:rPr>
                        <a:t>Yr 6 2020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GB" sz="700">
                          <a:effectLst/>
                        </a:rPr>
                        <a:t>Yr 6 2021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GB" sz="700">
                          <a:effectLst/>
                        </a:rPr>
                        <a:t>Yr 7 2020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GB" sz="700">
                          <a:effectLst/>
                        </a:rPr>
                        <a:t>Yr 7 2021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GB" sz="700">
                          <a:effectLst/>
                        </a:rPr>
                        <a:t>Yr 8 2020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GB" sz="700">
                          <a:effectLst/>
                        </a:rPr>
                        <a:t>Yr 8 2021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GB" sz="700">
                          <a:effectLst/>
                        </a:rPr>
                        <a:t>Yr 9</a:t>
                      </a:r>
                      <a:br>
                        <a:rPr lang="en-GB" sz="700">
                          <a:effectLst/>
                        </a:rPr>
                      </a:br>
                      <a:r>
                        <a:rPr lang="en-GB" sz="700">
                          <a:effectLst/>
                        </a:rPr>
                        <a:t>2020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GB" sz="700">
                          <a:effectLst/>
                        </a:rPr>
                        <a:t>Yr 9</a:t>
                      </a:r>
                      <a:br>
                        <a:rPr lang="en-GB" sz="700">
                          <a:effectLst/>
                        </a:rPr>
                      </a:br>
                      <a:r>
                        <a:rPr lang="en-GB" sz="700">
                          <a:effectLst/>
                        </a:rPr>
                        <a:t>2021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GB" sz="700">
                          <a:effectLst/>
                        </a:rPr>
                        <a:t>Yr10</a:t>
                      </a:r>
                      <a:br>
                        <a:rPr lang="en-GB" sz="700">
                          <a:effectLst/>
                        </a:rPr>
                      </a:br>
                      <a:r>
                        <a:rPr lang="en-GB" sz="700">
                          <a:effectLst/>
                        </a:rPr>
                        <a:t>2020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marL="71755" marR="71755" algn="ctr">
                        <a:lnSpc>
                          <a:spcPct val="115000"/>
                        </a:lnSpc>
                        <a:spcAft>
                          <a:spcPts val="1000"/>
                        </a:spcAft>
                      </a:pPr>
                      <a:r>
                        <a:rPr lang="en-GB" sz="700">
                          <a:effectLst/>
                        </a:rPr>
                        <a:t>Yr10</a:t>
                      </a:r>
                      <a:br>
                        <a:rPr lang="en-GB" sz="700">
                          <a:effectLst/>
                        </a:rPr>
                      </a:br>
                      <a:r>
                        <a:rPr lang="en-GB" sz="700">
                          <a:effectLst/>
                        </a:rPr>
                        <a:t>2021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marL="71755" marR="71755" algn="ctr">
                        <a:lnSpc>
                          <a:spcPct val="115000"/>
                        </a:lnSpc>
                        <a:spcAft>
                          <a:spcPts val="1000"/>
                        </a:spcAft>
                      </a:pPr>
                      <a:r>
                        <a:rPr lang="en-GB" sz="700">
                          <a:effectLst/>
                        </a:rPr>
                        <a:t>2021</a:t>
                      </a:r>
                      <a:endParaRPr lang="en-NZ" sz="900">
                        <a:effectLst/>
                      </a:endParaRPr>
                    </a:p>
                    <a:p>
                      <a:pPr marL="71755" marR="71755" algn="ctr">
                        <a:lnSpc>
                          <a:spcPct val="115000"/>
                        </a:lnSpc>
                        <a:spcAft>
                          <a:spcPts val="1000"/>
                        </a:spcAft>
                      </a:pPr>
                      <a:r>
                        <a:rPr lang="en-GB" sz="700">
                          <a:effectLst/>
                        </a:rPr>
                        <a:t>Overall</a:t>
                      </a:r>
                      <a:endParaRPr lang="en-NZ" sz="900">
                        <a:effectLst/>
                      </a:endParaRPr>
                    </a:p>
                    <a:p>
                      <a:pPr marL="71755" marR="71755" algn="ctr">
                        <a:lnSpc>
                          <a:spcPct val="115000"/>
                        </a:lnSpc>
                        <a:spcAft>
                          <a:spcPts val="1000"/>
                        </a:spcAft>
                      </a:pPr>
                      <a:r>
                        <a:rPr lang="en-GB" sz="7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extLst>
                  <a:ext uri="{0D108BD9-81ED-4DB2-BD59-A6C34878D82A}">
                    <a16:rowId xmlns:a16="http://schemas.microsoft.com/office/drawing/2014/main" val="935448988"/>
                  </a:ext>
                </a:extLst>
              </a:tr>
              <a:tr h="361041">
                <a:tc rowSpan="2">
                  <a:txBody>
                    <a:bodyPr/>
                    <a:lstStyle/>
                    <a:p>
                      <a:pPr marR="71755">
                        <a:lnSpc>
                          <a:spcPct val="115000"/>
                        </a:lnSpc>
                        <a:spcAft>
                          <a:spcPts val="1000"/>
                        </a:spcAft>
                      </a:pPr>
                      <a:r>
                        <a:rPr lang="en-GB" sz="700">
                          <a:effectLst/>
                        </a:rPr>
                        <a:t>Well Below</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nSpc>
                          <a:spcPct val="115000"/>
                        </a:lnSpc>
                        <a:spcAft>
                          <a:spcPts val="1000"/>
                        </a:spcAft>
                      </a:pPr>
                      <a:r>
                        <a:rPr lang="en-GB"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gn="ctr">
                        <a:lnSpc>
                          <a:spcPct val="115000"/>
                        </a:lnSpc>
                        <a:spcAft>
                          <a:spcPts val="1000"/>
                        </a:spcAft>
                      </a:pPr>
                      <a:r>
                        <a:rPr lang="en-GB" sz="7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dirty="0">
                          <a:effectLst/>
                        </a:rPr>
                        <a:t>2</a:t>
                      </a:r>
                      <a:endParaRPr lang="en-NZ" sz="900" dirty="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dirty="0">
                          <a:effectLst/>
                        </a:rPr>
                        <a:t>0</a:t>
                      </a:r>
                      <a:endParaRPr lang="en-NZ" sz="900" dirty="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7</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extLst>
                  <a:ext uri="{0D108BD9-81ED-4DB2-BD59-A6C34878D82A}">
                    <a16:rowId xmlns:a16="http://schemas.microsoft.com/office/drawing/2014/main" val="394639475"/>
                  </a:ext>
                </a:extLst>
              </a:tr>
              <a:tr h="361041">
                <a:tc vMerge="1">
                  <a:txBody>
                    <a:bodyPr/>
                    <a:lstStyle/>
                    <a:p>
                      <a:endParaRPr lang="en-US"/>
                    </a:p>
                  </a:txBody>
                  <a:tcPr/>
                </a:tc>
                <a:tc>
                  <a:txBody>
                    <a:bodyPr/>
                    <a:lstStyle/>
                    <a:p>
                      <a:pPr>
                        <a:lnSpc>
                          <a:spcPct val="115000"/>
                        </a:lnSpc>
                        <a:spcAft>
                          <a:spcPts val="1000"/>
                        </a:spcAft>
                      </a:pPr>
                      <a:r>
                        <a:rPr lang="en-GB"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gn="ctr">
                        <a:lnSpc>
                          <a:spcPct val="115000"/>
                        </a:lnSpc>
                        <a:spcAft>
                          <a:spcPts val="1000"/>
                        </a:spcAft>
                      </a:pPr>
                      <a:r>
                        <a:rPr lang="en-GB" sz="7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4%</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extLst>
                  <a:ext uri="{0D108BD9-81ED-4DB2-BD59-A6C34878D82A}">
                    <a16:rowId xmlns:a16="http://schemas.microsoft.com/office/drawing/2014/main" val="2300878080"/>
                  </a:ext>
                </a:extLst>
              </a:tr>
              <a:tr h="361041">
                <a:tc rowSpan="2">
                  <a:txBody>
                    <a:bodyPr/>
                    <a:lstStyle/>
                    <a:p>
                      <a:pPr marR="71755">
                        <a:lnSpc>
                          <a:spcPct val="115000"/>
                        </a:lnSpc>
                        <a:spcAft>
                          <a:spcPts val="1000"/>
                        </a:spcAft>
                      </a:pPr>
                      <a:r>
                        <a:rPr lang="en-GB" sz="700">
                          <a:effectLst/>
                        </a:rPr>
                        <a:t>Below</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nSpc>
                          <a:spcPct val="115000"/>
                        </a:lnSpc>
                        <a:spcAft>
                          <a:spcPts val="1000"/>
                        </a:spcAft>
                      </a:pPr>
                      <a:r>
                        <a:rPr lang="en-GB"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gn="ctr">
                        <a:lnSpc>
                          <a:spcPct val="115000"/>
                        </a:lnSpc>
                        <a:spcAft>
                          <a:spcPts val="1000"/>
                        </a:spcAft>
                      </a:pPr>
                      <a:r>
                        <a:rPr lang="en-GB" sz="7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8</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7</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8</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29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extLst>
                  <a:ext uri="{0D108BD9-81ED-4DB2-BD59-A6C34878D82A}">
                    <a16:rowId xmlns:a16="http://schemas.microsoft.com/office/drawing/2014/main" val="2142027334"/>
                  </a:ext>
                </a:extLst>
              </a:tr>
              <a:tr h="361041">
                <a:tc vMerge="1">
                  <a:txBody>
                    <a:bodyPr/>
                    <a:lstStyle/>
                    <a:p>
                      <a:endParaRPr lang="en-US"/>
                    </a:p>
                  </a:txBody>
                  <a:tcPr/>
                </a:tc>
                <a:tc>
                  <a:txBody>
                    <a:bodyPr/>
                    <a:lstStyle/>
                    <a:p>
                      <a:pPr>
                        <a:lnSpc>
                          <a:spcPct val="115000"/>
                        </a:lnSpc>
                        <a:spcAft>
                          <a:spcPts val="1000"/>
                        </a:spcAft>
                      </a:pPr>
                      <a:r>
                        <a:rPr lang="en-GB"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gn="ctr">
                        <a:lnSpc>
                          <a:spcPct val="115000"/>
                        </a:lnSpc>
                        <a:spcAft>
                          <a:spcPts val="1000"/>
                        </a:spcAft>
                      </a:pPr>
                      <a:r>
                        <a:rPr lang="en-GB" sz="7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7%</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22%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14%</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22%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dirty="0">
                          <a:effectLst/>
                        </a:rPr>
                        <a:t>8%</a:t>
                      </a:r>
                      <a:endParaRPr lang="en-NZ" sz="900" dirty="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23%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17%</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extLst>
                  <a:ext uri="{0D108BD9-81ED-4DB2-BD59-A6C34878D82A}">
                    <a16:rowId xmlns:a16="http://schemas.microsoft.com/office/drawing/2014/main" val="586566575"/>
                  </a:ext>
                </a:extLst>
              </a:tr>
              <a:tr h="361041">
                <a:tc rowSpan="2">
                  <a:txBody>
                    <a:bodyPr/>
                    <a:lstStyle/>
                    <a:p>
                      <a:pPr marR="71755">
                        <a:lnSpc>
                          <a:spcPct val="115000"/>
                        </a:lnSpc>
                        <a:spcAft>
                          <a:spcPts val="1000"/>
                        </a:spcAft>
                      </a:pPr>
                      <a:r>
                        <a:rPr lang="en-GB" sz="700">
                          <a:effectLst/>
                        </a:rPr>
                        <a:t>At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nSpc>
                          <a:spcPct val="115000"/>
                        </a:lnSpc>
                        <a:spcAft>
                          <a:spcPts val="1000"/>
                        </a:spcAft>
                      </a:pPr>
                      <a:r>
                        <a:rPr lang="en-GB"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gn="ctr">
                        <a:lnSpc>
                          <a:spcPct val="115000"/>
                        </a:lnSpc>
                        <a:spcAft>
                          <a:spcPts val="1000"/>
                        </a:spcAft>
                      </a:pPr>
                      <a:r>
                        <a:rPr lang="en-GB" sz="7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42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27</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17</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23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20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26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dirty="0">
                          <a:effectLst/>
                        </a:rPr>
                        <a:t>27</a:t>
                      </a:r>
                      <a:endParaRPr lang="en-NZ" sz="900" dirty="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14</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dirty="0">
                          <a:effectLst/>
                        </a:rPr>
                        <a:t>17</a:t>
                      </a:r>
                      <a:endParaRPr lang="en-NZ" sz="900" dirty="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189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extLst>
                  <a:ext uri="{0D108BD9-81ED-4DB2-BD59-A6C34878D82A}">
                    <a16:rowId xmlns:a16="http://schemas.microsoft.com/office/drawing/2014/main" val="978607857"/>
                  </a:ext>
                </a:extLst>
              </a:tr>
              <a:tr h="461788">
                <a:tc vMerge="1">
                  <a:txBody>
                    <a:bodyPr/>
                    <a:lstStyle/>
                    <a:p>
                      <a:endParaRPr lang="en-US"/>
                    </a:p>
                  </a:txBody>
                  <a:tcPr/>
                </a:tc>
                <a:tc>
                  <a:txBody>
                    <a:bodyPr/>
                    <a:lstStyle/>
                    <a:p>
                      <a:pPr>
                        <a:lnSpc>
                          <a:spcPct val="115000"/>
                        </a:lnSpc>
                        <a:spcAft>
                          <a:spcPts val="1000"/>
                        </a:spcAft>
                      </a:pPr>
                      <a:r>
                        <a:rPr lang="en-GB"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gn="ctr">
                        <a:lnSpc>
                          <a:spcPct val="115000"/>
                        </a:lnSpc>
                        <a:spcAft>
                          <a:spcPts val="1000"/>
                        </a:spcAft>
                      </a:pPr>
                      <a:r>
                        <a:rPr lang="en-GB" sz="7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80%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60%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41%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69%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61%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56%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72%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69%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41%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53%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23%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47%</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47%</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59%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76%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58%</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extLst>
                  <a:ext uri="{0D108BD9-81ED-4DB2-BD59-A6C34878D82A}">
                    <a16:rowId xmlns:a16="http://schemas.microsoft.com/office/drawing/2014/main" val="4060148757"/>
                  </a:ext>
                </a:extLst>
              </a:tr>
              <a:tr h="361041">
                <a:tc rowSpan="2">
                  <a:txBody>
                    <a:bodyPr/>
                    <a:lstStyle/>
                    <a:p>
                      <a:pPr marR="71755">
                        <a:lnSpc>
                          <a:spcPct val="115000"/>
                        </a:lnSpc>
                        <a:spcAft>
                          <a:spcPts val="1000"/>
                        </a:spcAft>
                      </a:pPr>
                      <a:r>
                        <a:rPr lang="en-GB" sz="700">
                          <a:effectLst/>
                        </a:rPr>
                        <a:t>Above</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nSpc>
                          <a:spcPct val="115000"/>
                        </a:lnSpc>
                        <a:spcAft>
                          <a:spcPts val="1000"/>
                        </a:spcAft>
                      </a:pPr>
                      <a:r>
                        <a:rPr lang="en-GB"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gn="ctr">
                        <a:lnSpc>
                          <a:spcPct val="115000"/>
                        </a:lnSpc>
                        <a:spcAft>
                          <a:spcPts val="1000"/>
                        </a:spcAft>
                      </a:pPr>
                      <a:r>
                        <a:rPr lang="en-GB" sz="7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dirty="0">
                          <a:effectLst/>
                        </a:rPr>
                        <a:t>6</a:t>
                      </a:r>
                      <a:endParaRPr lang="en-NZ" sz="900" dirty="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18</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dirty="0">
                          <a:effectLst/>
                        </a:rPr>
                        <a:t>22</a:t>
                      </a:r>
                      <a:endParaRPr lang="en-NZ" sz="900" dirty="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dirty="0">
                          <a:effectLst/>
                        </a:rPr>
                        <a:t>15</a:t>
                      </a:r>
                      <a:endParaRPr lang="en-NZ" sz="900" dirty="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8</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7</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17</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dirty="0">
                          <a:effectLst/>
                        </a:rPr>
                        <a:t>11</a:t>
                      </a:r>
                      <a:endParaRPr lang="en-NZ" sz="900" dirty="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14</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102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extLst>
                  <a:ext uri="{0D108BD9-81ED-4DB2-BD59-A6C34878D82A}">
                    <a16:rowId xmlns:a16="http://schemas.microsoft.com/office/drawing/2014/main" val="2378234892"/>
                  </a:ext>
                </a:extLst>
              </a:tr>
              <a:tr h="361041">
                <a:tc vMerge="1">
                  <a:txBody>
                    <a:bodyPr/>
                    <a:lstStyle/>
                    <a:p>
                      <a:endParaRPr lang="en-US"/>
                    </a:p>
                  </a:txBody>
                  <a:tcPr/>
                </a:tc>
                <a:tc>
                  <a:txBody>
                    <a:bodyPr/>
                    <a:lstStyle/>
                    <a:p>
                      <a:pPr>
                        <a:lnSpc>
                          <a:spcPct val="115000"/>
                        </a:lnSpc>
                        <a:spcAft>
                          <a:spcPts val="1000"/>
                        </a:spcAft>
                      </a:pPr>
                      <a:r>
                        <a:rPr lang="en-GB"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gn="ctr">
                        <a:lnSpc>
                          <a:spcPct val="115000"/>
                        </a:lnSpc>
                        <a:spcAft>
                          <a:spcPts val="1000"/>
                        </a:spcAft>
                      </a:pPr>
                      <a:r>
                        <a:rPr lang="en-GB" sz="7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40%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54%</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dirty="0">
                          <a:effectLst/>
                        </a:rPr>
                        <a:t>42%</a:t>
                      </a:r>
                      <a:endParaRPr lang="en-NZ" sz="900" dirty="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21%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18%</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50%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44%</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55%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41%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41%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14%</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52%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extLst>
                  <a:ext uri="{0D108BD9-81ED-4DB2-BD59-A6C34878D82A}">
                    <a16:rowId xmlns:a16="http://schemas.microsoft.com/office/drawing/2014/main" val="143937886"/>
                  </a:ext>
                </a:extLst>
              </a:tr>
              <a:tr h="361041">
                <a:tc rowSpan="2">
                  <a:txBody>
                    <a:bodyPr/>
                    <a:lstStyle/>
                    <a:p>
                      <a:pPr>
                        <a:lnSpc>
                          <a:spcPct val="115000"/>
                        </a:lnSpc>
                        <a:spcAft>
                          <a:spcPts val="1000"/>
                        </a:spcAft>
                      </a:pPr>
                      <a:r>
                        <a:rPr lang="en-GB" sz="700">
                          <a:effectLst/>
                        </a:rPr>
                        <a:t>Totals</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nSpc>
                          <a:spcPct val="115000"/>
                        </a:lnSpc>
                        <a:spcAft>
                          <a:spcPts val="1000"/>
                        </a:spcAft>
                      </a:pPr>
                      <a:r>
                        <a:rPr lang="en-GB"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gn="ctr">
                        <a:lnSpc>
                          <a:spcPct val="115000"/>
                        </a:lnSpc>
                        <a:spcAft>
                          <a:spcPts val="1000"/>
                        </a:spcAft>
                      </a:pPr>
                      <a:r>
                        <a:rPr lang="en-GB" sz="7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42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45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45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41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45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38</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34</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22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22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2</a:t>
                      </a:r>
                      <a:r>
                        <a:rPr lang="en-GB" sz="600">
                          <a:effectLst/>
                        </a:rPr>
                        <a:t>z</a:t>
                      </a:r>
                      <a:r>
                        <a:rPr lang="en-GB" sz="700">
                          <a:effectLst/>
                        </a:rPr>
                        <a:t>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27</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327</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extLst>
                  <a:ext uri="{0D108BD9-81ED-4DB2-BD59-A6C34878D82A}">
                    <a16:rowId xmlns:a16="http://schemas.microsoft.com/office/drawing/2014/main" val="1568227995"/>
                  </a:ext>
                </a:extLst>
              </a:tr>
              <a:tr h="461788">
                <a:tc vMerge="1">
                  <a:txBody>
                    <a:bodyPr/>
                    <a:lstStyle/>
                    <a:p>
                      <a:endParaRPr lang="en-US"/>
                    </a:p>
                  </a:txBody>
                  <a:tcPr/>
                </a:tc>
                <a:tc>
                  <a:txBody>
                    <a:bodyPr/>
                    <a:lstStyle/>
                    <a:p>
                      <a:pPr>
                        <a:lnSpc>
                          <a:spcPct val="115000"/>
                        </a:lnSpc>
                        <a:spcAft>
                          <a:spcPts val="1000"/>
                        </a:spcAft>
                      </a:pPr>
                      <a:r>
                        <a:rPr lang="en-GB"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nSpc>
                          <a:spcPct val="115000"/>
                        </a:lnSpc>
                        <a:spcAft>
                          <a:spcPts val="1000"/>
                        </a:spcAft>
                      </a:pPr>
                      <a:r>
                        <a:rPr lang="en-GB" sz="6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gn="ctr">
                        <a:lnSpc>
                          <a:spcPct val="115000"/>
                        </a:lnSpc>
                        <a:spcAft>
                          <a:spcPts val="1000"/>
                        </a:spcAft>
                      </a:pPr>
                      <a:r>
                        <a:rPr lang="en-GB" sz="7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GB" sz="700" dirty="0">
                          <a:effectLst/>
                        </a:rPr>
                        <a:t>100</a:t>
                      </a:r>
                      <a:endParaRPr lang="en-NZ" sz="900" dirty="0">
                        <a:solidFill>
                          <a:srgbClr val="000000"/>
                        </a:solidFill>
                        <a:effectLst/>
                        <a:latin typeface="Calibri" panose="020F0502020204030204" pitchFamily="34" charset="0"/>
                        <a:ea typeface="Calibri" panose="020F0502020204030204" pitchFamily="34" charset="0"/>
                      </a:endParaRPr>
                    </a:p>
                  </a:txBody>
                  <a:tcPr marL="56974" marR="56974" marT="0" marB="0" anchor="ctr"/>
                </a:tc>
                <a:extLst>
                  <a:ext uri="{0D108BD9-81ED-4DB2-BD59-A6C34878D82A}">
                    <a16:rowId xmlns:a16="http://schemas.microsoft.com/office/drawing/2014/main" val="3324929626"/>
                  </a:ext>
                </a:extLst>
              </a:tr>
            </a:tbl>
          </a:graphicData>
        </a:graphic>
      </p:graphicFrame>
      <p:cxnSp>
        <p:nvCxnSpPr>
          <p:cNvPr id="6" name="Straight Arrow Connector 5">
            <a:extLst>
              <a:ext uri="{FF2B5EF4-FFF2-40B4-BE49-F238E27FC236}">
                <a16:creationId xmlns:a16="http://schemas.microsoft.com/office/drawing/2014/main" id="{08D2DD3F-5D24-5B48-BD4D-4776CB4C5455}"/>
              </a:ext>
            </a:extLst>
          </p:cNvPr>
          <p:cNvCxnSpPr/>
          <p:nvPr/>
        </p:nvCxnSpPr>
        <p:spPr>
          <a:xfrm>
            <a:off x="3266902" y="3707476"/>
            <a:ext cx="10058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D7F179C-275A-674A-9377-CF9B6FE652BE}"/>
              </a:ext>
            </a:extLst>
          </p:cNvPr>
          <p:cNvCxnSpPr/>
          <p:nvPr/>
        </p:nvCxnSpPr>
        <p:spPr>
          <a:xfrm>
            <a:off x="4657898" y="3707476"/>
            <a:ext cx="10058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5E8AC10-51EA-5B44-B89E-11637BA2E6A4}"/>
              </a:ext>
            </a:extLst>
          </p:cNvPr>
          <p:cNvCxnSpPr/>
          <p:nvPr/>
        </p:nvCxnSpPr>
        <p:spPr>
          <a:xfrm>
            <a:off x="6021185" y="3707476"/>
            <a:ext cx="10058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BC6628C-F0D5-D44F-8C84-E021585842A8}"/>
              </a:ext>
            </a:extLst>
          </p:cNvPr>
          <p:cNvCxnSpPr/>
          <p:nvPr/>
        </p:nvCxnSpPr>
        <p:spPr>
          <a:xfrm>
            <a:off x="1939636" y="4499956"/>
            <a:ext cx="10058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E159158-50FE-F74E-B412-33AD1F992864}"/>
              </a:ext>
            </a:extLst>
          </p:cNvPr>
          <p:cNvCxnSpPr/>
          <p:nvPr/>
        </p:nvCxnSpPr>
        <p:spPr>
          <a:xfrm>
            <a:off x="3419302" y="3859876"/>
            <a:ext cx="10058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D62B692-51EF-A449-A39E-8E26DAA18EF6}"/>
              </a:ext>
            </a:extLst>
          </p:cNvPr>
          <p:cNvCxnSpPr/>
          <p:nvPr/>
        </p:nvCxnSpPr>
        <p:spPr>
          <a:xfrm>
            <a:off x="1884218" y="5259185"/>
            <a:ext cx="10058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057DF17-9AF2-6843-939B-7EC0EE11AA48}"/>
              </a:ext>
            </a:extLst>
          </p:cNvPr>
          <p:cNvCxnSpPr>
            <a:cxnSpLocks/>
          </p:cNvCxnSpPr>
          <p:nvPr/>
        </p:nvCxnSpPr>
        <p:spPr>
          <a:xfrm>
            <a:off x="1939636" y="4558566"/>
            <a:ext cx="895004" cy="501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50DD5EA-1AAF-AE45-8DE1-A00BD579253C}"/>
              </a:ext>
            </a:extLst>
          </p:cNvPr>
          <p:cNvCxnSpPr/>
          <p:nvPr/>
        </p:nvCxnSpPr>
        <p:spPr>
          <a:xfrm>
            <a:off x="6021185" y="4499956"/>
            <a:ext cx="10058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17F4336-4781-B244-9A6C-1FDF35C1265D}"/>
              </a:ext>
            </a:extLst>
          </p:cNvPr>
          <p:cNvCxnSpPr>
            <a:cxnSpLocks/>
          </p:cNvCxnSpPr>
          <p:nvPr/>
        </p:nvCxnSpPr>
        <p:spPr>
          <a:xfrm>
            <a:off x="6084916" y="3773978"/>
            <a:ext cx="847899" cy="523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139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36267-4FDC-7E4B-81C4-42749C1D6C2B}"/>
              </a:ext>
            </a:extLst>
          </p:cNvPr>
          <p:cNvSpPr>
            <a:spLocks noGrp="1"/>
          </p:cNvSpPr>
          <p:nvPr>
            <p:ph type="title"/>
          </p:nvPr>
        </p:nvSpPr>
        <p:spPr/>
        <p:txBody>
          <a:bodyPr/>
          <a:lstStyle/>
          <a:p>
            <a:r>
              <a:rPr lang="en-AU" b="1" dirty="0">
                <a:latin typeface="Cambria" panose="02040503050406030204" pitchFamily="18" charset="0"/>
                <a:ea typeface="Times New Roman" panose="02020603050405020304" pitchFamily="18" charset="0"/>
                <a:cs typeface="Times New Roman" panose="02020603050405020304" pitchFamily="18" charset="0"/>
              </a:rPr>
              <a:t>Male / Female years 1 - 10</a:t>
            </a:r>
            <a:endParaRPr lang="en-US" dirty="0"/>
          </a:p>
        </p:txBody>
      </p:sp>
      <p:sp>
        <p:nvSpPr>
          <p:cNvPr id="3" name="Rectangle 2">
            <a:extLst>
              <a:ext uri="{FF2B5EF4-FFF2-40B4-BE49-F238E27FC236}">
                <a16:creationId xmlns:a16="http://schemas.microsoft.com/office/drawing/2014/main" id="{8A36D8A8-3C39-6147-AD87-1B00E6A7B001}"/>
              </a:ext>
            </a:extLst>
          </p:cNvPr>
          <p:cNvSpPr/>
          <p:nvPr/>
        </p:nvSpPr>
        <p:spPr>
          <a:xfrm>
            <a:off x="351182" y="1743611"/>
            <a:ext cx="8411078" cy="390363"/>
          </a:xfrm>
          <a:prstGeom prst="rect">
            <a:avLst/>
          </a:prstGeom>
        </p:spPr>
        <p:txBody>
          <a:bodyPr wrap="square">
            <a:spAutoFit/>
          </a:bodyPr>
          <a:lstStyle/>
          <a:p>
            <a:pPr>
              <a:lnSpc>
                <a:spcPct val="115000"/>
              </a:lnSpc>
              <a:spcAft>
                <a:spcPts val="0"/>
              </a:spcAft>
            </a:pPr>
            <a:r>
              <a:rPr lang="en-NZ"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6E13FC63-51BA-F44B-B873-2917FC1D0B0C}"/>
              </a:ext>
            </a:extLst>
          </p:cNvPr>
          <p:cNvSpPr/>
          <p:nvPr/>
        </p:nvSpPr>
        <p:spPr>
          <a:xfrm>
            <a:off x="163444" y="2133974"/>
            <a:ext cx="8786553" cy="3469476"/>
          </a:xfrm>
          <a:prstGeom prst="rect">
            <a:avLst/>
          </a:prstGeom>
        </p:spPr>
        <p:txBody>
          <a:bodyPr wrap="square">
            <a:spAutoFit/>
          </a:bodyPr>
          <a:lstStyle/>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Female pupils 2021 </a:t>
            </a: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 140/154 (91%) At or Above</a:t>
            </a:r>
            <a:endPar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endParaRP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2020</a:t>
            </a:r>
            <a:r>
              <a:rPr lang="en-AU" sz="14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 = </a:t>
            </a: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121/141 (85%) At or Above</a:t>
            </a:r>
          </a:p>
          <a:p>
            <a:pPr marL="685800" lvl="1">
              <a:lnSpc>
                <a:spcPct val="115000"/>
              </a:lnSpc>
            </a:pPr>
            <a:r>
              <a:rPr lang="en-NZ" sz="1400" dirty="0">
                <a:latin typeface="Cambria" panose="02040503050406030204" pitchFamily="18" charset="0"/>
                <a:ea typeface="Calibri" panose="020F0502020204030204" pitchFamily="34" charset="0"/>
                <a:cs typeface="Calibri" panose="020F0502020204030204" pitchFamily="34" charset="0"/>
              </a:rPr>
              <a:t>2019</a:t>
            </a: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 103/118 (87%) pupil At or Above </a:t>
            </a:r>
            <a:r>
              <a:rPr lang="en-NZ" dirty="0">
                <a:latin typeface="Cambria" panose="02040503050406030204" pitchFamily="18" charset="0"/>
                <a:ea typeface="Calibri" panose="020F0502020204030204" pitchFamily="34" charset="0"/>
                <a:cs typeface="Calibri" panose="020F0502020204030204" pitchFamily="34" charset="0"/>
              </a:rPr>
              <a:t>	</a:t>
            </a:r>
          </a:p>
          <a:p>
            <a:pPr marL="228600">
              <a:lnSpc>
                <a:spcPct val="115000"/>
              </a:lnSpc>
              <a:spcAft>
                <a:spcPts val="0"/>
              </a:spcAft>
            </a:pPr>
            <a:r>
              <a:rPr lang="en-NZ" dirty="0">
                <a:latin typeface="Cambria" panose="02040503050406030204" pitchFamily="18" charset="0"/>
                <a:ea typeface="Calibri" panose="020F0502020204030204" pitchFamily="34" charset="0"/>
                <a:cs typeface="Calibri" panose="020F0502020204030204" pitchFamily="34" charset="0"/>
              </a:rPr>
              <a:t>	</a:t>
            </a:r>
          </a:p>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Male pupils 2021 </a:t>
            </a: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 151/173 (87%) At or Above</a:t>
            </a:r>
            <a:endPar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endParaRP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2020 = 146/161 (90%) At or Above</a:t>
            </a:r>
          </a:p>
          <a:p>
            <a:pPr marL="685800" lvl="1">
              <a:lnSpc>
                <a:spcPct val="115000"/>
              </a:lnSpc>
            </a:pPr>
            <a:r>
              <a:rPr lang="en-NZ" sz="1400" dirty="0">
                <a:latin typeface="Cambria" panose="02040503050406030204" pitchFamily="18" charset="0"/>
                <a:ea typeface="Calibri" panose="020F0502020204030204" pitchFamily="34" charset="0"/>
                <a:cs typeface="Calibri" panose="020F0502020204030204" pitchFamily="34" charset="0"/>
              </a:rPr>
              <a:t>2019 </a:t>
            </a: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116/138 (84%) At or Above </a:t>
            </a:r>
          </a:p>
          <a:p>
            <a:pPr marL="228600">
              <a:lnSpc>
                <a:spcPct val="115000"/>
              </a:lnSpc>
              <a:spcAft>
                <a:spcPts val="0"/>
              </a:spcAft>
            </a:pP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	</a:t>
            </a:r>
            <a:endParaRPr lang="en-NZ" dirty="0">
              <a:latin typeface="Cambria" panose="02040503050406030204" pitchFamily="18" charset="0"/>
              <a:ea typeface="Calibri" panose="020F0502020204030204" pitchFamily="34" charset="0"/>
              <a:cs typeface="Calibri" panose="020F0502020204030204" pitchFamily="34" charset="0"/>
            </a:endParaRPr>
          </a:p>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Well below category 2021 </a:t>
            </a: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 7/327 (2%)</a:t>
            </a:r>
            <a:endPar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endParaRP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2021</a:t>
            </a:r>
            <a:r>
              <a:rPr lang="en-AU" sz="14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 </a:t>
            </a: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7/173 (4%) males and 1/154 (0%) females.</a:t>
            </a: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2020 = 6/161 (3%) males and 1/141 (1%) females.</a:t>
            </a: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Calibri" panose="020F0502020204030204" pitchFamily="34" charset="0"/>
              </a:rPr>
              <a:t>2019 = 9/138 (6%) males and 2/118 (1%) females</a:t>
            </a:r>
            <a:endParaRPr lang="en-US" sz="1400" dirty="0"/>
          </a:p>
        </p:txBody>
      </p:sp>
      <p:cxnSp>
        <p:nvCxnSpPr>
          <p:cNvPr id="5" name="Straight Arrow Connector 4">
            <a:extLst>
              <a:ext uri="{FF2B5EF4-FFF2-40B4-BE49-F238E27FC236}">
                <a16:creationId xmlns:a16="http://schemas.microsoft.com/office/drawing/2014/main" id="{59BC06D5-EA4A-A040-87F9-ECE5DA5C05AF}"/>
              </a:ext>
            </a:extLst>
          </p:cNvPr>
          <p:cNvCxnSpPr>
            <a:cxnSpLocks/>
          </p:cNvCxnSpPr>
          <p:nvPr/>
        </p:nvCxnSpPr>
        <p:spPr>
          <a:xfrm flipV="1">
            <a:off x="502399" y="2809196"/>
            <a:ext cx="7909376" cy="423805"/>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8360992-25F4-DE46-B6CA-4C9D4C202EB9}"/>
              </a:ext>
            </a:extLst>
          </p:cNvPr>
          <p:cNvCxnSpPr>
            <a:cxnSpLocks/>
          </p:cNvCxnSpPr>
          <p:nvPr/>
        </p:nvCxnSpPr>
        <p:spPr>
          <a:xfrm flipV="1">
            <a:off x="502399" y="4294345"/>
            <a:ext cx="7909376" cy="1"/>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F3C7890-8AE4-A644-AF1C-2DA95A1BA9BB}"/>
              </a:ext>
            </a:extLst>
          </p:cNvPr>
          <p:cNvCxnSpPr>
            <a:cxnSpLocks/>
          </p:cNvCxnSpPr>
          <p:nvPr/>
        </p:nvCxnSpPr>
        <p:spPr>
          <a:xfrm flipV="1">
            <a:off x="502399" y="5667345"/>
            <a:ext cx="7984896" cy="1"/>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524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F0A4-A951-524C-B1BD-A8EE64F8E761}"/>
              </a:ext>
            </a:extLst>
          </p:cNvPr>
          <p:cNvSpPr>
            <a:spLocks noGrp="1"/>
          </p:cNvSpPr>
          <p:nvPr>
            <p:ph type="title"/>
          </p:nvPr>
        </p:nvSpPr>
        <p:spPr/>
        <p:txBody>
          <a:bodyPr/>
          <a:lstStyle/>
          <a:p>
            <a:r>
              <a:rPr lang="en-AU" b="1" dirty="0">
                <a:latin typeface="Cambria" panose="02040503050406030204" pitchFamily="18" charset="0"/>
                <a:ea typeface="Times New Roman" panose="02020603050405020304" pitchFamily="18" charset="0"/>
                <a:cs typeface="Times New Roman" panose="02020603050405020304" pitchFamily="18" charset="0"/>
              </a:rPr>
              <a:t>Ethnicity for years 1 - 10</a:t>
            </a:r>
            <a:br>
              <a:rPr lang="en-NZ"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endParaRPr lang="en-US" dirty="0">
              <a:solidFill>
                <a:srgbClr val="FF0000"/>
              </a:solidFill>
            </a:endParaRPr>
          </a:p>
        </p:txBody>
      </p:sp>
      <p:sp>
        <p:nvSpPr>
          <p:cNvPr id="3" name="Rectangle 2">
            <a:extLst>
              <a:ext uri="{FF2B5EF4-FFF2-40B4-BE49-F238E27FC236}">
                <a16:creationId xmlns:a16="http://schemas.microsoft.com/office/drawing/2014/main" id="{63285196-91A1-EF49-89A1-F27C2659626A}"/>
              </a:ext>
            </a:extLst>
          </p:cNvPr>
          <p:cNvSpPr/>
          <p:nvPr/>
        </p:nvSpPr>
        <p:spPr>
          <a:xfrm>
            <a:off x="298174" y="1742750"/>
            <a:ext cx="8464086" cy="3792705"/>
          </a:xfrm>
          <a:prstGeom prst="rect">
            <a:avLst/>
          </a:prstGeom>
        </p:spPr>
        <p:txBody>
          <a:bodyPr wrap="square">
            <a:spAutoFit/>
          </a:bodyPr>
          <a:lstStyle/>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Maori</a:t>
            </a:r>
            <a:r>
              <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r>
              <a:rPr lang="en-AU"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pupils 2021 </a:t>
            </a:r>
            <a:r>
              <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12/15 (80%), pupils achieving At or Above</a:t>
            </a: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2020 = 8/12 pupils At or Above (66%), </a:t>
            </a:r>
          </a:p>
          <a:p>
            <a:pPr marL="685800" lvl="1">
              <a:lnSpc>
                <a:spcPct val="115000"/>
              </a:lnSpc>
            </a:pPr>
            <a:r>
              <a:rPr lang="en-NZ" sz="1400" dirty="0">
                <a:latin typeface="Cambria" panose="02040503050406030204" pitchFamily="18" charset="0"/>
                <a:ea typeface="Calibri" panose="020F0502020204030204" pitchFamily="34" charset="0"/>
                <a:cs typeface="Times New Roman" panose="02020603050405020304" pitchFamily="18" charset="0"/>
              </a:rPr>
              <a:t>2019:   </a:t>
            </a: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6/9 pupils achieving At or Above (66%) </a:t>
            </a:r>
            <a:endParaRPr lang="en-NZ" sz="1400" dirty="0">
              <a:latin typeface="Cambria" panose="02040503050406030204" pitchFamily="18" charset="0"/>
              <a:ea typeface="Calibri" panose="020F0502020204030204" pitchFamily="34" charset="0"/>
              <a:cs typeface="Times New Roman" panose="02020603050405020304" pitchFamily="18" charset="0"/>
            </a:endParaRPr>
          </a:p>
          <a:p>
            <a:pPr marL="228600">
              <a:lnSpc>
                <a:spcPct val="115000"/>
              </a:lnSpc>
              <a:spcAft>
                <a:spcPts val="0"/>
              </a:spcAft>
            </a:pPr>
            <a:endPar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Pasifika</a:t>
            </a:r>
            <a:r>
              <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r>
              <a:rPr lang="en-AU"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pupils 2021 </a:t>
            </a:r>
            <a:r>
              <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11/13 (84%) pupils achieving At or Above</a:t>
            </a: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2020 = 10/14 pupils At or Above (71%), </a:t>
            </a: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2019:  3/7 pupils At or Above (42%)</a:t>
            </a:r>
          </a:p>
          <a:p>
            <a:pPr marL="228600">
              <a:lnSpc>
                <a:spcPct val="115000"/>
              </a:lnSpc>
              <a:spcAft>
                <a:spcPts val="0"/>
              </a:spcAft>
            </a:pPr>
            <a:endParaRPr lang="en-AU"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Asian</a:t>
            </a:r>
            <a:r>
              <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r>
              <a:rPr lang="en-AU"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pupils 2021 </a:t>
            </a:r>
            <a:r>
              <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131/137  (96%) pupils achieving At or Above</a:t>
            </a: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2020 = 106/114 pupils At or Above (92%)</a:t>
            </a:r>
          </a:p>
          <a:p>
            <a:pPr marL="228600">
              <a:lnSpc>
                <a:spcPct val="115000"/>
              </a:lnSpc>
              <a:spcAft>
                <a:spcPts val="0"/>
              </a:spcAft>
            </a:pPr>
            <a:endPar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NZ Pākehā</a:t>
            </a:r>
            <a:r>
              <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r>
              <a:rPr lang="en-AU"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pupils 2021 </a:t>
            </a:r>
            <a:r>
              <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115/135 (85%) pupils achieving At or Above</a:t>
            </a:r>
          </a:p>
          <a:p>
            <a:pPr marL="685800" lvl="1">
              <a:lnSpc>
                <a:spcPct val="115000"/>
              </a:lnSpc>
            </a:pPr>
            <a:r>
              <a:rPr lang="en-AU" sz="1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2020 = 120/136 pupils At or Above (88%)</a:t>
            </a:r>
            <a:endParaRPr lang="en-NZ" sz="14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9439F28A-1E3C-C647-8EDC-309D7A3A7940}"/>
              </a:ext>
            </a:extLst>
          </p:cNvPr>
          <p:cNvCxnSpPr>
            <a:cxnSpLocks/>
          </p:cNvCxnSpPr>
          <p:nvPr/>
        </p:nvCxnSpPr>
        <p:spPr>
          <a:xfrm flipV="1">
            <a:off x="685279" y="1853738"/>
            <a:ext cx="7885143" cy="847249"/>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EB111D5-4E66-4947-A982-F045DD816342}"/>
              </a:ext>
            </a:extLst>
          </p:cNvPr>
          <p:cNvCxnSpPr>
            <a:cxnSpLocks/>
          </p:cNvCxnSpPr>
          <p:nvPr/>
        </p:nvCxnSpPr>
        <p:spPr>
          <a:xfrm flipV="1">
            <a:off x="673162" y="3427199"/>
            <a:ext cx="7909376" cy="423805"/>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A8D6429-1F85-A848-8E85-0E986FFF8279}"/>
              </a:ext>
            </a:extLst>
          </p:cNvPr>
          <p:cNvCxnSpPr>
            <a:cxnSpLocks/>
          </p:cNvCxnSpPr>
          <p:nvPr/>
        </p:nvCxnSpPr>
        <p:spPr>
          <a:xfrm flipV="1">
            <a:off x="617312" y="4365313"/>
            <a:ext cx="7909376" cy="423805"/>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2E48A81-B2F6-F441-8F8D-44DC50BD8E98}"/>
              </a:ext>
            </a:extLst>
          </p:cNvPr>
          <p:cNvCxnSpPr>
            <a:cxnSpLocks/>
          </p:cNvCxnSpPr>
          <p:nvPr/>
        </p:nvCxnSpPr>
        <p:spPr>
          <a:xfrm>
            <a:off x="661046" y="5580708"/>
            <a:ext cx="7865642" cy="0"/>
          </a:xfrm>
          <a:prstGeom prst="straightConnector1">
            <a:avLst/>
          </a:prstGeom>
          <a:ln w="139700">
            <a:solidFill>
              <a:schemeClr val="accent1">
                <a:alpha val="29129"/>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141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E5D27-FFFB-5344-9CCC-A62EDF3AC8B3}"/>
              </a:ext>
            </a:extLst>
          </p:cNvPr>
          <p:cNvSpPr>
            <a:spLocks noGrp="1"/>
          </p:cNvSpPr>
          <p:nvPr>
            <p:ph type="title"/>
          </p:nvPr>
        </p:nvSpPr>
        <p:spPr/>
        <p:txBody>
          <a:bodyPr/>
          <a:lstStyle/>
          <a:p>
            <a:r>
              <a:rPr lang="en-US" dirty="0"/>
              <a:t>Mathematics intervention 2021</a:t>
            </a:r>
          </a:p>
        </p:txBody>
      </p:sp>
      <p:sp>
        <p:nvSpPr>
          <p:cNvPr id="3" name="TextBox 2">
            <a:extLst>
              <a:ext uri="{FF2B5EF4-FFF2-40B4-BE49-F238E27FC236}">
                <a16:creationId xmlns:a16="http://schemas.microsoft.com/office/drawing/2014/main" id="{A6E5F591-FAAB-504E-83DB-8A6A098239CE}"/>
              </a:ext>
            </a:extLst>
          </p:cNvPr>
          <p:cNvSpPr txBox="1"/>
          <p:nvPr/>
        </p:nvSpPr>
        <p:spPr>
          <a:xfrm>
            <a:off x="538223" y="2581154"/>
            <a:ext cx="8067554" cy="2862322"/>
          </a:xfrm>
          <a:prstGeom prst="rect">
            <a:avLst/>
          </a:prstGeom>
          <a:noFill/>
        </p:spPr>
        <p:txBody>
          <a:bodyPr wrap="square" rtlCol="0">
            <a:spAutoFit/>
          </a:bodyPr>
          <a:lstStyle/>
          <a:p>
            <a:r>
              <a:rPr lang="en-NZ" dirty="0">
                <a:latin typeface="Cambria" panose="02040503050406030204" pitchFamily="18" charset="0"/>
              </a:rPr>
              <a:t>Sub goal in Mathematics – based on identified issue with basic fact knowledge through the Primary School</a:t>
            </a:r>
          </a:p>
          <a:p>
            <a:endParaRPr lang="en-NZ" dirty="0">
              <a:latin typeface="Cambria" panose="02040503050406030204" pitchFamily="18" charset="0"/>
            </a:endParaRPr>
          </a:p>
          <a:p>
            <a:r>
              <a:rPr lang="en-NZ" b="1" dirty="0">
                <a:latin typeface="Cambria" panose="02040503050406030204" pitchFamily="18" charset="0"/>
              </a:rPr>
              <a:t>Aim</a:t>
            </a:r>
            <a:r>
              <a:rPr lang="en-NZ" dirty="0">
                <a:latin typeface="Cambria" panose="02040503050406030204" pitchFamily="18" charset="0"/>
              </a:rPr>
              <a:t>:  to increase achievement levels of ‘struggling’ students in Years 3 to 6 mathematics by raising each by one curriculum level (e.g.. from level one at start of the year to level 2 by end of the year) with a specific focus on basic fact knowledge and recall,, </a:t>
            </a:r>
          </a:p>
          <a:p>
            <a:endParaRPr lang="en-NZ" dirty="0">
              <a:latin typeface="Cambria" panose="02040503050406030204" pitchFamily="18" charset="0"/>
            </a:endParaRPr>
          </a:p>
          <a:p>
            <a:r>
              <a:rPr lang="en-NZ" b="1" dirty="0">
                <a:latin typeface="Cambria" panose="02040503050406030204" pitchFamily="18" charset="0"/>
              </a:rPr>
              <a:t>Resource</a:t>
            </a:r>
            <a:r>
              <a:rPr lang="en-NZ" dirty="0">
                <a:latin typeface="Cambria" panose="02040503050406030204" pitchFamily="18" charset="0"/>
              </a:rPr>
              <a:t>:  1 Within School Teacher </a:t>
            </a:r>
            <a:r>
              <a:rPr lang="en-NZ" dirty="0" err="1">
                <a:latin typeface="Cambria" panose="02040503050406030204" pitchFamily="18" charset="0"/>
              </a:rPr>
              <a:t>CoL</a:t>
            </a:r>
            <a:r>
              <a:rPr lang="en-NZ" dirty="0">
                <a:latin typeface="Cambria" panose="02040503050406030204" pitchFamily="18" charset="0"/>
              </a:rPr>
              <a:t> role (2.5 hours/week) was dedicated to this aim.</a:t>
            </a:r>
          </a:p>
        </p:txBody>
      </p:sp>
    </p:spTree>
    <p:extLst>
      <p:ext uri="{BB962C8B-B14F-4D97-AF65-F5344CB8AC3E}">
        <p14:creationId xmlns:p14="http://schemas.microsoft.com/office/powerpoint/2010/main" val="2715528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6C960-9204-C242-B7E9-F917B3C2A00D}"/>
              </a:ext>
            </a:extLst>
          </p:cNvPr>
          <p:cNvSpPr>
            <a:spLocks noGrp="1"/>
          </p:cNvSpPr>
          <p:nvPr>
            <p:ph type="title"/>
          </p:nvPr>
        </p:nvSpPr>
        <p:spPr/>
        <p:txBody>
          <a:bodyPr/>
          <a:lstStyle/>
          <a:p>
            <a:r>
              <a:rPr lang="en-US" dirty="0"/>
              <a:t>Basic facts results</a:t>
            </a:r>
          </a:p>
        </p:txBody>
      </p:sp>
      <p:graphicFrame>
        <p:nvGraphicFramePr>
          <p:cNvPr id="24" name="Object 23">
            <a:extLst>
              <a:ext uri="{FF2B5EF4-FFF2-40B4-BE49-F238E27FC236}">
                <a16:creationId xmlns:a16="http://schemas.microsoft.com/office/drawing/2014/main" id="{15081653-BDAF-F04E-BE75-2F1E6B307622}"/>
              </a:ext>
            </a:extLst>
          </p:cNvPr>
          <p:cNvGraphicFramePr>
            <a:graphicFrameLocks noChangeAspect="1"/>
          </p:cNvGraphicFramePr>
          <p:nvPr>
            <p:extLst>
              <p:ext uri="{D42A27DB-BD31-4B8C-83A1-F6EECF244321}">
                <p14:modId xmlns:p14="http://schemas.microsoft.com/office/powerpoint/2010/main" val="353789215"/>
              </p:ext>
            </p:extLst>
          </p:nvPr>
        </p:nvGraphicFramePr>
        <p:xfrm>
          <a:off x="998807" y="3016699"/>
          <a:ext cx="7837622" cy="3336589"/>
        </p:xfrm>
        <a:graphic>
          <a:graphicData uri="http://schemas.openxmlformats.org/presentationml/2006/ole">
            <mc:AlternateContent xmlns:mc="http://schemas.openxmlformats.org/markup-compatibility/2006">
              <mc:Choice xmlns:v="urn:schemas-microsoft-com:vml" Requires="v">
                <p:oleObj spid="_x0000_s1030" name="Document" r:id="rId3" imgW="5943600" imgH="2095500" progId="Word.Document.12">
                  <p:embed/>
                </p:oleObj>
              </mc:Choice>
              <mc:Fallback>
                <p:oleObj name="Document" r:id="rId3" imgW="5943600" imgH="2095500" progId="Word.Document.12">
                  <p:embed/>
                  <p:pic>
                    <p:nvPicPr>
                      <p:cNvPr id="24" name="Object 23">
                        <a:extLst>
                          <a:ext uri="{FF2B5EF4-FFF2-40B4-BE49-F238E27FC236}">
                            <a16:creationId xmlns:a16="http://schemas.microsoft.com/office/drawing/2014/main" id="{15081653-BDAF-F04E-BE75-2F1E6B307622}"/>
                          </a:ext>
                        </a:extLst>
                      </p:cNvPr>
                      <p:cNvPicPr/>
                      <p:nvPr/>
                    </p:nvPicPr>
                    <p:blipFill>
                      <a:blip r:embed="rId4"/>
                      <a:stretch>
                        <a:fillRect/>
                      </a:stretch>
                    </p:blipFill>
                    <p:spPr>
                      <a:xfrm>
                        <a:off x="998807" y="3016699"/>
                        <a:ext cx="7837622" cy="3336589"/>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8B70856C-7DD1-8B4A-B244-8EC83E6F95F7}"/>
              </a:ext>
            </a:extLst>
          </p:cNvPr>
          <p:cNvSpPr/>
          <p:nvPr/>
        </p:nvSpPr>
        <p:spPr>
          <a:xfrm>
            <a:off x="573087" y="1844584"/>
            <a:ext cx="8003753" cy="923330"/>
          </a:xfrm>
          <a:prstGeom prst="rect">
            <a:avLst/>
          </a:prstGeom>
        </p:spPr>
        <p:txBody>
          <a:bodyPr wrap="square">
            <a:spAutoFit/>
          </a:bodyPr>
          <a:lstStyle/>
          <a:p>
            <a:pPr marL="457200"/>
            <a:r>
              <a:rPr lang="en-NZ" dirty="0">
                <a:latin typeface="Cambria" panose="02040503050406030204" pitchFamily="18" charset="0"/>
                <a:ea typeface="Coming Soon"/>
                <a:cs typeface="Calibri" panose="020F0502020204030204" pitchFamily="34" charset="0"/>
              </a:rPr>
              <a:t>Overall achievement years 1 to 6 in basic facts knowledge.  This captures a shift for all as a result of every teaching programme in maths supplemented with the intervention resources and target group teaching.</a:t>
            </a:r>
            <a:endParaRPr lang="en-NZ" dirty="0">
              <a:latin typeface="Cambria" panose="020405030504060302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7125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939A7-E4FD-5F4C-9BA9-D79A8EB0D1BD}"/>
              </a:ext>
            </a:extLst>
          </p:cNvPr>
          <p:cNvSpPr>
            <a:spLocks noGrp="1"/>
          </p:cNvSpPr>
          <p:nvPr>
            <p:ph type="title"/>
          </p:nvPr>
        </p:nvSpPr>
        <p:spPr/>
        <p:txBody>
          <a:bodyPr/>
          <a:lstStyle/>
          <a:p>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Target group receiving weekly support</a:t>
            </a:r>
            <a:br>
              <a:rPr lang="en-US" dirty="0">
                <a:latin typeface="Calibri" panose="020F0502020204030204" pitchFamily="34" charset="0"/>
                <a:cs typeface="Calibri" panose="020F0502020204030204" pitchFamily="34" charset="0"/>
              </a:rPr>
            </a:br>
            <a:endParaRPr lang="en-US" dirty="0"/>
          </a:p>
        </p:txBody>
      </p:sp>
      <p:graphicFrame>
        <p:nvGraphicFramePr>
          <p:cNvPr id="7" name="Table 6">
            <a:extLst>
              <a:ext uri="{FF2B5EF4-FFF2-40B4-BE49-F238E27FC236}">
                <a16:creationId xmlns:a16="http://schemas.microsoft.com/office/drawing/2014/main" id="{3A26C95A-70F5-A647-8B82-27CB114E90DF}"/>
              </a:ext>
            </a:extLst>
          </p:cNvPr>
          <p:cNvGraphicFramePr>
            <a:graphicFrameLocks noGrp="1"/>
          </p:cNvGraphicFramePr>
          <p:nvPr>
            <p:extLst>
              <p:ext uri="{D42A27DB-BD31-4B8C-83A1-F6EECF244321}">
                <p14:modId xmlns:p14="http://schemas.microsoft.com/office/powerpoint/2010/main" val="443704043"/>
              </p:ext>
            </p:extLst>
          </p:nvPr>
        </p:nvGraphicFramePr>
        <p:xfrm>
          <a:off x="1604246" y="1903495"/>
          <a:ext cx="6127643" cy="4587968"/>
        </p:xfrm>
        <a:graphic>
          <a:graphicData uri="http://schemas.openxmlformats.org/drawingml/2006/table">
            <a:tbl>
              <a:tblPr firstRow="1" firstCol="1" bandRow="1"/>
              <a:tblGrid>
                <a:gridCol w="2064929">
                  <a:extLst>
                    <a:ext uri="{9D8B030D-6E8A-4147-A177-3AD203B41FA5}">
                      <a16:colId xmlns:a16="http://schemas.microsoft.com/office/drawing/2014/main" val="2243320641"/>
                    </a:ext>
                  </a:extLst>
                </a:gridCol>
                <a:gridCol w="1471802">
                  <a:extLst>
                    <a:ext uri="{9D8B030D-6E8A-4147-A177-3AD203B41FA5}">
                      <a16:colId xmlns:a16="http://schemas.microsoft.com/office/drawing/2014/main" val="824617363"/>
                    </a:ext>
                  </a:extLst>
                </a:gridCol>
                <a:gridCol w="1340846">
                  <a:extLst>
                    <a:ext uri="{9D8B030D-6E8A-4147-A177-3AD203B41FA5}">
                      <a16:colId xmlns:a16="http://schemas.microsoft.com/office/drawing/2014/main" val="1802079465"/>
                    </a:ext>
                  </a:extLst>
                </a:gridCol>
                <a:gridCol w="1250066">
                  <a:extLst>
                    <a:ext uri="{9D8B030D-6E8A-4147-A177-3AD203B41FA5}">
                      <a16:colId xmlns:a16="http://schemas.microsoft.com/office/drawing/2014/main" val="2957761742"/>
                    </a:ext>
                  </a:extLst>
                </a:gridCol>
              </a:tblGrid>
              <a:tr h="609600">
                <a:tc>
                  <a:txBody>
                    <a:bodyPr/>
                    <a:lstStyle/>
                    <a:p>
                      <a:pPr marL="457200" algn="ctr"/>
                      <a:r>
                        <a:rPr lang="en-NZ" sz="1200" b="1" dirty="0">
                          <a:effectLst/>
                          <a:latin typeface="Coming Soon"/>
                          <a:ea typeface="Coming Soon"/>
                          <a:cs typeface="Coming Soon"/>
                        </a:rPr>
                        <a:t>Start of Year</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r>
                        <a:rPr lang="en-NZ" sz="1200" b="1" dirty="0" err="1">
                          <a:effectLst/>
                          <a:latin typeface="Coming Soon"/>
                          <a:ea typeface="Coming Soon"/>
                          <a:cs typeface="Coming Soon"/>
                        </a:rPr>
                        <a:t>SoY</a:t>
                      </a:r>
                      <a:r>
                        <a:rPr lang="en-NZ" sz="1200" b="1" dirty="0">
                          <a:effectLst/>
                          <a:latin typeface="Coming Soon"/>
                          <a:ea typeface="Coming Soon"/>
                          <a:cs typeface="Coming Soon"/>
                        </a:rPr>
                        <a:t> Curriculum Level</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r>
                        <a:rPr lang="en-NZ" sz="1200" b="1" dirty="0" err="1">
                          <a:effectLst/>
                          <a:latin typeface="Coming Soon"/>
                          <a:ea typeface="Coming Soon"/>
                          <a:cs typeface="Coming Soon"/>
                        </a:rPr>
                        <a:t>EoY</a:t>
                      </a:r>
                      <a:r>
                        <a:rPr lang="en-NZ" sz="1200" b="1" dirty="0">
                          <a:effectLst/>
                          <a:latin typeface="Coming Soon"/>
                          <a:ea typeface="Coming Soon"/>
                          <a:cs typeface="Coming Soon"/>
                        </a:rPr>
                        <a:t> Curriculum Level</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r>
                        <a:rPr lang="en-NZ" sz="1200" b="1" dirty="0">
                          <a:effectLst/>
                          <a:latin typeface="Coming Soon"/>
                          <a:ea typeface="Coming Soon"/>
                          <a:cs typeface="Coming Soon"/>
                        </a:rPr>
                        <a:t>Sub level shift</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137297"/>
                  </a:ext>
                </a:extLst>
              </a:tr>
              <a:tr h="248648">
                <a:tc>
                  <a:txBody>
                    <a:bodyPr/>
                    <a:lstStyle/>
                    <a:p>
                      <a:pPr marL="457200"/>
                      <a:r>
                        <a:rPr lang="en-NZ" sz="1200" dirty="0">
                          <a:solidFill>
                            <a:srgbClr val="000000"/>
                          </a:solidFill>
                          <a:effectLst/>
                          <a:latin typeface="Coming Soon"/>
                          <a:ea typeface="Coming Soon"/>
                          <a:cs typeface="Coming Soon"/>
                        </a:rPr>
                        <a:t>  Student A - Year 6 </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457200" algn="ctr"/>
                      <a:r>
                        <a:rPr lang="en-NZ" sz="1200">
                          <a:solidFill>
                            <a:srgbClr val="000000"/>
                          </a:solidFill>
                          <a:effectLst/>
                          <a:latin typeface="Coming Soon"/>
                          <a:ea typeface="Coming Soon"/>
                          <a:cs typeface="Coming Soon"/>
                        </a:rPr>
                        <a:t>1 Proficient</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457200" algn="ctr"/>
                      <a:r>
                        <a:rPr lang="en-NZ" sz="1200" dirty="0">
                          <a:solidFill>
                            <a:srgbClr val="000000"/>
                          </a:solidFill>
                          <a:effectLst/>
                          <a:latin typeface="Coming Soon"/>
                          <a:ea typeface="Coming Soon"/>
                          <a:cs typeface="Coming Soon"/>
                        </a:rPr>
                        <a:t>2 Basic</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457200" algn="ctr"/>
                      <a:r>
                        <a:rPr lang="en-NZ" sz="1200" dirty="0">
                          <a:solidFill>
                            <a:srgbClr val="000000"/>
                          </a:solidFill>
                          <a:effectLst/>
                          <a:latin typeface="Coming Soon"/>
                          <a:ea typeface="Coming Soon"/>
                          <a:cs typeface="Coming Soon"/>
                        </a:rPr>
                        <a:t>2</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874035950"/>
                  </a:ext>
                </a:extLst>
              </a:tr>
              <a:tr h="372972">
                <a:tc>
                  <a:txBody>
                    <a:bodyPr/>
                    <a:lstStyle/>
                    <a:p>
                      <a:pPr marL="457200"/>
                      <a:r>
                        <a:rPr lang="en-NZ" sz="1200" dirty="0">
                          <a:solidFill>
                            <a:srgbClr val="000000"/>
                          </a:solidFill>
                          <a:effectLst/>
                          <a:latin typeface="Coming Soon"/>
                          <a:ea typeface="Coming Soon"/>
                          <a:cs typeface="Coming Soon"/>
                        </a:rPr>
                        <a:t>  Student B -  Year 6 </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457200" algn="ctr"/>
                      <a:r>
                        <a:rPr lang="en-NZ" sz="1200" dirty="0">
                          <a:solidFill>
                            <a:srgbClr val="000000"/>
                          </a:solidFill>
                          <a:effectLst/>
                          <a:latin typeface="Coming Soon"/>
                          <a:ea typeface="Coming Soon"/>
                          <a:cs typeface="Coming Soon"/>
                        </a:rPr>
                        <a:t>1 Proficient</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457200" algn="ctr"/>
                      <a:r>
                        <a:rPr lang="en-NZ" sz="1200" dirty="0">
                          <a:solidFill>
                            <a:srgbClr val="000000"/>
                          </a:solidFill>
                          <a:effectLst/>
                          <a:latin typeface="Coming Soon"/>
                          <a:ea typeface="Coming Soon"/>
                          <a:cs typeface="Coming Soon"/>
                        </a:rPr>
                        <a:t>1 Advanced</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457200" algn="ctr"/>
                      <a:r>
                        <a:rPr lang="en-NZ" sz="1200" dirty="0">
                          <a:solidFill>
                            <a:srgbClr val="000000"/>
                          </a:solidFill>
                          <a:effectLst/>
                          <a:latin typeface="Coming Soon"/>
                          <a:ea typeface="Coming Soon"/>
                          <a:cs typeface="Coming Soon"/>
                        </a:rPr>
                        <a:t>1 </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955116422"/>
                  </a:ext>
                </a:extLst>
              </a:tr>
              <a:tr h="248648">
                <a:tc>
                  <a:txBody>
                    <a:bodyPr/>
                    <a:lstStyle/>
                    <a:p>
                      <a:pPr marL="457200"/>
                      <a:r>
                        <a:rPr lang="en-NZ" sz="1200">
                          <a:solidFill>
                            <a:srgbClr val="000000"/>
                          </a:solidFill>
                          <a:effectLst/>
                          <a:latin typeface="Coming Soon"/>
                          <a:ea typeface="Coming Soon"/>
                          <a:cs typeface="Coming Soon"/>
                        </a:rPr>
                        <a:t>  Student C -  Year 6 </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457200" algn="ctr"/>
                      <a:r>
                        <a:rPr lang="en-NZ" sz="1200">
                          <a:solidFill>
                            <a:srgbClr val="000000"/>
                          </a:solidFill>
                          <a:effectLst/>
                          <a:latin typeface="Coming Soon"/>
                          <a:ea typeface="Coming Soon"/>
                          <a:cs typeface="Coming Soon"/>
                        </a:rPr>
                        <a:t>1 Proficient</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457200" algn="ctr"/>
                      <a:r>
                        <a:rPr lang="en-NZ" sz="1200" dirty="0">
                          <a:solidFill>
                            <a:srgbClr val="000000"/>
                          </a:solidFill>
                          <a:effectLst/>
                          <a:latin typeface="Coming Soon"/>
                          <a:ea typeface="Coming Soon"/>
                          <a:cs typeface="Coming Soon"/>
                        </a:rPr>
                        <a:t>2 Basic</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457200" algn="ctr"/>
                      <a:r>
                        <a:rPr lang="en-NZ" sz="1200" dirty="0">
                          <a:solidFill>
                            <a:srgbClr val="000000"/>
                          </a:solidFill>
                          <a:effectLst/>
                          <a:latin typeface="Coming Soon"/>
                          <a:ea typeface="Coming Soon"/>
                          <a:cs typeface="Coming Soon"/>
                        </a:rPr>
                        <a:t>2</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844972744"/>
                  </a:ext>
                </a:extLst>
              </a:tr>
              <a:tr h="248648">
                <a:tc>
                  <a:txBody>
                    <a:bodyPr/>
                    <a:lstStyle/>
                    <a:p>
                      <a:pPr marL="457200"/>
                      <a:r>
                        <a:rPr lang="en-NZ" sz="1200">
                          <a:solidFill>
                            <a:srgbClr val="000000"/>
                          </a:solidFill>
                          <a:effectLst/>
                          <a:latin typeface="Coming Soon"/>
                          <a:ea typeface="Coming Soon"/>
                          <a:cs typeface="Coming Soon"/>
                        </a:rPr>
                        <a:t>  Student D - Year 5</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algn="ctr"/>
                      <a:r>
                        <a:rPr lang="en-NZ" sz="1200" dirty="0">
                          <a:solidFill>
                            <a:srgbClr val="000000"/>
                          </a:solidFill>
                          <a:effectLst/>
                          <a:latin typeface="Coming Soon"/>
                          <a:ea typeface="Coming Soon"/>
                          <a:cs typeface="Coming Soon"/>
                        </a:rPr>
                        <a:t>1 Proficient</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algn="ctr"/>
                      <a:r>
                        <a:rPr lang="en-NZ" sz="1200" dirty="0">
                          <a:solidFill>
                            <a:srgbClr val="000000"/>
                          </a:solidFill>
                          <a:effectLst/>
                          <a:latin typeface="Coming Soon"/>
                          <a:ea typeface="Coming Soon"/>
                          <a:cs typeface="Coming Soon"/>
                        </a:rPr>
                        <a:t>2 Basic</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algn="ctr"/>
                      <a:r>
                        <a:rPr lang="en-NZ" sz="1200">
                          <a:solidFill>
                            <a:srgbClr val="000000"/>
                          </a:solidFill>
                          <a:effectLst/>
                          <a:latin typeface="Coming Soon"/>
                          <a:ea typeface="Coming Soon"/>
                          <a:cs typeface="Coming Soon"/>
                        </a:rPr>
                        <a:t>2</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028433582"/>
                  </a:ext>
                </a:extLst>
              </a:tr>
              <a:tr h="372972">
                <a:tc>
                  <a:txBody>
                    <a:bodyPr/>
                    <a:lstStyle/>
                    <a:p>
                      <a:pPr marL="457200"/>
                      <a:r>
                        <a:rPr lang="en-NZ" sz="1200" dirty="0">
                          <a:solidFill>
                            <a:srgbClr val="000000"/>
                          </a:solidFill>
                          <a:effectLst/>
                          <a:latin typeface="Coming Soon"/>
                          <a:ea typeface="Coming Soon"/>
                          <a:cs typeface="Coming Soon"/>
                        </a:rPr>
                        <a:t>  Student E - Year 5 </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algn="ctr"/>
                      <a:r>
                        <a:rPr lang="en-NZ" sz="1200" dirty="0">
                          <a:solidFill>
                            <a:srgbClr val="000000"/>
                          </a:solidFill>
                          <a:effectLst/>
                          <a:latin typeface="Coming Soon"/>
                          <a:ea typeface="Coming Soon"/>
                          <a:cs typeface="Coming Soon"/>
                        </a:rPr>
                        <a:t>1 Proficient</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algn="ctr"/>
                      <a:r>
                        <a:rPr lang="en-NZ" sz="1200" dirty="0">
                          <a:solidFill>
                            <a:srgbClr val="000000"/>
                          </a:solidFill>
                          <a:effectLst/>
                          <a:latin typeface="Coming Soon"/>
                          <a:ea typeface="Coming Soon"/>
                          <a:cs typeface="Coming Soon"/>
                        </a:rPr>
                        <a:t>1 Advanced</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algn="ctr"/>
                      <a:r>
                        <a:rPr lang="en-NZ" sz="1200" dirty="0">
                          <a:solidFill>
                            <a:srgbClr val="000000"/>
                          </a:solidFill>
                          <a:effectLst/>
                          <a:latin typeface="Coming Soon"/>
                          <a:ea typeface="Coming Soon"/>
                          <a:cs typeface="Coming Soon"/>
                        </a:rPr>
                        <a:t>1</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063660843"/>
                  </a:ext>
                </a:extLst>
              </a:tr>
              <a:tr h="248648">
                <a:tc>
                  <a:txBody>
                    <a:bodyPr/>
                    <a:lstStyle/>
                    <a:p>
                      <a:pPr marL="457200"/>
                      <a:r>
                        <a:rPr lang="en-NZ" sz="1200">
                          <a:solidFill>
                            <a:srgbClr val="000000"/>
                          </a:solidFill>
                          <a:effectLst/>
                          <a:latin typeface="Coming Soon"/>
                          <a:ea typeface="Coming Soon"/>
                          <a:cs typeface="Coming Soon"/>
                        </a:rPr>
                        <a:t>  Student F  -  Year 5 </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algn="ctr"/>
                      <a:r>
                        <a:rPr lang="en-NZ" sz="1200" dirty="0">
                          <a:solidFill>
                            <a:srgbClr val="000000"/>
                          </a:solidFill>
                          <a:effectLst/>
                          <a:latin typeface="Coming Soon"/>
                          <a:ea typeface="Coming Soon"/>
                          <a:cs typeface="Coming Soon"/>
                        </a:rPr>
                        <a:t>1 Proficient</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algn="ctr"/>
                      <a:r>
                        <a:rPr lang="en-NZ" sz="1200" dirty="0">
                          <a:solidFill>
                            <a:srgbClr val="000000"/>
                          </a:solidFill>
                          <a:effectLst/>
                          <a:latin typeface="Coming Soon"/>
                          <a:ea typeface="Coming Soon"/>
                          <a:cs typeface="Coming Soon"/>
                        </a:rPr>
                        <a:t>2 Basic</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algn="ctr"/>
                      <a:r>
                        <a:rPr lang="en-NZ" sz="1200" dirty="0">
                          <a:solidFill>
                            <a:srgbClr val="000000"/>
                          </a:solidFill>
                          <a:effectLst/>
                          <a:latin typeface="Coming Soon"/>
                          <a:ea typeface="Coming Soon"/>
                          <a:cs typeface="Coming Soon"/>
                        </a:rPr>
                        <a:t>2</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162114715"/>
                  </a:ext>
                </a:extLst>
              </a:tr>
              <a:tr h="372972">
                <a:tc>
                  <a:txBody>
                    <a:bodyPr/>
                    <a:lstStyle/>
                    <a:p>
                      <a:pPr marL="457200"/>
                      <a:r>
                        <a:rPr lang="en-NZ" sz="1200">
                          <a:solidFill>
                            <a:srgbClr val="000000"/>
                          </a:solidFill>
                          <a:effectLst/>
                          <a:latin typeface="Coming Soon"/>
                          <a:ea typeface="Coming Soon"/>
                          <a:cs typeface="Coming Soon"/>
                        </a:rPr>
                        <a:t>  Student G -  Year 5</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algn="ctr"/>
                      <a:r>
                        <a:rPr lang="en-NZ" sz="1200" dirty="0">
                          <a:solidFill>
                            <a:srgbClr val="000000"/>
                          </a:solidFill>
                          <a:effectLst/>
                          <a:latin typeface="Coming Soon"/>
                          <a:ea typeface="Coming Soon"/>
                          <a:cs typeface="Coming Soon"/>
                        </a:rPr>
                        <a:t>1 Proficient</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algn="ctr"/>
                      <a:r>
                        <a:rPr lang="en-NZ" sz="1200" dirty="0">
                          <a:solidFill>
                            <a:srgbClr val="000000"/>
                          </a:solidFill>
                          <a:effectLst/>
                          <a:latin typeface="Coming Soon"/>
                          <a:ea typeface="Coming Soon"/>
                          <a:cs typeface="Coming Soon"/>
                        </a:rPr>
                        <a:t>1 Advanced</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algn="ctr"/>
                      <a:r>
                        <a:rPr lang="en-NZ" sz="1200">
                          <a:solidFill>
                            <a:srgbClr val="000000"/>
                          </a:solidFill>
                          <a:effectLst/>
                          <a:latin typeface="Coming Soon"/>
                          <a:ea typeface="Coming Soon"/>
                          <a:cs typeface="Coming Soon"/>
                        </a:rPr>
                        <a:t>1</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865141681"/>
                  </a:ext>
                </a:extLst>
              </a:tr>
              <a:tr h="248648">
                <a:tc>
                  <a:txBody>
                    <a:bodyPr/>
                    <a:lstStyle/>
                    <a:p>
                      <a:pPr marL="457200"/>
                      <a:r>
                        <a:rPr lang="en-NZ" sz="1200">
                          <a:solidFill>
                            <a:srgbClr val="000000"/>
                          </a:solidFill>
                          <a:effectLst/>
                          <a:latin typeface="Coming Soon"/>
                          <a:ea typeface="Coming Soon"/>
                          <a:cs typeface="Coming Soon"/>
                        </a:rPr>
                        <a:t>  Student H - Year 5 </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algn="ctr"/>
                      <a:r>
                        <a:rPr lang="en-NZ" sz="1200" dirty="0">
                          <a:solidFill>
                            <a:srgbClr val="000000"/>
                          </a:solidFill>
                          <a:effectLst/>
                          <a:latin typeface="Coming Soon"/>
                          <a:ea typeface="Coming Soon"/>
                          <a:cs typeface="Coming Soon"/>
                        </a:rPr>
                        <a:t>1  Proficient</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algn="ctr"/>
                      <a:r>
                        <a:rPr lang="en-NZ" sz="1200" dirty="0">
                          <a:solidFill>
                            <a:srgbClr val="000000"/>
                          </a:solidFill>
                          <a:effectLst/>
                          <a:latin typeface="Coming Soon"/>
                          <a:ea typeface="Calibri" panose="020F0502020204030204" pitchFamily="34" charset="0"/>
                          <a:cs typeface="Times New Roman" panose="02020603050405020304" pitchFamily="18" charset="0"/>
                        </a:rPr>
                        <a:t>3 Basic</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algn="ctr"/>
                      <a:r>
                        <a:rPr lang="en-NZ" sz="1200" dirty="0">
                          <a:solidFill>
                            <a:srgbClr val="000000"/>
                          </a:solidFill>
                          <a:effectLst/>
                          <a:latin typeface="Coming Soon"/>
                          <a:ea typeface="Calibri" panose="020F0502020204030204" pitchFamily="34" charset="0"/>
                          <a:cs typeface="Times New Roman" panose="02020603050405020304" pitchFamily="18" charset="0"/>
                        </a:rPr>
                        <a:t>4</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905954965"/>
                  </a:ext>
                </a:extLst>
              </a:tr>
              <a:tr h="372972">
                <a:tc>
                  <a:txBody>
                    <a:bodyPr/>
                    <a:lstStyle/>
                    <a:p>
                      <a:pPr marL="457200"/>
                      <a:r>
                        <a:rPr lang="en-NZ" sz="1200">
                          <a:solidFill>
                            <a:srgbClr val="000000"/>
                          </a:solidFill>
                          <a:effectLst/>
                          <a:latin typeface="Coming Soon"/>
                          <a:ea typeface="Coming Soon"/>
                          <a:cs typeface="Coming Soon"/>
                        </a:rPr>
                        <a:t>  Student I - Year 5</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algn="ctr"/>
                      <a:r>
                        <a:rPr lang="en-NZ" sz="1200">
                          <a:solidFill>
                            <a:srgbClr val="000000"/>
                          </a:solidFill>
                          <a:effectLst/>
                          <a:latin typeface="Coming Soon"/>
                          <a:ea typeface="Coming Soon"/>
                          <a:cs typeface="Coming Soon"/>
                        </a:rPr>
                        <a:t>1 Proficient</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algn="ctr"/>
                      <a:r>
                        <a:rPr lang="en-NZ" sz="1200" dirty="0">
                          <a:solidFill>
                            <a:srgbClr val="000000"/>
                          </a:solidFill>
                          <a:effectLst/>
                          <a:latin typeface="Coming Soon"/>
                          <a:ea typeface="Coming Soon"/>
                          <a:cs typeface="Coming Soon"/>
                        </a:rPr>
                        <a:t>1 Advanced</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algn="ctr"/>
                      <a:r>
                        <a:rPr lang="en-NZ" sz="1200" dirty="0">
                          <a:solidFill>
                            <a:srgbClr val="000000"/>
                          </a:solidFill>
                          <a:effectLst/>
                          <a:latin typeface="Coming Soon"/>
                          <a:ea typeface="Coming Soon"/>
                          <a:cs typeface="Coming Soon"/>
                        </a:rPr>
                        <a:t>1</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383714511"/>
                  </a:ext>
                </a:extLst>
              </a:tr>
              <a:tr h="372972">
                <a:tc>
                  <a:txBody>
                    <a:bodyPr/>
                    <a:lstStyle/>
                    <a:p>
                      <a:pPr marL="457200"/>
                      <a:r>
                        <a:rPr lang="en-NZ" sz="1200" dirty="0">
                          <a:solidFill>
                            <a:srgbClr val="000000"/>
                          </a:solidFill>
                          <a:effectLst/>
                          <a:latin typeface="Coming Soon"/>
                          <a:ea typeface="Coming Soon"/>
                          <a:cs typeface="Coming Soon"/>
                        </a:rPr>
                        <a:t>  Student J - Year 5 </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algn="ctr"/>
                      <a:r>
                        <a:rPr lang="en-NZ" sz="1200">
                          <a:solidFill>
                            <a:srgbClr val="000000"/>
                          </a:solidFill>
                          <a:effectLst/>
                          <a:latin typeface="Coming Soon"/>
                          <a:ea typeface="Coming Soon"/>
                          <a:cs typeface="Coming Soon"/>
                        </a:rPr>
                        <a:t>1 Proficient</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algn="ctr"/>
                      <a:r>
                        <a:rPr lang="en-NZ" sz="1200" dirty="0">
                          <a:solidFill>
                            <a:srgbClr val="000000"/>
                          </a:solidFill>
                          <a:effectLst/>
                          <a:latin typeface="Coming Soon"/>
                          <a:ea typeface="Coming Soon"/>
                          <a:cs typeface="Coming Soon"/>
                        </a:rPr>
                        <a:t>1 Advanced</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algn="ctr"/>
                      <a:r>
                        <a:rPr lang="en-NZ" sz="1200">
                          <a:solidFill>
                            <a:srgbClr val="000000"/>
                          </a:solidFill>
                          <a:effectLst/>
                          <a:latin typeface="Coming Soon"/>
                          <a:ea typeface="Coming Soon"/>
                          <a:cs typeface="Coming Soon"/>
                        </a:rPr>
                        <a:t>1</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64040224"/>
                  </a:ext>
                </a:extLst>
              </a:tr>
              <a:tr h="248648">
                <a:tc>
                  <a:txBody>
                    <a:bodyPr/>
                    <a:lstStyle/>
                    <a:p>
                      <a:pPr marL="457200"/>
                      <a:r>
                        <a:rPr lang="en-NZ" sz="1200">
                          <a:solidFill>
                            <a:srgbClr val="000000"/>
                          </a:solidFill>
                          <a:effectLst/>
                          <a:latin typeface="Coming Soon"/>
                          <a:ea typeface="Coming Soon"/>
                          <a:cs typeface="Coming Soon"/>
                        </a:rPr>
                        <a:t>  Student  K -  Year 5  </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algn="ctr"/>
                      <a:r>
                        <a:rPr lang="en-NZ" sz="1200">
                          <a:solidFill>
                            <a:srgbClr val="000000"/>
                          </a:solidFill>
                          <a:effectLst/>
                          <a:latin typeface="Coming Soon"/>
                          <a:ea typeface="Coming Soon"/>
                          <a:cs typeface="Coming Soon"/>
                        </a:rPr>
                        <a:t>1 Advanced</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algn="ctr"/>
                      <a:r>
                        <a:rPr lang="en-NZ" sz="1200" dirty="0">
                          <a:solidFill>
                            <a:srgbClr val="000000"/>
                          </a:solidFill>
                          <a:effectLst/>
                          <a:latin typeface="Coming Soon"/>
                          <a:ea typeface="Calibri" panose="020F0502020204030204" pitchFamily="34" charset="0"/>
                          <a:cs typeface="Times New Roman" panose="02020603050405020304" pitchFamily="18" charset="0"/>
                        </a:rPr>
                        <a:t>3 Basic</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algn="ctr"/>
                      <a:r>
                        <a:rPr lang="en-NZ" sz="1200" dirty="0">
                          <a:solidFill>
                            <a:srgbClr val="000000"/>
                          </a:solidFill>
                          <a:effectLst/>
                          <a:latin typeface="Coming Soon"/>
                          <a:ea typeface="Calibri" panose="020F0502020204030204" pitchFamily="34" charset="0"/>
                          <a:cs typeface="Times New Roman" panose="02020603050405020304" pitchFamily="18" charset="0"/>
                        </a:rPr>
                        <a:t>3</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806729529"/>
                  </a:ext>
                </a:extLst>
              </a:tr>
              <a:tr h="248648">
                <a:tc>
                  <a:txBody>
                    <a:bodyPr/>
                    <a:lstStyle/>
                    <a:p>
                      <a:pPr marL="457200"/>
                      <a:r>
                        <a:rPr lang="en-NZ" sz="1200">
                          <a:solidFill>
                            <a:srgbClr val="000000"/>
                          </a:solidFill>
                          <a:effectLst/>
                          <a:latin typeface="Coming Soon"/>
                          <a:ea typeface="Coming Soon"/>
                          <a:cs typeface="Coming Soon"/>
                        </a:rPr>
                        <a:t>  Student L - Year 3 </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457200" algn="ctr"/>
                      <a:r>
                        <a:rPr lang="en-NZ" sz="1200">
                          <a:solidFill>
                            <a:srgbClr val="000000"/>
                          </a:solidFill>
                          <a:effectLst/>
                          <a:latin typeface="Coming Soon"/>
                          <a:ea typeface="Coming Soon"/>
                          <a:cs typeface="Coming Soon"/>
                        </a:rPr>
                        <a:t>1 Proficient</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457200" algn="ctr"/>
                      <a:r>
                        <a:rPr lang="en-NZ" sz="1200" dirty="0">
                          <a:solidFill>
                            <a:srgbClr val="000000"/>
                          </a:solidFill>
                          <a:effectLst/>
                          <a:latin typeface="Coming Soon"/>
                          <a:ea typeface="Coming Soon"/>
                          <a:cs typeface="Coming Soon"/>
                        </a:rPr>
                        <a:t>2 Basic</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457200" algn="ctr"/>
                      <a:r>
                        <a:rPr lang="en-NZ" sz="1200" dirty="0">
                          <a:solidFill>
                            <a:srgbClr val="000000"/>
                          </a:solidFill>
                          <a:effectLst/>
                          <a:latin typeface="Coming Soon"/>
                          <a:ea typeface="Coming Soon"/>
                          <a:cs typeface="Coming Soon"/>
                        </a:rPr>
                        <a:t>2</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67990485"/>
                  </a:ext>
                </a:extLst>
              </a:tr>
              <a:tr h="372972">
                <a:tc>
                  <a:txBody>
                    <a:bodyPr/>
                    <a:lstStyle/>
                    <a:p>
                      <a:pPr marL="457200"/>
                      <a:r>
                        <a:rPr lang="en-NZ" sz="1200" dirty="0">
                          <a:solidFill>
                            <a:srgbClr val="000000"/>
                          </a:solidFill>
                          <a:effectLst/>
                          <a:latin typeface="Coming Soon"/>
                          <a:ea typeface="Coming Soon"/>
                          <a:cs typeface="Coming Soon"/>
                        </a:rPr>
                        <a:t>  Student M - Year 3 </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457200" algn="ctr"/>
                      <a:r>
                        <a:rPr lang="en-NZ" sz="1200">
                          <a:solidFill>
                            <a:srgbClr val="000000"/>
                          </a:solidFill>
                          <a:effectLst/>
                          <a:latin typeface="Coming Soon"/>
                          <a:ea typeface="Coming Soon"/>
                          <a:cs typeface="Coming Soon"/>
                        </a:rPr>
                        <a:t>1 Proficient</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457200" algn="ctr"/>
                      <a:r>
                        <a:rPr lang="en-NZ" sz="1200" dirty="0">
                          <a:solidFill>
                            <a:srgbClr val="000000"/>
                          </a:solidFill>
                          <a:effectLst/>
                          <a:latin typeface="Coming Soon"/>
                          <a:ea typeface="Coming Soon"/>
                          <a:cs typeface="Coming Soon"/>
                        </a:rPr>
                        <a:t>1 Proficient</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457200" algn="ctr"/>
                      <a:r>
                        <a:rPr lang="en-NZ" sz="1200" dirty="0">
                          <a:solidFill>
                            <a:srgbClr val="000000"/>
                          </a:solidFill>
                          <a:effectLst/>
                          <a:latin typeface="Coming Soon"/>
                          <a:ea typeface="Coming Soon"/>
                          <a:cs typeface="Coming Soon"/>
                        </a:rPr>
                        <a:t>0</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558595743"/>
                  </a:ext>
                </a:extLst>
              </a:tr>
            </a:tbl>
          </a:graphicData>
        </a:graphic>
      </p:graphicFrame>
      <p:sp>
        <p:nvSpPr>
          <p:cNvPr id="3" name="Right Arrow 2">
            <a:extLst>
              <a:ext uri="{FF2B5EF4-FFF2-40B4-BE49-F238E27FC236}">
                <a16:creationId xmlns:a16="http://schemas.microsoft.com/office/drawing/2014/main" id="{3DAFFE84-9376-664F-8546-9FDA2C6E85C4}"/>
              </a:ext>
            </a:extLst>
          </p:cNvPr>
          <p:cNvSpPr/>
          <p:nvPr/>
        </p:nvSpPr>
        <p:spPr>
          <a:xfrm rot="7930032">
            <a:off x="7323513" y="4023359"/>
            <a:ext cx="1138844" cy="598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E6E53A9F-FCAD-A74A-AF9D-49BAB2B2BC28}"/>
              </a:ext>
            </a:extLst>
          </p:cNvPr>
          <p:cNvSpPr/>
          <p:nvPr/>
        </p:nvSpPr>
        <p:spPr>
          <a:xfrm rot="7930032">
            <a:off x="7323511" y="4965468"/>
            <a:ext cx="1138844" cy="598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686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F27E3-7FA2-CC41-B391-3CABD7321376}"/>
              </a:ext>
            </a:extLst>
          </p:cNvPr>
          <p:cNvSpPr>
            <a:spLocks noGrp="1"/>
          </p:cNvSpPr>
          <p:nvPr>
            <p:ph type="title"/>
          </p:nvPr>
        </p:nvSpPr>
        <p:spPr/>
        <p:txBody>
          <a:bodyPr/>
          <a:lstStyle/>
          <a:p>
            <a:r>
              <a:rPr lang="en-US" dirty="0"/>
              <a:t>Target one</a:t>
            </a:r>
          </a:p>
        </p:txBody>
      </p:sp>
      <p:sp>
        <p:nvSpPr>
          <p:cNvPr id="4" name="Rectangle 3">
            <a:extLst>
              <a:ext uri="{FF2B5EF4-FFF2-40B4-BE49-F238E27FC236}">
                <a16:creationId xmlns:a16="http://schemas.microsoft.com/office/drawing/2014/main" id="{3B6F878B-C6E9-9A43-9B81-FCD17857E557}"/>
              </a:ext>
            </a:extLst>
          </p:cNvPr>
          <p:cNvSpPr/>
          <p:nvPr/>
        </p:nvSpPr>
        <p:spPr>
          <a:xfrm>
            <a:off x="615141" y="1604111"/>
            <a:ext cx="7913717" cy="710707"/>
          </a:xfrm>
          <a:prstGeom prst="rect">
            <a:avLst/>
          </a:prstGeom>
        </p:spPr>
        <p:txBody>
          <a:bodyPr wrap="square">
            <a:spAutoFit/>
          </a:bodyPr>
          <a:lstStyle/>
          <a:p>
            <a:pPr>
              <a:lnSpc>
                <a:spcPct val="115000"/>
              </a:lnSpc>
              <a:spcAft>
                <a:spcPts val="1000"/>
              </a:spcAft>
            </a:pPr>
            <a:r>
              <a:rPr lang="en-GB" dirty="0">
                <a:solidFill>
                  <a:srgbClr val="000000"/>
                </a:solidFill>
                <a:latin typeface="Cambria" panose="02040503050406030204" pitchFamily="18" charset="0"/>
                <a:ea typeface="Calibri" panose="020F0502020204030204" pitchFamily="34" charset="0"/>
              </a:rPr>
              <a:t>85% of 2021 Year 5,7,9 girls to be at or above in OTJ data (halve the number of students below and maintain no well below) </a:t>
            </a:r>
            <a:endParaRPr lang="en-NZ" sz="2400" dirty="0">
              <a:solidFill>
                <a:srgbClr val="000000"/>
              </a:solidFill>
              <a:effectLst/>
              <a:latin typeface="Cambria" panose="02040503050406030204" pitchFamily="18" charset="0"/>
              <a:ea typeface="Calibri" panose="020F0502020204030204" pitchFamily="34" charset="0"/>
            </a:endParaRPr>
          </a:p>
        </p:txBody>
      </p:sp>
      <p:graphicFrame>
        <p:nvGraphicFramePr>
          <p:cNvPr id="5" name="Table 4">
            <a:extLst>
              <a:ext uri="{FF2B5EF4-FFF2-40B4-BE49-F238E27FC236}">
                <a16:creationId xmlns:a16="http://schemas.microsoft.com/office/drawing/2014/main" id="{EA4382E9-698A-2744-BF4C-1273F250AF1B}"/>
              </a:ext>
            </a:extLst>
          </p:cNvPr>
          <p:cNvGraphicFramePr>
            <a:graphicFrameLocks noGrp="1"/>
          </p:cNvGraphicFramePr>
          <p:nvPr>
            <p:extLst>
              <p:ext uri="{D42A27DB-BD31-4B8C-83A1-F6EECF244321}">
                <p14:modId xmlns:p14="http://schemas.microsoft.com/office/powerpoint/2010/main" val="2833889443"/>
              </p:ext>
            </p:extLst>
          </p:nvPr>
        </p:nvGraphicFramePr>
        <p:xfrm>
          <a:off x="357447" y="2508689"/>
          <a:ext cx="3998422" cy="1900239"/>
        </p:xfrm>
        <a:graphic>
          <a:graphicData uri="http://schemas.openxmlformats.org/drawingml/2006/table">
            <a:tbl>
              <a:tblPr>
                <a:tableStyleId>{5C22544A-7EE6-4342-B048-85BDC9FD1C3A}</a:tableStyleId>
              </a:tblPr>
              <a:tblGrid>
                <a:gridCol w="2585258">
                  <a:extLst>
                    <a:ext uri="{9D8B030D-6E8A-4147-A177-3AD203B41FA5}">
                      <a16:colId xmlns:a16="http://schemas.microsoft.com/office/drawing/2014/main" val="3478645227"/>
                    </a:ext>
                  </a:extLst>
                </a:gridCol>
                <a:gridCol w="947651">
                  <a:extLst>
                    <a:ext uri="{9D8B030D-6E8A-4147-A177-3AD203B41FA5}">
                      <a16:colId xmlns:a16="http://schemas.microsoft.com/office/drawing/2014/main" val="2489038996"/>
                    </a:ext>
                  </a:extLst>
                </a:gridCol>
                <a:gridCol w="465513">
                  <a:extLst>
                    <a:ext uri="{9D8B030D-6E8A-4147-A177-3AD203B41FA5}">
                      <a16:colId xmlns:a16="http://schemas.microsoft.com/office/drawing/2014/main" val="4226361321"/>
                    </a:ext>
                  </a:extLst>
                </a:gridCol>
              </a:tblGrid>
              <a:tr h="393065">
                <a:tc>
                  <a:txBody>
                    <a:bodyPr/>
                    <a:lstStyle/>
                    <a:p>
                      <a:pPr>
                        <a:lnSpc>
                          <a:spcPct val="115000"/>
                        </a:lnSpc>
                        <a:spcAft>
                          <a:spcPts val="1000"/>
                        </a:spcAft>
                      </a:pPr>
                      <a:r>
                        <a:rPr lang="en-GB" sz="1400" dirty="0">
                          <a:effectLst/>
                          <a:latin typeface="Cambria" panose="02040503050406030204" pitchFamily="18" charset="0"/>
                        </a:rPr>
                        <a:t>Total number and percentage of girls in Year 5, 2021, who are At or Above expectation in the end of year OTJ.</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a:txBody>
                    <a:bodyPr/>
                    <a:lstStyle/>
                    <a:p>
                      <a:pPr>
                        <a:lnSpc>
                          <a:spcPct val="115000"/>
                        </a:lnSpc>
                        <a:spcAft>
                          <a:spcPts val="1000"/>
                        </a:spcAft>
                      </a:pPr>
                      <a:r>
                        <a:rPr lang="en-GB" sz="1400" b="1" dirty="0">
                          <a:effectLst/>
                          <a:latin typeface="Cambria" panose="02040503050406030204" pitchFamily="18" charset="0"/>
                        </a:rPr>
                        <a:t>Number</a:t>
                      </a:r>
                      <a:endParaRPr lang="en-NZ" sz="1400" b="1" dirty="0">
                        <a:effectLst/>
                        <a:latin typeface="Cambria" panose="02040503050406030204" pitchFamily="18" charset="0"/>
                      </a:endParaRPr>
                    </a:p>
                    <a:p>
                      <a:pPr>
                        <a:lnSpc>
                          <a:spcPct val="115000"/>
                        </a:lnSpc>
                        <a:spcAft>
                          <a:spcPts val="1000"/>
                        </a:spcAft>
                      </a:pPr>
                      <a:r>
                        <a:rPr lang="en-GB" sz="1400" dirty="0">
                          <a:effectLst/>
                          <a:latin typeface="Cambria" panose="02040503050406030204" pitchFamily="18" charset="0"/>
                        </a:rPr>
                        <a:t>16</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a:txBody>
                    <a:bodyPr/>
                    <a:lstStyle/>
                    <a:p>
                      <a:pPr>
                        <a:lnSpc>
                          <a:spcPct val="115000"/>
                        </a:lnSpc>
                        <a:spcAft>
                          <a:spcPts val="1000"/>
                        </a:spcAft>
                      </a:pPr>
                      <a:r>
                        <a:rPr lang="en-GB" sz="1400" b="1" dirty="0">
                          <a:effectLst/>
                          <a:latin typeface="Cambria" panose="02040503050406030204" pitchFamily="18" charset="0"/>
                        </a:rPr>
                        <a:t>%</a:t>
                      </a:r>
                      <a:endParaRPr lang="en-NZ" sz="1400" b="1" dirty="0">
                        <a:effectLst/>
                        <a:latin typeface="Cambria" panose="02040503050406030204" pitchFamily="18" charset="0"/>
                      </a:endParaRPr>
                    </a:p>
                    <a:p>
                      <a:pPr>
                        <a:lnSpc>
                          <a:spcPct val="115000"/>
                        </a:lnSpc>
                        <a:spcAft>
                          <a:spcPts val="1000"/>
                        </a:spcAft>
                      </a:pPr>
                      <a:r>
                        <a:rPr lang="en-GB" sz="1400" dirty="0">
                          <a:effectLst/>
                          <a:latin typeface="Cambria" panose="02040503050406030204" pitchFamily="18" charset="0"/>
                        </a:rPr>
                        <a:t>80</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extLst>
                  <a:ext uri="{0D108BD9-81ED-4DB2-BD59-A6C34878D82A}">
                    <a16:rowId xmlns:a16="http://schemas.microsoft.com/office/drawing/2014/main" val="253133358"/>
                  </a:ext>
                </a:extLst>
              </a:tr>
              <a:tr h="343535">
                <a:tc>
                  <a:txBody>
                    <a:bodyPr/>
                    <a:lstStyle/>
                    <a:p>
                      <a:pPr>
                        <a:lnSpc>
                          <a:spcPct val="115000"/>
                        </a:lnSpc>
                        <a:spcAft>
                          <a:spcPts val="1000"/>
                        </a:spcAft>
                      </a:pPr>
                      <a:r>
                        <a:rPr lang="en-GB" sz="1400" dirty="0">
                          <a:effectLst/>
                          <a:latin typeface="Cambria" panose="02040503050406030204" pitchFamily="18" charset="0"/>
                        </a:rPr>
                        <a:t>Are 85% or more of girls in Year 5, 2021 At or Above </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gridSpan="2">
                  <a:txBody>
                    <a:bodyPr/>
                    <a:lstStyle/>
                    <a:p>
                      <a:pPr>
                        <a:lnSpc>
                          <a:spcPct val="115000"/>
                        </a:lnSpc>
                        <a:spcAft>
                          <a:spcPts val="1000"/>
                        </a:spcAft>
                      </a:pPr>
                      <a:r>
                        <a:rPr lang="en-GB" sz="1400" dirty="0">
                          <a:effectLst/>
                          <a:latin typeface="Cambria" panose="02040503050406030204" pitchFamily="18" charset="0"/>
                        </a:rPr>
                        <a:t>YES / </a:t>
                      </a:r>
                      <a:r>
                        <a:rPr lang="en-GB" sz="1400" dirty="0">
                          <a:effectLst/>
                          <a:highlight>
                            <a:srgbClr val="FFFF00"/>
                          </a:highlight>
                          <a:latin typeface="Cambria" panose="02040503050406030204" pitchFamily="18" charset="0"/>
                        </a:rPr>
                        <a:t>NO</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633090831"/>
                  </a:ext>
                </a:extLst>
              </a:tr>
              <a:tr h="351155">
                <a:tc gridSpan="3">
                  <a:txBody>
                    <a:bodyPr/>
                    <a:lstStyle/>
                    <a:p>
                      <a:pPr>
                        <a:lnSpc>
                          <a:spcPct val="115000"/>
                        </a:lnSpc>
                        <a:spcAft>
                          <a:spcPts val="1000"/>
                        </a:spcAft>
                      </a:pPr>
                      <a:r>
                        <a:rPr lang="en-GB" sz="1400" dirty="0">
                          <a:effectLst/>
                          <a:latin typeface="Cambria" panose="02040503050406030204" pitchFamily="18" charset="0"/>
                        </a:rPr>
                        <a:t>Comment</a:t>
                      </a:r>
                      <a:r>
                        <a:rPr lang="en-NZ" sz="1400" dirty="0">
                          <a:effectLst/>
                          <a:latin typeface="Cambria" panose="02040503050406030204" pitchFamily="18" charset="0"/>
                        </a:rPr>
                        <a:t>:  </a:t>
                      </a:r>
                      <a:r>
                        <a:rPr lang="en-GB" sz="1400" dirty="0">
                          <a:effectLst/>
                          <a:latin typeface="Cambria" panose="02040503050406030204" pitchFamily="18" charset="0"/>
                        </a:rPr>
                        <a:t>we are 5% (1 child) away from meeting the target. </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9768538"/>
                  </a:ext>
                </a:extLst>
              </a:tr>
            </a:tbl>
          </a:graphicData>
        </a:graphic>
      </p:graphicFrame>
      <p:graphicFrame>
        <p:nvGraphicFramePr>
          <p:cNvPr id="6" name="Table 5">
            <a:extLst>
              <a:ext uri="{FF2B5EF4-FFF2-40B4-BE49-F238E27FC236}">
                <a16:creationId xmlns:a16="http://schemas.microsoft.com/office/drawing/2014/main" id="{36EFB418-0ED5-A245-96AD-646456B6EFB4}"/>
              </a:ext>
            </a:extLst>
          </p:cNvPr>
          <p:cNvGraphicFramePr>
            <a:graphicFrameLocks noGrp="1"/>
          </p:cNvGraphicFramePr>
          <p:nvPr>
            <p:extLst>
              <p:ext uri="{D42A27DB-BD31-4B8C-83A1-F6EECF244321}">
                <p14:modId xmlns:p14="http://schemas.microsoft.com/office/powerpoint/2010/main" val="3629051547"/>
              </p:ext>
            </p:extLst>
          </p:nvPr>
        </p:nvGraphicFramePr>
        <p:xfrm>
          <a:off x="4572000" y="2508689"/>
          <a:ext cx="3998421" cy="1781557"/>
        </p:xfrm>
        <a:graphic>
          <a:graphicData uri="http://schemas.openxmlformats.org/drawingml/2006/table">
            <a:tbl>
              <a:tblPr>
                <a:tableStyleId>{5C22544A-7EE6-4342-B048-85BDC9FD1C3A}</a:tableStyleId>
              </a:tblPr>
              <a:tblGrid>
                <a:gridCol w="2651760">
                  <a:extLst>
                    <a:ext uri="{9D8B030D-6E8A-4147-A177-3AD203B41FA5}">
                      <a16:colId xmlns:a16="http://schemas.microsoft.com/office/drawing/2014/main" val="422144728"/>
                    </a:ext>
                  </a:extLst>
                </a:gridCol>
                <a:gridCol w="822960">
                  <a:extLst>
                    <a:ext uri="{9D8B030D-6E8A-4147-A177-3AD203B41FA5}">
                      <a16:colId xmlns:a16="http://schemas.microsoft.com/office/drawing/2014/main" val="1366698649"/>
                    </a:ext>
                  </a:extLst>
                </a:gridCol>
                <a:gridCol w="523701">
                  <a:extLst>
                    <a:ext uri="{9D8B030D-6E8A-4147-A177-3AD203B41FA5}">
                      <a16:colId xmlns:a16="http://schemas.microsoft.com/office/drawing/2014/main" val="4241739777"/>
                    </a:ext>
                  </a:extLst>
                </a:gridCol>
              </a:tblGrid>
              <a:tr h="368935">
                <a:tc>
                  <a:txBody>
                    <a:bodyPr/>
                    <a:lstStyle/>
                    <a:p>
                      <a:pPr>
                        <a:lnSpc>
                          <a:spcPct val="115000"/>
                        </a:lnSpc>
                        <a:spcAft>
                          <a:spcPts val="1000"/>
                        </a:spcAft>
                      </a:pPr>
                      <a:r>
                        <a:rPr lang="en-GB" sz="1400" dirty="0">
                          <a:effectLst/>
                          <a:latin typeface="Cambria" panose="02040503050406030204" pitchFamily="18" charset="0"/>
                        </a:rPr>
                        <a:t>Total number and percentage of girls in Year 7, 2021, who are At or Above expectation in the end of year OTJ.</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a:txBody>
                    <a:bodyPr/>
                    <a:lstStyle/>
                    <a:p>
                      <a:pPr>
                        <a:lnSpc>
                          <a:spcPct val="115000"/>
                        </a:lnSpc>
                        <a:spcAft>
                          <a:spcPts val="1000"/>
                        </a:spcAft>
                      </a:pPr>
                      <a:r>
                        <a:rPr lang="en-GB" sz="1400" b="1" dirty="0">
                          <a:effectLst/>
                          <a:latin typeface="Cambria" panose="02040503050406030204" pitchFamily="18" charset="0"/>
                        </a:rPr>
                        <a:t>Number</a:t>
                      </a:r>
                      <a:endParaRPr lang="en-NZ" sz="1400" b="1" dirty="0">
                        <a:effectLst/>
                        <a:latin typeface="Cambria" panose="02040503050406030204" pitchFamily="18" charset="0"/>
                      </a:endParaRPr>
                    </a:p>
                    <a:p>
                      <a:pPr>
                        <a:lnSpc>
                          <a:spcPct val="115000"/>
                        </a:lnSpc>
                        <a:spcAft>
                          <a:spcPts val="1000"/>
                        </a:spcAft>
                      </a:pPr>
                      <a:r>
                        <a:rPr lang="en-GB" sz="1400" dirty="0">
                          <a:effectLst/>
                          <a:latin typeface="Cambria" panose="02040503050406030204" pitchFamily="18" charset="0"/>
                        </a:rPr>
                        <a:t>20</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a:txBody>
                    <a:bodyPr/>
                    <a:lstStyle/>
                    <a:p>
                      <a:pPr>
                        <a:lnSpc>
                          <a:spcPct val="115000"/>
                        </a:lnSpc>
                        <a:spcAft>
                          <a:spcPts val="1000"/>
                        </a:spcAft>
                      </a:pPr>
                      <a:r>
                        <a:rPr lang="en-GB" sz="1400" b="1" dirty="0">
                          <a:effectLst/>
                          <a:latin typeface="Cambria" panose="02040503050406030204" pitchFamily="18" charset="0"/>
                        </a:rPr>
                        <a:t>%</a:t>
                      </a:r>
                      <a:endParaRPr lang="en-NZ" sz="1400" b="1" dirty="0">
                        <a:effectLst/>
                        <a:latin typeface="Cambria" panose="02040503050406030204" pitchFamily="18" charset="0"/>
                      </a:endParaRPr>
                    </a:p>
                    <a:p>
                      <a:pPr>
                        <a:lnSpc>
                          <a:spcPct val="115000"/>
                        </a:lnSpc>
                        <a:spcAft>
                          <a:spcPts val="1000"/>
                        </a:spcAft>
                      </a:pPr>
                      <a:r>
                        <a:rPr lang="en-GB" sz="1400" dirty="0">
                          <a:effectLst/>
                          <a:latin typeface="Cambria" panose="02040503050406030204" pitchFamily="18" charset="0"/>
                        </a:rPr>
                        <a:t>100</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extLst>
                  <a:ext uri="{0D108BD9-81ED-4DB2-BD59-A6C34878D82A}">
                    <a16:rowId xmlns:a16="http://schemas.microsoft.com/office/drawing/2014/main" val="2568273773"/>
                  </a:ext>
                </a:extLst>
              </a:tr>
              <a:tr h="343535">
                <a:tc>
                  <a:txBody>
                    <a:bodyPr/>
                    <a:lstStyle/>
                    <a:p>
                      <a:pPr>
                        <a:lnSpc>
                          <a:spcPct val="115000"/>
                        </a:lnSpc>
                        <a:spcAft>
                          <a:spcPts val="1000"/>
                        </a:spcAft>
                      </a:pPr>
                      <a:r>
                        <a:rPr lang="en-GB" sz="1400" dirty="0">
                          <a:effectLst/>
                          <a:latin typeface="Cambria" panose="02040503050406030204" pitchFamily="18" charset="0"/>
                        </a:rPr>
                        <a:t>Are 85% or more of girls in Year 7, 2021 At or Above </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gridSpan="2">
                  <a:txBody>
                    <a:bodyPr/>
                    <a:lstStyle/>
                    <a:p>
                      <a:pPr>
                        <a:lnSpc>
                          <a:spcPct val="115000"/>
                        </a:lnSpc>
                        <a:spcAft>
                          <a:spcPts val="1000"/>
                        </a:spcAft>
                      </a:pPr>
                      <a:r>
                        <a:rPr lang="en-GB" sz="1400" dirty="0">
                          <a:effectLst/>
                          <a:highlight>
                            <a:srgbClr val="FFFF00"/>
                          </a:highlight>
                          <a:latin typeface="Cambria" panose="02040503050406030204" pitchFamily="18" charset="0"/>
                        </a:rPr>
                        <a:t>YES</a:t>
                      </a:r>
                      <a:r>
                        <a:rPr lang="en-GB" sz="1400" dirty="0">
                          <a:effectLst/>
                          <a:latin typeface="Cambria" panose="02040503050406030204" pitchFamily="18" charset="0"/>
                        </a:rPr>
                        <a:t> / NO</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677402493"/>
                  </a:ext>
                </a:extLst>
              </a:tr>
              <a:tr h="351155">
                <a:tc gridSpan="3">
                  <a:txBody>
                    <a:bodyPr/>
                    <a:lstStyle/>
                    <a:p>
                      <a:pPr>
                        <a:lnSpc>
                          <a:spcPct val="115000"/>
                        </a:lnSpc>
                        <a:spcAft>
                          <a:spcPts val="1000"/>
                        </a:spcAft>
                      </a:pPr>
                      <a:r>
                        <a:rPr lang="en-GB" sz="1400" dirty="0">
                          <a:effectLst/>
                          <a:latin typeface="Cambria" panose="02040503050406030204" pitchFamily="18" charset="0"/>
                        </a:rPr>
                        <a:t>Comment</a:t>
                      </a:r>
                      <a:r>
                        <a:rPr lang="en-NZ" sz="1400" dirty="0">
                          <a:effectLst/>
                          <a:latin typeface="Cambria" panose="02040503050406030204" pitchFamily="18" charset="0"/>
                        </a:rPr>
                        <a:t>:  </a:t>
                      </a:r>
                      <a:r>
                        <a:rPr lang="en-GB" sz="1400" dirty="0">
                          <a:effectLst/>
                          <a:latin typeface="Cambria" panose="02040503050406030204" pitchFamily="18" charset="0"/>
                        </a:rPr>
                        <a:t>We exceeded the target by 15%.</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32542"/>
                  </a:ext>
                </a:extLst>
              </a:tr>
            </a:tbl>
          </a:graphicData>
        </a:graphic>
      </p:graphicFrame>
      <p:graphicFrame>
        <p:nvGraphicFramePr>
          <p:cNvPr id="7" name="Table 6">
            <a:extLst>
              <a:ext uri="{FF2B5EF4-FFF2-40B4-BE49-F238E27FC236}">
                <a16:creationId xmlns:a16="http://schemas.microsoft.com/office/drawing/2014/main" id="{A0A92607-8688-1949-91D7-88E78C1ABEA9}"/>
              </a:ext>
            </a:extLst>
          </p:cNvPr>
          <p:cNvGraphicFramePr>
            <a:graphicFrameLocks noGrp="1"/>
          </p:cNvGraphicFramePr>
          <p:nvPr>
            <p:extLst>
              <p:ext uri="{D42A27DB-BD31-4B8C-83A1-F6EECF244321}">
                <p14:modId xmlns:p14="http://schemas.microsoft.com/office/powerpoint/2010/main" val="227461972"/>
              </p:ext>
            </p:extLst>
          </p:nvPr>
        </p:nvGraphicFramePr>
        <p:xfrm>
          <a:off x="357447" y="4783004"/>
          <a:ext cx="3998422" cy="1781557"/>
        </p:xfrm>
        <a:graphic>
          <a:graphicData uri="http://schemas.openxmlformats.org/drawingml/2006/table">
            <a:tbl>
              <a:tblPr>
                <a:tableStyleId>{5C22544A-7EE6-4342-B048-85BDC9FD1C3A}</a:tableStyleId>
              </a:tblPr>
              <a:tblGrid>
                <a:gridCol w="2685011">
                  <a:extLst>
                    <a:ext uri="{9D8B030D-6E8A-4147-A177-3AD203B41FA5}">
                      <a16:colId xmlns:a16="http://schemas.microsoft.com/office/drawing/2014/main" val="3082619089"/>
                    </a:ext>
                  </a:extLst>
                </a:gridCol>
                <a:gridCol w="847898">
                  <a:extLst>
                    <a:ext uri="{9D8B030D-6E8A-4147-A177-3AD203B41FA5}">
                      <a16:colId xmlns:a16="http://schemas.microsoft.com/office/drawing/2014/main" val="3523934538"/>
                    </a:ext>
                  </a:extLst>
                </a:gridCol>
                <a:gridCol w="465513">
                  <a:extLst>
                    <a:ext uri="{9D8B030D-6E8A-4147-A177-3AD203B41FA5}">
                      <a16:colId xmlns:a16="http://schemas.microsoft.com/office/drawing/2014/main" val="870975450"/>
                    </a:ext>
                  </a:extLst>
                </a:gridCol>
              </a:tblGrid>
              <a:tr h="382905">
                <a:tc>
                  <a:txBody>
                    <a:bodyPr/>
                    <a:lstStyle/>
                    <a:p>
                      <a:pPr>
                        <a:lnSpc>
                          <a:spcPct val="115000"/>
                        </a:lnSpc>
                        <a:spcAft>
                          <a:spcPts val="1000"/>
                        </a:spcAft>
                      </a:pPr>
                      <a:r>
                        <a:rPr lang="en-GB" sz="1400" dirty="0">
                          <a:effectLst/>
                          <a:latin typeface="Cambria" panose="02040503050406030204" pitchFamily="18" charset="0"/>
                        </a:rPr>
                        <a:t>Total number and percentage of girls in Year 9, 2021, who are At or Above expectation in the end of year OTJ.</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a:txBody>
                    <a:bodyPr/>
                    <a:lstStyle/>
                    <a:p>
                      <a:pPr>
                        <a:lnSpc>
                          <a:spcPct val="115000"/>
                        </a:lnSpc>
                        <a:spcAft>
                          <a:spcPts val="1000"/>
                        </a:spcAft>
                      </a:pPr>
                      <a:r>
                        <a:rPr lang="en-GB" sz="1400" b="1" dirty="0">
                          <a:effectLst/>
                          <a:latin typeface="Cambria" panose="02040503050406030204" pitchFamily="18" charset="0"/>
                        </a:rPr>
                        <a:t>Number</a:t>
                      </a:r>
                      <a:endParaRPr lang="en-NZ" sz="1400" b="1" dirty="0">
                        <a:effectLst/>
                        <a:latin typeface="Cambria" panose="02040503050406030204" pitchFamily="18" charset="0"/>
                      </a:endParaRPr>
                    </a:p>
                    <a:p>
                      <a:pPr>
                        <a:lnSpc>
                          <a:spcPct val="115000"/>
                        </a:lnSpc>
                        <a:spcAft>
                          <a:spcPts val="1000"/>
                        </a:spcAft>
                      </a:pPr>
                      <a:r>
                        <a:rPr lang="en-GB" sz="1400" dirty="0">
                          <a:effectLst/>
                          <a:latin typeface="Cambria" panose="02040503050406030204" pitchFamily="18" charset="0"/>
                        </a:rPr>
                        <a:t>13</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a:txBody>
                    <a:bodyPr/>
                    <a:lstStyle/>
                    <a:p>
                      <a:pPr>
                        <a:lnSpc>
                          <a:spcPct val="115000"/>
                        </a:lnSpc>
                        <a:spcAft>
                          <a:spcPts val="1000"/>
                        </a:spcAft>
                      </a:pPr>
                      <a:r>
                        <a:rPr lang="en-GB" sz="1400" b="1" dirty="0">
                          <a:effectLst/>
                          <a:latin typeface="Cambria" panose="02040503050406030204" pitchFamily="18" charset="0"/>
                        </a:rPr>
                        <a:t>%</a:t>
                      </a:r>
                      <a:endParaRPr lang="en-NZ" sz="1400" b="1" dirty="0">
                        <a:effectLst/>
                        <a:latin typeface="Cambria" panose="02040503050406030204" pitchFamily="18" charset="0"/>
                      </a:endParaRPr>
                    </a:p>
                    <a:p>
                      <a:pPr>
                        <a:lnSpc>
                          <a:spcPct val="115000"/>
                        </a:lnSpc>
                        <a:spcAft>
                          <a:spcPts val="1000"/>
                        </a:spcAft>
                      </a:pPr>
                      <a:r>
                        <a:rPr lang="en-GB" sz="1400" dirty="0">
                          <a:effectLst/>
                          <a:latin typeface="Cambria" panose="02040503050406030204" pitchFamily="18" charset="0"/>
                        </a:rPr>
                        <a:t>100</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extLst>
                  <a:ext uri="{0D108BD9-81ED-4DB2-BD59-A6C34878D82A}">
                    <a16:rowId xmlns:a16="http://schemas.microsoft.com/office/drawing/2014/main" val="1916897759"/>
                  </a:ext>
                </a:extLst>
              </a:tr>
              <a:tr h="343535">
                <a:tc>
                  <a:txBody>
                    <a:bodyPr/>
                    <a:lstStyle/>
                    <a:p>
                      <a:pPr>
                        <a:lnSpc>
                          <a:spcPct val="115000"/>
                        </a:lnSpc>
                        <a:spcAft>
                          <a:spcPts val="1000"/>
                        </a:spcAft>
                      </a:pPr>
                      <a:r>
                        <a:rPr lang="en-GB" sz="1400" dirty="0">
                          <a:effectLst/>
                          <a:latin typeface="Cambria" panose="02040503050406030204" pitchFamily="18" charset="0"/>
                        </a:rPr>
                        <a:t>Are 90% or more of girls in Year 9, 2021 At or Above </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gridSpan="2">
                  <a:txBody>
                    <a:bodyPr/>
                    <a:lstStyle/>
                    <a:p>
                      <a:pPr>
                        <a:lnSpc>
                          <a:spcPct val="115000"/>
                        </a:lnSpc>
                        <a:spcAft>
                          <a:spcPts val="1000"/>
                        </a:spcAft>
                      </a:pPr>
                      <a:r>
                        <a:rPr lang="en-GB" sz="1400" dirty="0">
                          <a:effectLst/>
                          <a:highlight>
                            <a:srgbClr val="FFFF00"/>
                          </a:highlight>
                          <a:latin typeface="Cambria" panose="02040503050406030204" pitchFamily="18" charset="0"/>
                        </a:rPr>
                        <a:t>YES</a:t>
                      </a:r>
                      <a:r>
                        <a:rPr lang="en-GB" sz="1400" dirty="0">
                          <a:effectLst/>
                          <a:latin typeface="Cambria" panose="02040503050406030204" pitchFamily="18" charset="0"/>
                        </a:rPr>
                        <a:t> / NO</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817443948"/>
                  </a:ext>
                </a:extLst>
              </a:tr>
              <a:tr h="351155">
                <a:tc gridSpan="3">
                  <a:txBody>
                    <a:bodyPr/>
                    <a:lstStyle/>
                    <a:p>
                      <a:pPr>
                        <a:lnSpc>
                          <a:spcPct val="115000"/>
                        </a:lnSpc>
                        <a:spcAft>
                          <a:spcPts val="1000"/>
                        </a:spcAft>
                      </a:pPr>
                      <a:r>
                        <a:rPr lang="en-GB" sz="1400" dirty="0">
                          <a:effectLst/>
                          <a:latin typeface="Cambria" panose="02040503050406030204" pitchFamily="18" charset="0"/>
                        </a:rPr>
                        <a:t>Comment</a:t>
                      </a:r>
                      <a:r>
                        <a:rPr lang="en-NZ" sz="1400" dirty="0">
                          <a:effectLst/>
                          <a:latin typeface="Cambria" panose="02040503050406030204" pitchFamily="18" charset="0"/>
                        </a:rPr>
                        <a:t>:  </a:t>
                      </a:r>
                      <a:r>
                        <a:rPr lang="en-GB" sz="1400" dirty="0">
                          <a:effectLst/>
                          <a:latin typeface="Cambria" panose="02040503050406030204" pitchFamily="18" charset="0"/>
                        </a:rPr>
                        <a:t>We exceeded the target by 10%.</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8850821"/>
                  </a:ext>
                </a:extLst>
              </a:tr>
            </a:tbl>
          </a:graphicData>
        </a:graphic>
      </p:graphicFrame>
      <p:sp>
        <p:nvSpPr>
          <p:cNvPr id="8" name="Rectangle 7">
            <a:extLst>
              <a:ext uri="{FF2B5EF4-FFF2-40B4-BE49-F238E27FC236}">
                <a16:creationId xmlns:a16="http://schemas.microsoft.com/office/drawing/2014/main" id="{3B24F2FE-246E-8749-AC42-56C7D4D7C0C7}"/>
              </a:ext>
            </a:extLst>
          </p:cNvPr>
          <p:cNvSpPr/>
          <p:nvPr/>
        </p:nvSpPr>
        <p:spPr>
          <a:xfrm>
            <a:off x="4571999" y="4609685"/>
            <a:ext cx="3998422" cy="2068515"/>
          </a:xfrm>
          <a:prstGeom prst="rect">
            <a:avLst/>
          </a:prstGeom>
        </p:spPr>
        <p:txBody>
          <a:bodyPr wrap="square">
            <a:spAutoFit/>
          </a:bodyPr>
          <a:lstStyle/>
          <a:p>
            <a:pPr>
              <a:lnSpc>
                <a:spcPct val="115000"/>
              </a:lnSpc>
              <a:spcAft>
                <a:spcPts val="1000"/>
              </a:spcAft>
            </a:pPr>
            <a:r>
              <a:rPr lang="en-GB" sz="1400" dirty="0">
                <a:solidFill>
                  <a:srgbClr val="000000"/>
                </a:solidFill>
                <a:latin typeface="Calibri" panose="020F0502020204030204" pitchFamily="34" charset="0"/>
                <a:ea typeface="Calibri" panose="020F0502020204030204" pitchFamily="34" charset="0"/>
              </a:rPr>
              <a:t> Our aim was to halve the number of students ’Below’ compared to 2020 and maintain no ’Well Below’.  </a:t>
            </a:r>
            <a:endParaRPr lang="en-NZ" sz="1400" dirty="0">
              <a:solidFill>
                <a:srgbClr val="000000"/>
              </a:solidFill>
              <a:latin typeface="Calibri" panose="020F0502020204030204" pitchFamily="34" charset="0"/>
              <a:ea typeface="Calibri" panose="020F0502020204030204" pitchFamily="34" charset="0"/>
            </a:endParaRPr>
          </a:p>
          <a:p>
            <a:pPr marL="285750" indent="-285750">
              <a:lnSpc>
                <a:spcPct val="115000"/>
              </a:lnSpc>
              <a:spcAft>
                <a:spcPts val="1000"/>
              </a:spcAft>
              <a:buFont typeface="Arial" panose="020B0604020202020204" pitchFamily="34" charset="0"/>
              <a:buChar char="•"/>
            </a:pPr>
            <a:r>
              <a:rPr lang="en-GB" sz="1400" dirty="0">
                <a:solidFill>
                  <a:srgbClr val="4F81BD"/>
                </a:solidFill>
                <a:latin typeface="Calibri" panose="020F0502020204030204" pitchFamily="34" charset="0"/>
                <a:ea typeface="Calibri" panose="020F0502020204030204" pitchFamily="34" charset="0"/>
              </a:rPr>
              <a:t>-</a:t>
            </a:r>
            <a:r>
              <a:rPr lang="en-GB" sz="1400" dirty="0">
                <a:latin typeface="Calibri" panose="020F0502020204030204" pitchFamily="34" charset="0"/>
                <a:ea typeface="Calibri" panose="020F0502020204030204" pitchFamily="34" charset="0"/>
              </a:rPr>
              <a:t>We have achieved the target to maintain no Well Below students for all Year 5,7,9 girls. </a:t>
            </a:r>
            <a:endParaRPr lang="en-NZ" sz="1400" dirty="0">
              <a:latin typeface="Calibri" panose="020F0502020204030204" pitchFamily="34" charset="0"/>
              <a:ea typeface="Calibri" panose="020F0502020204030204" pitchFamily="34" charset="0"/>
            </a:endParaRPr>
          </a:p>
          <a:p>
            <a:pPr marL="285750" indent="-285750">
              <a:lnSpc>
                <a:spcPct val="115000"/>
              </a:lnSpc>
              <a:spcAft>
                <a:spcPts val="1000"/>
              </a:spcAft>
              <a:buFont typeface="Arial" panose="020B0604020202020204" pitchFamily="34" charset="0"/>
              <a:buChar char="•"/>
            </a:pPr>
            <a:r>
              <a:rPr lang="en-GB" sz="1400" dirty="0">
                <a:latin typeface="Calibri" panose="020F0502020204030204" pitchFamily="34" charset="0"/>
                <a:ea typeface="Calibri" panose="020F0502020204030204" pitchFamily="34" charset="0"/>
              </a:rPr>
              <a:t>-We have achieved the target to half the number of students Below for Years 7,9 girls</a:t>
            </a:r>
            <a:r>
              <a:rPr lang="en-GB" sz="1400" dirty="0">
                <a:solidFill>
                  <a:srgbClr val="4F81BD"/>
                </a:solidFill>
                <a:latin typeface="Calibri" panose="020F0502020204030204" pitchFamily="34" charset="0"/>
                <a:ea typeface="Calibri" panose="020F0502020204030204" pitchFamily="34" charset="0"/>
              </a:rPr>
              <a:t>.</a:t>
            </a:r>
            <a:endParaRPr lang="en-NZ" sz="14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07445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1A675-C3A7-3340-B761-AEF88C71F834}"/>
              </a:ext>
            </a:extLst>
          </p:cNvPr>
          <p:cNvSpPr>
            <a:spLocks noGrp="1"/>
          </p:cNvSpPr>
          <p:nvPr>
            <p:ph type="title"/>
          </p:nvPr>
        </p:nvSpPr>
        <p:spPr/>
        <p:txBody>
          <a:bodyPr/>
          <a:lstStyle/>
          <a:p>
            <a:r>
              <a:rPr lang="en-NZ" b="1" dirty="0">
                <a:latin typeface="Calibri" panose="020F0502020204030204" pitchFamily="34" charset="0"/>
                <a:ea typeface="Calibri" panose="020F0502020204030204" pitchFamily="34" charset="0"/>
                <a:cs typeface="Calibri" panose="020F0502020204030204" pitchFamily="34" charset="0"/>
              </a:rPr>
              <a:t>Reading</a:t>
            </a:r>
            <a:r>
              <a:rPr lang="en-NZ" dirty="0">
                <a:latin typeface="Calibri" panose="020F0502020204030204" pitchFamily="34" charset="0"/>
                <a:ea typeface="Calibri" panose="020F0502020204030204" pitchFamily="34" charset="0"/>
                <a:cs typeface="Calibri" panose="020F0502020204030204" pitchFamily="34" charset="0"/>
              </a:rPr>
              <a:t>  	</a:t>
            </a:r>
            <a:endParaRPr lang="en-US" dirty="0"/>
          </a:p>
        </p:txBody>
      </p:sp>
      <p:sp>
        <p:nvSpPr>
          <p:cNvPr id="5" name="Rectangle 4">
            <a:extLst>
              <a:ext uri="{FF2B5EF4-FFF2-40B4-BE49-F238E27FC236}">
                <a16:creationId xmlns:a16="http://schemas.microsoft.com/office/drawing/2014/main" id="{C9C00B02-F7BC-4944-9FF8-DFDE438107C8}"/>
              </a:ext>
            </a:extLst>
          </p:cNvPr>
          <p:cNvSpPr/>
          <p:nvPr/>
        </p:nvSpPr>
        <p:spPr>
          <a:xfrm>
            <a:off x="424070" y="1789321"/>
            <a:ext cx="8338190" cy="1200329"/>
          </a:xfrm>
          <a:prstGeom prst="rect">
            <a:avLst/>
          </a:prstGeom>
        </p:spPr>
        <p:txBody>
          <a:bodyPr wrap="square">
            <a:spAutoFit/>
          </a:bodyPr>
          <a:lstStyle/>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lvl="0">
              <a:spcAft>
                <a:spcPts val="0"/>
              </a:spcAft>
            </a:pPr>
            <a:endParaRPr lang="en-NZ" dirty="0"/>
          </a:p>
        </p:txBody>
      </p:sp>
      <p:sp>
        <p:nvSpPr>
          <p:cNvPr id="7" name="TextBox 6">
            <a:extLst>
              <a:ext uri="{FF2B5EF4-FFF2-40B4-BE49-F238E27FC236}">
                <a16:creationId xmlns:a16="http://schemas.microsoft.com/office/drawing/2014/main" id="{A16D1F24-60B5-524B-B224-0E29171D3DDF}"/>
              </a:ext>
            </a:extLst>
          </p:cNvPr>
          <p:cNvSpPr txBox="1"/>
          <p:nvPr/>
        </p:nvSpPr>
        <p:spPr>
          <a:xfrm>
            <a:off x="381740" y="1973987"/>
            <a:ext cx="8380520" cy="4339650"/>
          </a:xfrm>
          <a:prstGeom prst="rect">
            <a:avLst/>
          </a:prstGeom>
          <a:noFill/>
        </p:spPr>
        <p:txBody>
          <a:bodyPr wrap="square" rtlCol="0">
            <a:spAutoFit/>
          </a:bodyPr>
          <a:lstStyle/>
          <a:p>
            <a:r>
              <a:rPr lang="en-GB" sz="1600" b="1" dirty="0">
                <a:latin typeface="Cambria" panose="02040503050406030204" pitchFamily="18" charset="0"/>
              </a:rPr>
              <a:t>Annual Goal</a:t>
            </a:r>
            <a:r>
              <a:rPr lang="en-GB" sz="1600" dirty="0">
                <a:latin typeface="Cambria" panose="02040503050406030204" pitchFamily="18" charset="0"/>
              </a:rPr>
              <a:t>:  </a:t>
            </a:r>
            <a:endParaRPr lang="en-NZ" sz="1600" dirty="0">
              <a:latin typeface="Cambria" panose="02040503050406030204" pitchFamily="18" charset="0"/>
            </a:endParaRPr>
          </a:p>
          <a:p>
            <a:r>
              <a:rPr lang="en-GB" sz="1600" dirty="0">
                <a:latin typeface="Cambria" panose="02040503050406030204" pitchFamily="18" charset="0"/>
              </a:rPr>
              <a:t>Quality education means all pupils in years 1 to 10 will have every opportunity to achieve to their expected level (as a minimum) against the National Curriculum by the end of the year in Reading and its associated competencies</a:t>
            </a:r>
            <a:r>
              <a:rPr lang="en-NZ" sz="1600" dirty="0">
                <a:latin typeface="Cambria" panose="02040503050406030204" pitchFamily="18" charset="0"/>
              </a:rPr>
              <a:t> </a:t>
            </a:r>
          </a:p>
          <a:p>
            <a:endParaRPr lang="en-NZ" sz="1600" b="1" dirty="0">
              <a:latin typeface="Cambria" panose="02040503050406030204" pitchFamily="18" charset="0"/>
            </a:endParaRPr>
          </a:p>
          <a:p>
            <a:endParaRPr lang="en-NZ" sz="1600" b="1" dirty="0">
              <a:latin typeface="Cambria" panose="02040503050406030204" pitchFamily="18" charset="0"/>
            </a:endParaRPr>
          </a:p>
          <a:p>
            <a:r>
              <a:rPr lang="en-GB" sz="2000" b="1" dirty="0">
                <a:latin typeface="Cambria" panose="02040503050406030204" pitchFamily="18" charset="0"/>
              </a:rPr>
              <a:t>Annual Targets	</a:t>
            </a:r>
            <a:r>
              <a:rPr lang="en-GB" sz="2000" dirty="0">
                <a:latin typeface="Cambria" panose="02040503050406030204" pitchFamily="18" charset="0"/>
              </a:rPr>
              <a:t> to achieve the goal, our annual targets for 2021 were:</a:t>
            </a:r>
            <a:endParaRPr lang="en-NZ" sz="2000" dirty="0">
              <a:latin typeface="Cambria" panose="02040503050406030204" pitchFamily="18" charset="0"/>
            </a:endParaRPr>
          </a:p>
          <a:p>
            <a:r>
              <a:rPr lang="en-GB" sz="2000" dirty="0">
                <a:latin typeface="Cambria" panose="02040503050406030204" pitchFamily="18" charset="0"/>
              </a:rPr>
              <a:t> </a:t>
            </a:r>
            <a:endParaRPr lang="en-NZ" sz="2000" dirty="0">
              <a:latin typeface="Cambria" panose="02040503050406030204" pitchFamily="18" charset="0"/>
            </a:endParaRPr>
          </a:p>
          <a:p>
            <a:pPr marL="457200" lvl="0" indent="-457200">
              <a:buFont typeface="+mj-lt"/>
              <a:buAutoNum type="arabicPeriod"/>
            </a:pPr>
            <a:r>
              <a:rPr lang="en-NZ" sz="2000" dirty="0">
                <a:latin typeface="Cambria" panose="02040503050406030204" pitchFamily="18" charset="0"/>
              </a:rPr>
              <a:t>90% of students in Years 5, 7, and 9 to be at or above in reading OTJs </a:t>
            </a:r>
          </a:p>
          <a:p>
            <a:pPr marL="457200" lvl="0" indent="-457200">
              <a:buFont typeface="+mj-lt"/>
              <a:buAutoNum type="arabicPeriod"/>
            </a:pPr>
            <a:endParaRPr lang="en-NZ" sz="2000" dirty="0">
              <a:latin typeface="Cambria" panose="02040503050406030204" pitchFamily="18" charset="0"/>
            </a:endParaRPr>
          </a:p>
          <a:p>
            <a:pPr marL="457200" lvl="0" indent="-457200">
              <a:buFont typeface="+mj-lt"/>
              <a:buAutoNum type="arabicPeriod"/>
            </a:pPr>
            <a:r>
              <a:rPr lang="en-NZ" sz="2000" dirty="0">
                <a:latin typeface="Cambria" panose="02040503050406030204" pitchFamily="18" charset="0"/>
              </a:rPr>
              <a:t>75% of students, or higher, to be in the at or above   categories for Reading Level at the Observational Survey </a:t>
            </a:r>
          </a:p>
          <a:p>
            <a:pPr marL="457200" lvl="0" indent="-457200">
              <a:buFont typeface="+mj-lt"/>
              <a:buAutoNum type="arabicPeriod"/>
            </a:pPr>
            <a:endParaRPr lang="en-NZ" sz="2000" dirty="0">
              <a:latin typeface="Cambria" panose="02040503050406030204" pitchFamily="18" charset="0"/>
            </a:endParaRPr>
          </a:p>
          <a:p>
            <a:pPr marL="457200" indent="-457200">
              <a:buFont typeface="+mj-lt"/>
              <a:buAutoNum type="arabicPeriod"/>
            </a:pPr>
            <a:r>
              <a:rPr lang="en-NZ" sz="2000" b="1" dirty="0">
                <a:latin typeface="Cambria" panose="02040503050406030204" pitchFamily="18" charset="0"/>
              </a:rPr>
              <a:t> </a:t>
            </a:r>
            <a:r>
              <a:rPr lang="en-NZ" sz="2000" dirty="0">
                <a:latin typeface="Cambria" panose="02040503050406030204" pitchFamily="18" charset="0"/>
              </a:rPr>
              <a:t>85% of Year 3 students to be at or above in STAR test results at the end of the year.  </a:t>
            </a:r>
            <a:endParaRPr lang="en-US" sz="2000" dirty="0">
              <a:latin typeface="Cambria" panose="02040503050406030204" pitchFamily="18" charset="0"/>
            </a:endParaRPr>
          </a:p>
        </p:txBody>
      </p:sp>
    </p:spTree>
    <p:extLst>
      <p:ext uri="{BB962C8B-B14F-4D97-AF65-F5344CB8AC3E}">
        <p14:creationId xmlns:p14="http://schemas.microsoft.com/office/powerpoint/2010/main" val="12035815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C699-C5AC-444B-ABCA-DFB45C7A1362}"/>
              </a:ext>
            </a:extLst>
          </p:cNvPr>
          <p:cNvSpPr>
            <a:spLocks noGrp="1"/>
          </p:cNvSpPr>
          <p:nvPr>
            <p:ph type="title"/>
          </p:nvPr>
        </p:nvSpPr>
        <p:spPr/>
        <p:txBody>
          <a:bodyPr/>
          <a:lstStyle/>
          <a:p>
            <a:r>
              <a:rPr lang="en-US" dirty="0"/>
              <a:t>Target two</a:t>
            </a:r>
          </a:p>
        </p:txBody>
      </p:sp>
      <p:sp>
        <p:nvSpPr>
          <p:cNvPr id="3" name="Rectangle 2">
            <a:extLst>
              <a:ext uri="{FF2B5EF4-FFF2-40B4-BE49-F238E27FC236}">
                <a16:creationId xmlns:a16="http://schemas.microsoft.com/office/drawing/2014/main" id="{069CD6BE-0C01-A94D-AC59-02D70555E78C}"/>
              </a:ext>
            </a:extLst>
          </p:cNvPr>
          <p:cNvSpPr/>
          <p:nvPr/>
        </p:nvSpPr>
        <p:spPr>
          <a:xfrm>
            <a:off x="170121" y="1679944"/>
            <a:ext cx="8761228" cy="916854"/>
          </a:xfrm>
          <a:prstGeom prst="rect">
            <a:avLst/>
          </a:prstGeom>
        </p:spPr>
        <p:txBody>
          <a:bodyPr wrap="square">
            <a:spAutoFit/>
          </a:bodyPr>
          <a:lstStyle/>
          <a:p>
            <a:pPr>
              <a:lnSpc>
                <a:spcPct val="115000"/>
              </a:lnSpc>
              <a:spcAft>
                <a:spcPts val="0"/>
              </a:spcAft>
            </a:pPr>
            <a:endParaRPr lang="en-NZ" sz="2400" dirty="0">
              <a:solidFill>
                <a:srgbClr val="000000"/>
              </a:solidFill>
              <a:latin typeface="Palatino Linotype" panose="02040502050505030304" pitchFamily="18" charset="0"/>
              <a:ea typeface="Calibri" panose="020F0502020204030204" pitchFamily="34" charset="0"/>
            </a:endParaRPr>
          </a:p>
          <a:p>
            <a:pPr>
              <a:lnSpc>
                <a:spcPct val="115000"/>
              </a:lnSpc>
              <a:spcAft>
                <a:spcPts val="0"/>
              </a:spcAft>
            </a:pPr>
            <a:endParaRPr lang="en-NZ" sz="2400" dirty="0">
              <a:solidFill>
                <a:srgbClr val="000000"/>
              </a:solidFill>
              <a:effectLst/>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B6A5EB56-195D-4C4C-B68F-3AE2D9E41C92}"/>
              </a:ext>
            </a:extLst>
          </p:cNvPr>
          <p:cNvSpPr/>
          <p:nvPr/>
        </p:nvSpPr>
        <p:spPr>
          <a:xfrm>
            <a:off x="465513" y="2865212"/>
            <a:ext cx="2889348" cy="646331"/>
          </a:xfrm>
          <a:prstGeom prst="rect">
            <a:avLst/>
          </a:prstGeom>
        </p:spPr>
        <p:txBody>
          <a:bodyPr wrap="square">
            <a:spAutoFit/>
          </a:bodyPr>
          <a:lstStyle/>
          <a:p>
            <a:r>
              <a:rPr lang="en-GB" dirty="0">
                <a:latin typeface="Cambria" panose="02040503050406030204" pitchFamily="18" charset="0"/>
                <a:ea typeface="Calibri" panose="020F0502020204030204" pitchFamily="34" charset="0"/>
              </a:rPr>
              <a:t>85% of Year 9 students in 2021 to be at or above </a:t>
            </a:r>
            <a:r>
              <a:rPr lang="en-NZ" dirty="0">
                <a:latin typeface="Cambria" panose="02040503050406030204" pitchFamily="18" charset="0"/>
              </a:rPr>
              <a:t> </a:t>
            </a:r>
            <a:endParaRPr lang="en-US" dirty="0">
              <a:latin typeface="Cambria" panose="02040503050406030204" pitchFamily="18" charset="0"/>
            </a:endParaRPr>
          </a:p>
        </p:txBody>
      </p:sp>
      <p:graphicFrame>
        <p:nvGraphicFramePr>
          <p:cNvPr id="5" name="Table 4">
            <a:extLst>
              <a:ext uri="{FF2B5EF4-FFF2-40B4-BE49-F238E27FC236}">
                <a16:creationId xmlns:a16="http://schemas.microsoft.com/office/drawing/2014/main" id="{87502013-5055-BB48-9543-4C1F7D285E17}"/>
              </a:ext>
            </a:extLst>
          </p:cNvPr>
          <p:cNvGraphicFramePr>
            <a:graphicFrameLocks noGrp="1"/>
          </p:cNvGraphicFramePr>
          <p:nvPr>
            <p:extLst>
              <p:ext uri="{D42A27DB-BD31-4B8C-83A1-F6EECF244321}">
                <p14:modId xmlns:p14="http://schemas.microsoft.com/office/powerpoint/2010/main" val="1584385367"/>
              </p:ext>
            </p:extLst>
          </p:nvPr>
        </p:nvGraphicFramePr>
        <p:xfrm>
          <a:off x="3873730" y="2326275"/>
          <a:ext cx="4804757" cy="3144331"/>
        </p:xfrm>
        <a:graphic>
          <a:graphicData uri="http://schemas.openxmlformats.org/drawingml/2006/table">
            <a:tbl>
              <a:tblPr>
                <a:tableStyleId>{5C22544A-7EE6-4342-B048-85BDC9FD1C3A}</a:tableStyleId>
              </a:tblPr>
              <a:tblGrid>
                <a:gridCol w="3241965">
                  <a:extLst>
                    <a:ext uri="{9D8B030D-6E8A-4147-A177-3AD203B41FA5}">
                      <a16:colId xmlns:a16="http://schemas.microsoft.com/office/drawing/2014/main" val="2484432684"/>
                    </a:ext>
                  </a:extLst>
                </a:gridCol>
                <a:gridCol w="981787">
                  <a:extLst>
                    <a:ext uri="{9D8B030D-6E8A-4147-A177-3AD203B41FA5}">
                      <a16:colId xmlns:a16="http://schemas.microsoft.com/office/drawing/2014/main" val="1135919436"/>
                    </a:ext>
                  </a:extLst>
                </a:gridCol>
                <a:gridCol w="581005">
                  <a:extLst>
                    <a:ext uri="{9D8B030D-6E8A-4147-A177-3AD203B41FA5}">
                      <a16:colId xmlns:a16="http://schemas.microsoft.com/office/drawing/2014/main" val="3426072799"/>
                    </a:ext>
                  </a:extLst>
                </a:gridCol>
              </a:tblGrid>
              <a:tr h="0">
                <a:tc>
                  <a:txBody>
                    <a:bodyPr/>
                    <a:lstStyle/>
                    <a:p>
                      <a:pPr>
                        <a:lnSpc>
                          <a:spcPct val="115000"/>
                        </a:lnSpc>
                        <a:spcAft>
                          <a:spcPts val="1000"/>
                        </a:spcAft>
                      </a:pPr>
                      <a:r>
                        <a:rPr lang="en-GB" sz="1400" dirty="0">
                          <a:effectLst/>
                          <a:latin typeface="Cambria" panose="02040503050406030204" pitchFamily="18" charset="0"/>
                        </a:rPr>
                        <a:t>Total number and percentage of pupils in Year 9, 2021, who are at or above expectation in the end of year OTJ.</a:t>
                      </a:r>
                    </a:p>
                    <a:p>
                      <a:pPr>
                        <a:lnSpc>
                          <a:spcPct val="115000"/>
                        </a:lnSpc>
                        <a:spcAft>
                          <a:spcPts val="1000"/>
                        </a:spcAft>
                      </a:pP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a:txBody>
                    <a:bodyPr/>
                    <a:lstStyle/>
                    <a:p>
                      <a:pPr>
                        <a:lnSpc>
                          <a:spcPct val="115000"/>
                        </a:lnSpc>
                        <a:spcAft>
                          <a:spcPts val="1000"/>
                        </a:spcAft>
                      </a:pPr>
                      <a:r>
                        <a:rPr lang="en-GB" sz="1400" b="1" dirty="0">
                          <a:effectLst/>
                          <a:latin typeface="Cambria" panose="02040503050406030204" pitchFamily="18" charset="0"/>
                        </a:rPr>
                        <a:t>Number</a:t>
                      </a:r>
                      <a:endParaRPr lang="en-NZ" sz="1400" b="1" dirty="0">
                        <a:effectLst/>
                        <a:latin typeface="Cambria" panose="02040503050406030204" pitchFamily="18" charset="0"/>
                      </a:endParaRPr>
                    </a:p>
                    <a:p>
                      <a:pPr>
                        <a:lnSpc>
                          <a:spcPct val="115000"/>
                        </a:lnSpc>
                        <a:spcAft>
                          <a:spcPts val="1000"/>
                        </a:spcAft>
                      </a:pPr>
                      <a:r>
                        <a:rPr lang="en-GB" sz="1400" dirty="0">
                          <a:effectLst/>
                          <a:latin typeface="Cambria" panose="02040503050406030204" pitchFamily="18" charset="0"/>
                        </a:rPr>
                        <a:t>22</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a:txBody>
                    <a:bodyPr/>
                    <a:lstStyle/>
                    <a:p>
                      <a:pPr>
                        <a:lnSpc>
                          <a:spcPct val="115000"/>
                        </a:lnSpc>
                        <a:spcAft>
                          <a:spcPts val="1000"/>
                        </a:spcAft>
                      </a:pPr>
                      <a:r>
                        <a:rPr lang="en-GB" sz="1400" b="1" dirty="0">
                          <a:effectLst/>
                          <a:latin typeface="Cambria" panose="02040503050406030204" pitchFamily="18" charset="0"/>
                        </a:rPr>
                        <a:t>%</a:t>
                      </a:r>
                      <a:endParaRPr lang="en-NZ" sz="1400" b="1" dirty="0">
                        <a:effectLst/>
                        <a:latin typeface="Cambria" panose="02040503050406030204" pitchFamily="18" charset="0"/>
                      </a:endParaRPr>
                    </a:p>
                    <a:p>
                      <a:pPr>
                        <a:lnSpc>
                          <a:spcPct val="115000"/>
                        </a:lnSpc>
                        <a:spcAft>
                          <a:spcPts val="1000"/>
                        </a:spcAft>
                      </a:pPr>
                      <a:r>
                        <a:rPr lang="en-GB" sz="1400" dirty="0">
                          <a:effectLst/>
                          <a:latin typeface="Cambria" panose="02040503050406030204" pitchFamily="18" charset="0"/>
                        </a:rPr>
                        <a:t>100</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extLst>
                  <a:ext uri="{0D108BD9-81ED-4DB2-BD59-A6C34878D82A}">
                    <a16:rowId xmlns:a16="http://schemas.microsoft.com/office/drawing/2014/main" val="2596458334"/>
                  </a:ext>
                </a:extLst>
              </a:tr>
              <a:tr h="343535">
                <a:tc>
                  <a:txBody>
                    <a:bodyPr/>
                    <a:lstStyle/>
                    <a:p>
                      <a:pPr>
                        <a:lnSpc>
                          <a:spcPct val="115000"/>
                        </a:lnSpc>
                        <a:spcAft>
                          <a:spcPts val="1000"/>
                        </a:spcAft>
                      </a:pPr>
                      <a:r>
                        <a:rPr lang="en-GB" sz="1400" dirty="0">
                          <a:effectLst/>
                          <a:latin typeface="Cambria" panose="02040503050406030204" pitchFamily="18" charset="0"/>
                        </a:rPr>
                        <a:t>Are 85% or more of pupils in Year 9, 2021 at or above </a:t>
                      </a:r>
                    </a:p>
                    <a:p>
                      <a:pPr>
                        <a:lnSpc>
                          <a:spcPct val="115000"/>
                        </a:lnSpc>
                        <a:spcAft>
                          <a:spcPts val="1000"/>
                        </a:spcAft>
                      </a:pP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gridSpan="2">
                  <a:txBody>
                    <a:bodyPr/>
                    <a:lstStyle/>
                    <a:p>
                      <a:pPr>
                        <a:lnSpc>
                          <a:spcPct val="115000"/>
                        </a:lnSpc>
                        <a:spcAft>
                          <a:spcPts val="1000"/>
                        </a:spcAft>
                      </a:pPr>
                      <a:r>
                        <a:rPr lang="en-GB" sz="1400" dirty="0">
                          <a:effectLst/>
                          <a:highlight>
                            <a:srgbClr val="FFFF00"/>
                          </a:highlight>
                          <a:latin typeface="Cambria" panose="02040503050406030204" pitchFamily="18" charset="0"/>
                        </a:rPr>
                        <a:t>YES</a:t>
                      </a:r>
                      <a:r>
                        <a:rPr lang="en-GB" sz="1400" dirty="0">
                          <a:effectLst/>
                          <a:latin typeface="Cambria" panose="02040503050406030204" pitchFamily="18" charset="0"/>
                        </a:rPr>
                        <a:t> / NO</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702996680"/>
                  </a:ext>
                </a:extLst>
              </a:tr>
              <a:tr h="351155">
                <a:tc gridSpan="3">
                  <a:txBody>
                    <a:bodyPr/>
                    <a:lstStyle/>
                    <a:p>
                      <a:pPr>
                        <a:lnSpc>
                          <a:spcPct val="115000"/>
                        </a:lnSpc>
                        <a:spcAft>
                          <a:spcPts val="1000"/>
                        </a:spcAft>
                      </a:pPr>
                      <a:r>
                        <a:rPr lang="en-GB" sz="1400" dirty="0">
                          <a:effectLst/>
                          <a:latin typeface="Cambria" panose="02040503050406030204" pitchFamily="18" charset="0"/>
                        </a:rPr>
                        <a:t>Comment</a:t>
                      </a:r>
                      <a:endParaRPr lang="en-NZ" sz="1400" dirty="0">
                        <a:effectLst/>
                        <a:latin typeface="Cambria" panose="02040503050406030204" pitchFamily="18" charset="0"/>
                      </a:endParaRPr>
                    </a:p>
                    <a:p>
                      <a:pPr>
                        <a:lnSpc>
                          <a:spcPct val="115000"/>
                        </a:lnSpc>
                        <a:spcAft>
                          <a:spcPts val="1000"/>
                        </a:spcAft>
                      </a:pPr>
                      <a:r>
                        <a:rPr lang="en-GB" sz="1400" dirty="0">
                          <a:effectLst/>
                          <a:latin typeface="Cambria" panose="02040503050406030204" pitchFamily="18" charset="0"/>
                        </a:rPr>
                        <a:t>We exceeded the target of 85% of the Year 9 reaching at or above by 15%.</a:t>
                      </a:r>
                      <a:endParaRPr lang="en-NZ" sz="1400" dirty="0">
                        <a:effectLst/>
                        <a:latin typeface="Cambria" panose="02040503050406030204" pitchFamily="18" charset="0"/>
                      </a:endParaRPr>
                    </a:p>
                    <a:p>
                      <a:pPr>
                        <a:lnSpc>
                          <a:spcPct val="115000"/>
                        </a:lnSpc>
                        <a:spcAft>
                          <a:spcPts val="1000"/>
                        </a:spcAft>
                      </a:pPr>
                      <a:r>
                        <a:rPr lang="en-GB" sz="1400" dirty="0">
                          <a:effectLst/>
                          <a:latin typeface="Cambria" panose="02040503050406030204" pitchFamily="18" charset="0"/>
                        </a:rPr>
                        <a:t> </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3122830"/>
                  </a:ext>
                </a:extLst>
              </a:tr>
            </a:tbl>
          </a:graphicData>
        </a:graphic>
      </p:graphicFrame>
      <p:pic>
        <p:nvPicPr>
          <p:cNvPr id="20482" name="Picture 2" descr="Outstanding - Comic Book Style Word. Royalty Free Cliparts, Vectors, And  Stock Illustration. Image 71043371.">
            <a:extLst>
              <a:ext uri="{FF2B5EF4-FFF2-40B4-BE49-F238E27FC236}">
                <a16:creationId xmlns:a16="http://schemas.microsoft.com/office/drawing/2014/main" id="{98E1D315-18CC-6049-834C-CA4420678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21" y="3958559"/>
            <a:ext cx="3593330" cy="2543594"/>
          </a:xfrm>
          <a:prstGeom prst="rect">
            <a:avLst/>
          </a:prstGeom>
          <a:noFill/>
          <a:effectLst>
            <a:softEdge rad="120005"/>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50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7F5DA-E4A0-0D4F-8DDC-6DC3E652EB69}"/>
              </a:ext>
            </a:extLst>
          </p:cNvPr>
          <p:cNvSpPr>
            <a:spLocks noGrp="1"/>
          </p:cNvSpPr>
          <p:nvPr>
            <p:ph type="title"/>
          </p:nvPr>
        </p:nvSpPr>
        <p:spPr/>
        <p:txBody>
          <a:bodyPr/>
          <a:lstStyle/>
          <a:p>
            <a:r>
              <a:rPr lang="en-US" dirty="0"/>
              <a:t>Target three</a:t>
            </a:r>
          </a:p>
        </p:txBody>
      </p:sp>
      <p:sp>
        <p:nvSpPr>
          <p:cNvPr id="4" name="Rectangle 3">
            <a:extLst>
              <a:ext uri="{FF2B5EF4-FFF2-40B4-BE49-F238E27FC236}">
                <a16:creationId xmlns:a16="http://schemas.microsoft.com/office/drawing/2014/main" id="{025F6271-EE0C-6F43-9622-E013874788B2}"/>
              </a:ext>
            </a:extLst>
          </p:cNvPr>
          <p:cNvSpPr/>
          <p:nvPr/>
        </p:nvSpPr>
        <p:spPr>
          <a:xfrm>
            <a:off x="595095" y="1679837"/>
            <a:ext cx="4499886" cy="383695"/>
          </a:xfrm>
          <a:prstGeom prst="rect">
            <a:avLst/>
          </a:prstGeom>
        </p:spPr>
        <p:txBody>
          <a:bodyPr wrap="none">
            <a:spAutoFit/>
          </a:bodyPr>
          <a:lstStyle/>
          <a:p>
            <a:pPr>
              <a:lnSpc>
                <a:spcPct val="115000"/>
              </a:lnSpc>
              <a:spcAft>
                <a:spcPts val="1000"/>
              </a:spcAft>
            </a:pPr>
            <a:r>
              <a:rPr lang="en-GB" dirty="0">
                <a:solidFill>
                  <a:srgbClr val="000000"/>
                </a:solidFill>
                <a:latin typeface="Cambria" panose="02040503050406030204" pitchFamily="18" charset="0"/>
                <a:ea typeface="Calibri" panose="020F0502020204030204" pitchFamily="34" charset="0"/>
              </a:rPr>
              <a:t>85% of Māori and Pasifika to be at or above </a:t>
            </a:r>
            <a:endParaRPr lang="en-NZ" sz="2400" dirty="0">
              <a:solidFill>
                <a:srgbClr val="000000"/>
              </a:solidFill>
              <a:effectLst/>
              <a:latin typeface="Cambria" panose="02040503050406030204" pitchFamily="18" charset="0"/>
              <a:ea typeface="Calibri" panose="020F0502020204030204" pitchFamily="34" charset="0"/>
            </a:endParaRPr>
          </a:p>
        </p:txBody>
      </p:sp>
      <p:graphicFrame>
        <p:nvGraphicFramePr>
          <p:cNvPr id="5" name="Table 4">
            <a:extLst>
              <a:ext uri="{FF2B5EF4-FFF2-40B4-BE49-F238E27FC236}">
                <a16:creationId xmlns:a16="http://schemas.microsoft.com/office/drawing/2014/main" id="{0D8DECED-344A-064C-A34A-299512551877}"/>
              </a:ext>
            </a:extLst>
          </p:cNvPr>
          <p:cNvGraphicFramePr>
            <a:graphicFrameLocks noGrp="1"/>
          </p:cNvGraphicFramePr>
          <p:nvPr>
            <p:extLst>
              <p:ext uri="{D42A27DB-BD31-4B8C-83A1-F6EECF244321}">
                <p14:modId xmlns:p14="http://schemas.microsoft.com/office/powerpoint/2010/main" val="1108996390"/>
              </p:ext>
            </p:extLst>
          </p:nvPr>
        </p:nvGraphicFramePr>
        <p:xfrm>
          <a:off x="595093" y="2365133"/>
          <a:ext cx="5879911" cy="1900239"/>
        </p:xfrm>
        <a:graphic>
          <a:graphicData uri="http://schemas.openxmlformats.org/drawingml/2006/table">
            <a:tbl>
              <a:tblPr>
                <a:tableStyleId>{5C22544A-7EE6-4342-B048-85BDC9FD1C3A}</a:tableStyleId>
              </a:tblPr>
              <a:tblGrid>
                <a:gridCol w="4141005">
                  <a:extLst>
                    <a:ext uri="{9D8B030D-6E8A-4147-A177-3AD203B41FA5}">
                      <a16:colId xmlns:a16="http://schemas.microsoft.com/office/drawing/2014/main" val="885917966"/>
                    </a:ext>
                  </a:extLst>
                </a:gridCol>
                <a:gridCol w="1006367">
                  <a:extLst>
                    <a:ext uri="{9D8B030D-6E8A-4147-A177-3AD203B41FA5}">
                      <a16:colId xmlns:a16="http://schemas.microsoft.com/office/drawing/2014/main" val="3185696410"/>
                    </a:ext>
                  </a:extLst>
                </a:gridCol>
                <a:gridCol w="732539">
                  <a:extLst>
                    <a:ext uri="{9D8B030D-6E8A-4147-A177-3AD203B41FA5}">
                      <a16:colId xmlns:a16="http://schemas.microsoft.com/office/drawing/2014/main" val="1374910332"/>
                    </a:ext>
                  </a:extLst>
                </a:gridCol>
              </a:tblGrid>
              <a:tr h="527050">
                <a:tc>
                  <a:txBody>
                    <a:bodyPr/>
                    <a:lstStyle/>
                    <a:p>
                      <a:pPr>
                        <a:lnSpc>
                          <a:spcPct val="115000"/>
                        </a:lnSpc>
                        <a:spcAft>
                          <a:spcPts val="1000"/>
                        </a:spcAft>
                      </a:pPr>
                      <a:r>
                        <a:rPr lang="en-GB" sz="1400" dirty="0">
                          <a:effectLst/>
                          <a:latin typeface="Cambria" panose="02040503050406030204" pitchFamily="18" charset="0"/>
                        </a:rPr>
                        <a:t>Total number and percentage of pupils who identify as Māori ACS, 2021, who are in year 2 and above who are at or above expectation in the end of year OTJ.</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a:txBody>
                    <a:bodyPr/>
                    <a:lstStyle/>
                    <a:p>
                      <a:pPr>
                        <a:lnSpc>
                          <a:spcPct val="115000"/>
                        </a:lnSpc>
                        <a:spcAft>
                          <a:spcPts val="1000"/>
                        </a:spcAft>
                      </a:pPr>
                      <a:r>
                        <a:rPr lang="en-GB" sz="1400" b="1" dirty="0">
                          <a:effectLst/>
                          <a:latin typeface="Cambria" panose="02040503050406030204" pitchFamily="18" charset="0"/>
                        </a:rPr>
                        <a:t>Number</a:t>
                      </a:r>
                      <a:endParaRPr lang="en-NZ" sz="1400" b="1" dirty="0">
                        <a:effectLst/>
                        <a:latin typeface="Cambria" panose="02040503050406030204" pitchFamily="18" charset="0"/>
                      </a:endParaRPr>
                    </a:p>
                    <a:p>
                      <a:pPr>
                        <a:lnSpc>
                          <a:spcPct val="115000"/>
                        </a:lnSpc>
                        <a:spcAft>
                          <a:spcPts val="1000"/>
                        </a:spcAft>
                      </a:pPr>
                      <a:r>
                        <a:rPr lang="en-GB" sz="1400" dirty="0">
                          <a:effectLst/>
                          <a:latin typeface="Cambria" panose="02040503050406030204" pitchFamily="18" charset="0"/>
                        </a:rPr>
                        <a:t>12</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a:txBody>
                    <a:bodyPr/>
                    <a:lstStyle/>
                    <a:p>
                      <a:pPr>
                        <a:lnSpc>
                          <a:spcPct val="115000"/>
                        </a:lnSpc>
                        <a:spcAft>
                          <a:spcPts val="1000"/>
                        </a:spcAft>
                      </a:pPr>
                      <a:r>
                        <a:rPr lang="en-GB" sz="1400" b="1" dirty="0">
                          <a:effectLst/>
                          <a:latin typeface="Cambria" panose="02040503050406030204" pitchFamily="18" charset="0"/>
                        </a:rPr>
                        <a:t>%</a:t>
                      </a:r>
                      <a:endParaRPr lang="en-NZ" sz="1400" b="1" dirty="0">
                        <a:effectLst/>
                        <a:latin typeface="Cambria" panose="02040503050406030204" pitchFamily="18" charset="0"/>
                      </a:endParaRPr>
                    </a:p>
                    <a:p>
                      <a:pPr>
                        <a:lnSpc>
                          <a:spcPct val="115000"/>
                        </a:lnSpc>
                        <a:spcAft>
                          <a:spcPts val="1000"/>
                        </a:spcAft>
                      </a:pPr>
                      <a:r>
                        <a:rPr lang="en-GB" sz="1400" dirty="0">
                          <a:effectLst/>
                          <a:latin typeface="Cambria" panose="02040503050406030204" pitchFamily="18" charset="0"/>
                        </a:rPr>
                        <a:t>80</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extLst>
                  <a:ext uri="{0D108BD9-81ED-4DB2-BD59-A6C34878D82A}">
                    <a16:rowId xmlns:a16="http://schemas.microsoft.com/office/drawing/2014/main" val="3457755100"/>
                  </a:ext>
                </a:extLst>
              </a:tr>
              <a:tr h="343535">
                <a:tc>
                  <a:txBody>
                    <a:bodyPr/>
                    <a:lstStyle/>
                    <a:p>
                      <a:pPr>
                        <a:lnSpc>
                          <a:spcPct val="115000"/>
                        </a:lnSpc>
                        <a:spcAft>
                          <a:spcPts val="1000"/>
                        </a:spcAft>
                      </a:pPr>
                      <a:r>
                        <a:rPr lang="en-GB" sz="1400" dirty="0">
                          <a:effectLst/>
                          <a:latin typeface="Cambria" panose="02040503050406030204" pitchFamily="18" charset="0"/>
                        </a:rPr>
                        <a:t>Are 85% or more of all pupils who identify as Māori ACS, 2021, in year 2 and above at or above? </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gridSpan="2">
                  <a:txBody>
                    <a:bodyPr/>
                    <a:lstStyle/>
                    <a:p>
                      <a:pPr>
                        <a:lnSpc>
                          <a:spcPct val="115000"/>
                        </a:lnSpc>
                        <a:spcAft>
                          <a:spcPts val="1000"/>
                        </a:spcAft>
                      </a:pPr>
                      <a:r>
                        <a:rPr lang="en-GB" sz="1400" dirty="0">
                          <a:effectLst/>
                          <a:latin typeface="Cambria" panose="02040503050406030204" pitchFamily="18" charset="0"/>
                        </a:rPr>
                        <a:t>YES / </a:t>
                      </a:r>
                      <a:r>
                        <a:rPr lang="en-GB" sz="1400" dirty="0">
                          <a:effectLst/>
                          <a:highlight>
                            <a:srgbClr val="FFFF00"/>
                          </a:highlight>
                          <a:latin typeface="Cambria" panose="02040503050406030204" pitchFamily="18" charset="0"/>
                        </a:rPr>
                        <a:t>NO</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851819624"/>
                  </a:ext>
                </a:extLst>
              </a:tr>
              <a:tr h="351155">
                <a:tc gridSpan="3">
                  <a:txBody>
                    <a:bodyPr/>
                    <a:lstStyle/>
                    <a:p>
                      <a:pPr>
                        <a:lnSpc>
                          <a:spcPct val="115000"/>
                        </a:lnSpc>
                        <a:spcAft>
                          <a:spcPts val="1000"/>
                        </a:spcAft>
                      </a:pPr>
                      <a:r>
                        <a:rPr lang="en-GB" sz="1400" dirty="0">
                          <a:effectLst/>
                          <a:latin typeface="Cambria" panose="02040503050406030204" pitchFamily="18" charset="0"/>
                        </a:rPr>
                        <a:t>Comment</a:t>
                      </a:r>
                      <a:r>
                        <a:rPr lang="en-NZ" sz="1400" dirty="0">
                          <a:effectLst/>
                          <a:latin typeface="Cambria" panose="02040503050406030204" pitchFamily="18" charset="0"/>
                        </a:rPr>
                        <a:t>: </a:t>
                      </a:r>
                      <a:r>
                        <a:rPr lang="en-GB" sz="1400" dirty="0">
                          <a:effectLst/>
                          <a:latin typeface="Cambria" panose="02040503050406030204" pitchFamily="18" charset="0"/>
                        </a:rPr>
                        <a:t> With a small cohort number, it is worth noting that we are short of the target by less than one student (0.75).</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7281816"/>
                  </a:ext>
                </a:extLst>
              </a:tr>
            </a:tbl>
          </a:graphicData>
        </a:graphic>
      </p:graphicFrame>
      <p:graphicFrame>
        <p:nvGraphicFramePr>
          <p:cNvPr id="6" name="Table 5">
            <a:extLst>
              <a:ext uri="{FF2B5EF4-FFF2-40B4-BE49-F238E27FC236}">
                <a16:creationId xmlns:a16="http://schemas.microsoft.com/office/drawing/2014/main" id="{21DCCF19-388F-8247-8D6D-CBF20ECF51BC}"/>
              </a:ext>
            </a:extLst>
          </p:cNvPr>
          <p:cNvGraphicFramePr>
            <a:graphicFrameLocks noGrp="1"/>
          </p:cNvGraphicFramePr>
          <p:nvPr>
            <p:extLst>
              <p:ext uri="{D42A27DB-BD31-4B8C-83A1-F6EECF244321}">
                <p14:modId xmlns:p14="http://schemas.microsoft.com/office/powerpoint/2010/main" val="2212431255"/>
              </p:ext>
            </p:extLst>
          </p:nvPr>
        </p:nvGraphicFramePr>
        <p:xfrm>
          <a:off x="595094" y="4689638"/>
          <a:ext cx="5879911" cy="1900239"/>
        </p:xfrm>
        <a:graphic>
          <a:graphicData uri="http://schemas.openxmlformats.org/drawingml/2006/table">
            <a:tbl>
              <a:tblPr>
                <a:tableStyleId>{5C22544A-7EE6-4342-B048-85BDC9FD1C3A}</a:tableStyleId>
              </a:tblPr>
              <a:tblGrid>
                <a:gridCol w="4192096">
                  <a:extLst>
                    <a:ext uri="{9D8B030D-6E8A-4147-A177-3AD203B41FA5}">
                      <a16:colId xmlns:a16="http://schemas.microsoft.com/office/drawing/2014/main" val="1682563185"/>
                    </a:ext>
                  </a:extLst>
                </a:gridCol>
                <a:gridCol w="976799">
                  <a:extLst>
                    <a:ext uri="{9D8B030D-6E8A-4147-A177-3AD203B41FA5}">
                      <a16:colId xmlns:a16="http://schemas.microsoft.com/office/drawing/2014/main" val="4089492091"/>
                    </a:ext>
                  </a:extLst>
                </a:gridCol>
                <a:gridCol w="711016">
                  <a:extLst>
                    <a:ext uri="{9D8B030D-6E8A-4147-A177-3AD203B41FA5}">
                      <a16:colId xmlns:a16="http://schemas.microsoft.com/office/drawing/2014/main" val="407696644"/>
                    </a:ext>
                  </a:extLst>
                </a:gridCol>
              </a:tblGrid>
              <a:tr h="527050">
                <a:tc>
                  <a:txBody>
                    <a:bodyPr/>
                    <a:lstStyle/>
                    <a:p>
                      <a:pPr>
                        <a:lnSpc>
                          <a:spcPct val="115000"/>
                        </a:lnSpc>
                        <a:spcAft>
                          <a:spcPts val="1000"/>
                        </a:spcAft>
                      </a:pPr>
                      <a:r>
                        <a:rPr lang="en-GB" sz="1400" dirty="0">
                          <a:effectLst/>
                          <a:latin typeface="Cambria" panose="02040503050406030204" pitchFamily="18" charset="0"/>
                        </a:rPr>
                        <a:t>Total number and percentage of pupils who identify as Pasifika ACS, 2021, who are in year 2 and above who are at or above expectation in the end of year OTJ.</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a:txBody>
                    <a:bodyPr/>
                    <a:lstStyle/>
                    <a:p>
                      <a:pPr>
                        <a:lnSpc>
                          <a:spcPct val="115000"/>
                        </a:lnSpc>
                        <a:spcAft>
                          <a:spcPts val="1000"/>
                        </a:spcAft>
                      </a:pPr>
                      <a:r>
                        <a:rPr lang="en-GB" sz="1400" b="1" dirty="0">
                          <a:effectLst/>
                          <a:latin typeface="Cambria" panose="02040503050406030204" pitchFamily="18" charset="0"/>
                        </a:rPr>
                        <a:t>Number</a:t>
                      </a:r>
                      <a:endParaRPr lang="en-NZ" sz="1400" b="1" dirty="0">
                        <a:effectLst/>
                        <a:latin typeface="Cambria" panose="02040503050406030204" pitchFamily="18" charset="0"/>
                      </a:endParaRPr>
                    </a:p>
                    <a:p>
                      <a:pPr>
                        <a:lnSpc>
                          <a:spcPct val="115000"/>
                        </a:lnSpc>
                        <a:spcAft>
                          <a:spcPts val="1000"/>
                        </a:spcAft>
                      </a:pPr>
                      <a:r>
                        <a:rPr lang="en-GB" sz="1400" dirty="0">
                          <a:effectLst/>
                          <a:latin typeface="Cambria" panose="02040503050406030204" pitchFamily="18" charset="0"/>
                        </a:rPr>
                        <a:t>11</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a:txBody>
                    <a:bodyPr/>
                    <a:lstStyle/>
                    <a:p>
                      <a:pPr>
                        <a:lnSpc>
                          <a:spcPct val="115000"/>
                        </a:lnSpc>
                        <a:spcAft>
                          <a:spcPts val="1000"/>
                        </a:spcAft>
                      </a:pPr>
                      <a:r>
                        <a:rPr lang="en-GB" sz="1400" b="1" dirty="0">
                          <a:effectLst/>
                          <a:latin typeface="Cambria" panose="02040503050406030204" pitchFamily="18" charset="0"/>
                        </a:rPr>
                        <a:t>%</a:t>
                      </a:r>
                      <a:endParaRPr lang="en-NZ" sz="1400" b="1" dirty="0">
                        <a:effectLst/>
                        <a:latin typeface="Cambria" panose="02040503050406030204" pitchFamily="18" charset="0"/>
                      </a:endParaRPr>
                    </a:p>
                    <a:p>
                      <a:pPr>
                        <a:lnSpc>
                          <a:spcPct val="115000"/>
                        </a:lnSpc>
                        <a:spcAft>
                          <a:spcPts val="1000"/>
                        </a:spcAft>
                      </a:pPr>
                      <a:r>
                        <a:rPr lang="en-GB" sz="1400" dirty="0">
                          <a:effectLst/>
                          <a:latin typeface="Cambria" panose="02040503050406030204" pitchFamily="18" charset="0"/>
                        </a:rPr>
                        <a:t>84</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extLst>
                  <a:ext uri="{0D108BD9-81ED-4DB2-BD59-A6C34878D82A}">
                    <a16:rowId xmlns:a16="http://schemas.microsoft.com/office/drawing/2014/main" val="2957070647"/>
                  </a:ext>
                </a:extLst>
              </a:tr>
              <a:tr h="343535">
                <a:tc>
                  <a:txBody>
                    <a:bodyPr/>
                    <a:lstStyle/>
                    <a:p>
                      <a:pPr>
                        <a:lnSpc>
                          <a:spcPct val="115000"/>
                        </a:lnSpc>
                        <a:spcAft>
                          <a:spcPts val="1000"/>
                        </a:spcAft>
                      </a:pPr>
                      <a:r>
                        <a:rPr lang="en-GB" sz="1400">
                          <a:effectLst/>
                          <a:latin typeface="Cambria" panose="02040503050406030204" pitchFamily="18" charset="0"/>
                        </a:rPr>
                        <a:t>Are 85% or more of all pupils who identify as Pasifika ACS, 2021, in year 2 and above at or above? </a:t>
                      </a:r>
                      <a:endParaRPr lang="en-NZ" sz="1400">
                        <a:solidFill>
                          <a:srgbClr val="000000"/>
                        </a:solidFill>
                        <a:effectLst/>
                        <a:latin typeface="Cambria" panose="02040503050406030204" pitchFamily="18" charset="0"/>
                        <a:ea typeface="Calibri" panose="020F0502020204030204" pitchFamily="34" charset="0"/>
                      </a:endParaRPr>
                    </a:p>
                  </a:txBody>
                  <a:tcPr marL="68580" marR="68580" marT="0" marB="0"/>
                </a:tc>
                <a:tc gridSpan="2">
                  <a:txBody>
                    <a:bodyPr/>
                    <a:lstStyle/>
                    <a:p>
                      <a:pPr>
                        <a:lnSpc>
                          <a:spcPct val="115000"/>
                        </a:lnSpc>
                        <a:spcAft>
                          <a:spcPts val="1000"/>
                        </a:spcAft>
                      </a:pPr>
                      <a:r>
                        <a:rPr lang="en-GB" sz="1400" dirty="0">
                          <a:effectLst/>
                          <a:latin typeface="Cambria" panose="02040503050406030204" pitchFamily="18" charset="0"/>
                        </a:rPr>
                        <a:t>YES / </a:t>
                      </a:r>
                      <a:r>
                        <a:rPr lang="en-GB" sz="1400" dirty="0">
                          <a:effectLst/>
                          <a:highlight>
                            <a:srgbClr val="FFFF00"/>
                          </a:highlight>
                          <a:latin typeface="Cambria" panose="02040503050406030204" pitchFamily="18" charset="0"/>
                        </a:rPr>
                        <a:t>NO</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721235863"/>
                  </a:ext>
                </a:extLst>
              </a:tr>
              <a:tr h="351155">
                <a:tc gridSpan="3">
                  <a:txBody>
                    <a:bodyPr/>
                    <a:lstStyle/>
                    <a:p>
                      <a:pPr>
                        <a:lnSpc>
                          <a:spcPct val="115000"/>
                        </a:lnSpc>
                        <a:spcAft>
                          <a:spcPts val="1000"/>
                        </a:spcAft>
                      </a:pPr>
                      <a:r>
                        <a:rPr lang="en-GB" sz="1400" dirty="0">
                          <a:effectLst/>
                          <a:latin typeface="Cambria" panose="02040503050406030204" pitchFamily="18" charset="0"/>
                        </a:rPr>
                        <a:t>Comment</a:t>
                      </a:r>
                      <a:r>
                        <a:rPr lang="en-NZ" sz="1400" dirty="0">
                          <a:effectLst/>
                          <a:latin typeface="Cambria" panose="02040503050406030204" pitchFamily="18" charset="0"/>
                        </a:rPr>
                        <a:t>:   </a:t>
                      </a:r>
                      <a:r>
                        <a:rPr lang="en-GB" sz="1400" dirty="0">
                          <a:effectLst/>
                          <a:latin typeface="Cambria" panose="02040503050406030204" pitchFamily="18" charset="0"/>
                        </a:rPr>
                        <a:t>With a small cohort number, it is worth noting that we are short of the target by less than one student (0.13).</a:t>
                      </a:r>
                      <a:endParaRPr lang="en-NZ" sz="1400" dirty="0">
                        <a:solidFill>
                          <a:srgbClr val="000000"/>
                        </a:solidFill>
                        <a:effectLst/>
                        <a:latin typeface="Cambria" panose="02040503050406030204" pitchFamily="18"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9003219"/>
                  </a:ext>
                </a:extLst>
              </a:tr>
            </a:tbl>
          </a:graphicData>
        </a:graphic>
      </p:graphicFrame>
    </p:spTree>
    <p:extLst>
      <p:ext uri="{BB962C8B-B14F-4D97-AF65-F5344CB8AC3E}">
        <p14:creationId xmlns:p14="http://schemas.microsoft.com/office/powerpoint/2010/main" val="10656544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2C72E-8C0E-EE41-874E-8180F59F61E8}"/>
              </a:ext>
            </a:extLst>
          </p:cNvPr>
          <p:cNvSpPr>
            <a:spLocks noGrp="1"/>
          </p:cNvSpPr>
          <p:nvPr>
            <p:ph type="title"/>
          </p:nvPr>
        </p:nvSpPr>
        <p:spPr/>
        <p:txBody>
          <a:bodyPr/>
          <a:lstStyle/>
          <a:p>
            <a:r>
              <a:rPr lang="en-AU" b="1" dirty="0">
                <a:latin typeface="Cambria" panose="02040503050406030204" pitchFamily="18" charset="0"/>
                <a:ea typeface="Times New Roman" panose="02020603050405020304" pitchFamily="18" charset="0"/>
                <a:cs typeface="Arial" panose="020B0604020202020204" pitchFamily="34" charset="0"/>
              </a:rPr>
              <a:t>Annual Goal:  Maths </a:t>
            </a:r>
            <a:r>
              <a:rPr lang="en-AU" dirty="0">
                <a:latin typeface="Cambria" panose="02040503050406030204" pitchFamily="18" charset="0"/>
                <a:ea typeface="Times New Roman" panose="02020603050405020304" pitchFamily="18" charset="0"/>
                <a:cs typeface="Arial" panose="020B0604020202020204" pitchFamily="34" charset="0"/>
              </a:rPr>
              <a:t> </a:t>
            </a:r>
            <a:br>
              <a:rPr lang="en-NZ" sz="2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Rectangle 2">
            <a:extLst>
              <a:ext uri="{FF2B5EF4-FFF2-40B4-BE49-F238E27FC236}">
                <a16:creationId xmlns:a16="http://schemas.microsoft.com/office/drawing/2014/main" id="{41E68716-5B31-9146-88CB-8B05557C7C88}"/>
              </a:ext>
            </a:extLst>
          </p:cNvPr>
          <p:cNvSpPr/>
          <p:nvPr/>
        </p:nvSpPr>
        <p:spPr>
          <a:xfrm>
            <a:off x="522980" y="1764577"/>
            <a:ext cx="8239279" cy="1200329"/>
          </a:xfrm>
          <a:prstGeom prst="rect">
            <a:avLst/>
          </a:prstGeom>
        </p:spPr>
        <p:txBody>
          <a:bodyPr wrap="square">
            <a:spAutoFit/>
          </a:bodyPr>
          <a:lstStyle/>
          <a:p>
            <a:endParaRPr lang="en-US" sz="2400" dirty="0"/>
          </a:p>
          <a:p>
            <a:endParaRPr lang="en-US" sz="2400" dirty="0"/>
          </a:p>
          <a:p>
            <a:endParaRPr lang="en-US" sz="2400" dirty="0"/>
          </a:p>
        </p:txBody>
      </p:sp>
      <p:sp>
        <p:nvSpPr>
          <p:cNvPr id="4" name="Rectangle 3">
            <a:extLst>
              <a:ext uri="{FF2B5EF4-FFF2-40B4-BE49-F238E27FC236}">
                <a16:creationId xmlns:a16="http://schemas.microsoft.com/office/drawing/2014/main" id="{E838C1F3-AE68-CE4A-B621-CA6356464583}"/>
              </a:ext>
            </a:extLst>
          </p:cNvPr>
          <p:cNvSpPr/>
          <p:nvPr/>
        </p:nvSpPr>
        <p:spPr>
          <a:xfrm>
            <a:off x="148856" y="1658679"/>
            <a:ext cx="8771860" cy="1323439"/>
          </a:xfrm>
          <a:prstGeom prst="rect">
            <a:avLst/>
          </a:prstGeom>
        </p:spPr>
        <p:txBody>
          <a:bodyPr wrap="square">
            <a:spAutoFit/>
          </a:bodyPr>
          <a:lstStyle/>
          <a:p>
            <a:r>
              <a:rPr lang="en-GB" sz="2000" dirty="0">
                <a:latin typeface="Cambria" panose="02040503050406030204" pitchFamily="18" charset="0"/>
              </a:rPr>
              <a:t>Quality education means all pupils in years 1 to 10 will have every opportunity to achieve to their expected level (as a minimum) against the National Curriculum by the end of the year in Mathematics and its associated competencies</a:t>
            </a:r>
            <a:r>
              <a:rPr lang="en-NZ" sz="2000" dirty="0">
                <a:latin typeface="Cambria" panose="02040503050406030204" pitchFamily="18" charset="0"/>
              </a:rPr>
              <a:t> </a:t>
            </a:r>
          </a:p>
        </p:txBody>
      </p:sp>
      <p:sp>
        <p:nvSpPr>
          <p:cNvPr id="5" name="Rectangle 4">
            <a:extLst>
              <a:ext uri="{FF2B5EF4-FFF2-40B4-BE49-F238E27FC236}">
                <a16:creationId xmlns:a16="http://schemas.microsoft.com/office/drawing/2014/main" id="{154A8F82-D4EC-054C-BC84-BED69C1A96B7}"/>
              </a:ext>
            </a:extLst>
          </p:cNvPr>
          <p:cNvSpPr/>
          <p:nvPr/>
        </p:nvSpPr>
        <p:spPr>
          <a:xfrm>
            <a:off x="345171" y="3088016"/>
            <a:ext cx="4572000" cy="3731791"/>
          </a:xfrm>
          <a:prstGeom prst="rect">
            <a:avLst/>
          </a:prstGeom>
        </p:spPr>
        <p:txBody>
          <a:bodyPr>
            <a:spAutoFit/>
          </a:bodyPr>
          <a:lstStyle/>
          <a:p>
            <a:pPr>
              <a:lnSpc>
                <a:spcPct val="115000"/>
              </a:lnSpc>
              <a:spcAft>
                <a:spcPts val="1000"/>
              </a:spcAft>
            </a:pPr>
            <a:r>
              <a:rPr lang="en-GB" dirty="0">
                <a:latin typeface="Cambria" panose="02040503050406030204" pitchFamily="18" charset="0"/>
                <a:ea typeface="Calibri" panose="020F0502020204030204" pitchFamily="34" charset="0"/>
              </a:rPr>
              <a:t>We did not achieve the target of having </a:t>
            </a:r>
            <a:r>
              <a:rPr lang="en-GB" dirty="0">
                <a:solidFill>
                  <a:srgbClr val="FF0000"/>
                </a:solidFill>
                <a:latin typeface="Cambria" panose="02040503050406030204" pitchFamily="18" charset="0"/>
                <a:ea typeface="Calibri" panose="020F0502020204030204" pitchFamily="34" charset="0"/>
              </a:rPr>
              <a:t>all </a:t>
            </a:r>
            <a:r>
              <a:rPr lang="en-GB" dirty="0">
                <a:latin typeface="Cambria" panose="02040503050406030204" pitchFamily="18" charset="0"/>
                <a:ea typeface="Calibri" panose="020F0502020204030204" pitchFamily="34" charset="0"/>
              </a:rPr>
              <a:t>students reach their curriculum level. </a:t>
            </a:r>
            <a:endParaRPr lang="en-NZ" dirty="0">
              <a:latin typeface="Cambria" panose="02040503050406030204" pitchFamily="18" charset="0"/>
              <a:ea typeface="Calibri" panose="020F0502020204030204" pitchFamily="34" charset="0"/>
            </a:endParaRPr>
          </a:p>
          <a:p>
            <a:pPr>
              <a:lnSpc>
                <a:spcPct val="115000"/>
              </a:lnSpc>
              <a:spcAft>
                <a:spcPts val="1000"/>
              </a:spcAft>
            </a:pPr>
            <a:r>
              <a:rPr lang="en-GB" dirty="0">
                <a:latin typeface="Cambria" panose="02040503050406030204" pitchFamily="18" charset="0"/>
                <a:ea typeface="Calibri" panose="020F0502020204030204" pitchFamily="34" charset="0"/>
              </a:rPr>
              <a:t>Across the school we did see: </a:t>
            </a:r>
          </a:p>
          <a:p>
            <a:pPr>
              <a:lnSpc>
                <a:spcPct val="115000"/>
              </a:lnSpc>
              <a:spcAft>
                <a:spcPts val="1000"/>
              </a:spcAft>
            </a:pPr>
            <a:r>
              <a:rPr lang="en-GB" dirty="0">
                <a:latin typeface="Cambria" panose="02040503050406030204" pitchFamily="18" charset="0"/>
                <a:ea typeface="Calibri" panose="020F0502020204030204" pitchFamily="34" charset="0"/>
              </a:rPr>
              <a:t>15 children move up to their curriculum level. </a:t>
            </a:r>
            <a:endParaRPr lang="en-NZ" dirty="0">
              <a:latin typeface="Cambria" panose="02040503050406030204" pitchFamily="18" charset="0"/>
              <a:ea typeface="Calibri" panose="020F0502020204030204" pitchFamily="34" charset="0"/>
            </a:endParaRPr>
          </a:p>
          <a:p>
            <a:r>
              <a:rPr lang="en-GB" dirty="0">
                <a:latin typeface="Cambria" panose="02040503050406030204" pitchFamily="18" charset="0"/>
                <a:ea typeface="Calibri" panose="020F0502020204030204" pitchFamily="34" charset="0"/>
              </a:rPr>
              <a:t>11 children did not shift (meaning they may have still achieved a year’s progress in 2021, but did not make accelerated progress).</a:t>
            </a:r>
          </a:p>
          <a:p>
            <a:endParaRPr lang="en-GB" dirty="0">
              <a:latin typeface="Cambria" panose="02040503050406030204" pitchFamily="18" charset="0"/>
              <a:ea typeface="Calibri" panose="020F0502020204030204" pitchFamily="34" charset="0"/>
            </a:endParaRPr>
          </a:p>
          <a:p>
            <a:r>
              <a:rPr lang="en-GB" dirty="0">
                <a:latin typeface="Cambria" panose="02040503050406030204" pitchFamily="18" charset="0"/>
                <a:ea typeface="Calibri" panose="020F0502020204030204" pitchFamily="34" charset="0"/>
              </a:rPr>
              <a:t>3 children who went down (did not achieve a year’s progress).</a:t>
            </a:r>
            <a:r>
              <a:rPr lang="en-GB" dirty="0">
                <a:latin typeface="Cambria" panose="02040503050406030204" pitchFamily="18" charset="0"/>
                <a:ea typeface="Palatino Linotype" panose="02040502050505030304" pitchFamily="18" charset="0"/>
              </a:rPr>
              <a:t> </a:t>
            </a:r>
            <a:endParaRPr lang="en-US" dirty="0">
              <a:latin typeface="Cambria" panose="02040503050406030204" pitchFamily="18" charset="0"/>
            </a:endParaRPr>
          </a:p>
        </p:txBody>
      </p:sp>
      <p:pic>
        <p:nvPicPr>
          <p:cNvPr id="22530" name="Picture 2" descr="Aim High Charitable Trust - Auckland Disability Services">
            <a:extLst>
              <a:ext uri="{FF2B5EF4-FFF2-40B4-BE49-F238E27FC236}">
                <a16:creationId xmlns:a16="http://schemas.microsoft.com/office/drawing/2014/main" id="{A355FFD6-9B43-C24A-9DED-0786F3227C18}"/>
              </a:ext>
            </a:extLst>
          </p:cNvPr>
          <p:cNvPicPr>
            <a:picLocks noChangeAspect="1" noChangeArrowheads="1"/>
          </p:cNvPicPr>
          <p:nvPr/>
        </p:nvPicPr>
        <p:blipFill>
          <a:blip r:embed="rId3">
            <a:alphaModFix amt="31000"/>
            <a:extLst>
              <a:ext uri="{28A0092B-C50C-407E-A947-70E740481C1C}">
                <a14:useLocalDpi xmlns:a14="http://schemas.microsoft.com/office/drawing/2010/main" val="0"/>
              </a:ext>
            </a:extLst>
          </a:blip>
          <a:srcRect/>
          <a:stretch>
            <a:fillRect/>
          </a:stretch>
        </p:blipFill>
        <p:spPr bwMode="auto">
          <a:xfrm>
            <a:off x="5743332" y="3100359"/>
            <a:ext cx="3055497" cy="3363850"/>
          </a:xfrm>
          <a:prstGeom prst="rect">
            <a:avLst/>
          </a:prstGeom>
          <a:noFill/>
          <a:effectLst>
            <a:softEdge rad="27781"/>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6818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4A349-9600-494B-A58F-796C31654FF6}"/>
              </a:ext>
            </a:extLst>
          </p:cNvPr>
          <p:cNvSpPr>
            <a:spLocks noGrp="1"/>
          </p:cNvSpPr>
          <p:nvPr>
            <p:ph type="title"/>
          </p:nvPr>
        </p:nvSpPr>
        <p:spPr/>
        <p:txBody>
          <a:bodyPr/>
          <a:lstStyle/>
          <a:p>
            <a:r>
              <a:rPr lang="en-US" dirty="0"/>
              <a:t>Possible areas of focus 2022</a:t>
            </a:r>
          </a:p>
        </p:txBody>
      </p:sp>
      <p:sp>
        <p:nvSpPr>
          <p:cNvPr id="3" name="Rectangle 2">
            <a:extLst>
              <a:ext uri="{FF2B5EF4-FFF2-40B4-BE49-F238E27FC236}">
                <a16:creationId xmlns:a16="http://schemas.microsoft.com/office/drawing/2014/main" id="{637FEBCB-18A3-A342-A8BB-4A3C020F9D4C}"/>
              </a:ext>
            </a:extLst>
          </p:cNvPr>
          <p:cNvSpPr/>
          <p:nvPr/>
        </p:nvSpPr>
        <p:spPr>
          <a:xfrm>
            <a:off x="440575" y="2133410"/>
            <a:ext cx="8321685" cy="4002121"/>
          </a:xfrm>
          <a:prstGeom prst="rect">
            <a:avLst/>
          </a:prstGeom>
        </p:spPr>
        <p:txBody>
          <a:bodyPr wrap="square">
            <a:spAutoFit/>
          </a:bodyPr>
          <a:lstStyle/>
          <a:p>
            <a:pPr marL="342900" lvl="0" indent="-342900">
              <a:lnSpc>
                <a:spcPct val="115000"/>
              </a:lnSpc>
              <a:spcAft>
                <a:spcPts val="1000"/>
              </a:spcAft>
              <a:buFont typeface="Symbol" pitchFamily="2" charset="2"/>
              <a:buChar char=""/>
            </a:pPr>
            <a:r>
              <a:rPr lang="en-GB" dirty="0">
                <a:latin typeface="Cambria" panose="02040503050406030204" pitchFamily="18" charset="0"/>
                <a:ea typeface="Calibri" panose="020F0502020204030204" pitchFamily="34" charset="0"/>
              </a:rPr>
              <a:t>Continue the Year 5 and 6 (2022) targeted basic facts programme, and expand it into Years 3 and 4 (2022), to prevent the downward shift of at achievement expected by students in Year 4 (2022 and 2023)</a:t>
            </a:r>
            <a:endParaRPr lang="en-NZ" sz="1600" dirty="0">
              <a:latin typeface="Cambria" panose="02040503050406030204" pitchFamily="18" charset="0"/>
              <a:ea typeface="Calibri" panose="020F0502020204030204" pitchFamily="34" charset="0"/>
            </a:endParaRPr>
          </a:p>
          <a:p>
            <a:pPr marL="342900" lvl="0" indent="-342900">
              <a:buFont typeface="Symbol" pitchFamily="2" charset="2"/>
              <a:buChar char=""/>
            </a:pPr>
            <a:r>
              <a:rPr lang="en-GB" dirty="0">
                <a:latin typeface="Cambria" panose="02040503050406030204" pitchFamily="18" charset="0"/>
                <a:ea typeface="Times New Roman" panose="02020603050405020304" pitchFamily="18" charset="0"/>
              </a:rPr>
              <a:t>Make a shift in OTJs of the Year 7 (2022) males to a level more equivalent to the females at the same level. This would be an aim to shift the Year 7 (2022) males to at least 85% at or above.</a:t>
            </a:r>
          </a:p>
          <a:p>
            <a:pPr marL="342900" lvl="0" indent="-342900">
              <a:buFont typeface="Symbol" pitchFamily="2" charset="2"/>
              <a:buChar char=""/>
            </a:pPr>
            <a:endParaRPr lang="en-NZ" dirty="0">
              <a:latin typeface="Cambria" panose="02040503050406030204" pitchFamily="18" charset="0"/>
              <a:ea typeface="Times New Roman" panose="02020603050405020304" pitchFamily="18" charset="0"/>
            </a:endParaRPr>
          </a:p>
          <a:p>
            <a:pPr marL="342900" lvl="0" indent="-342900">
              <a:buFont typeface="Symbol" pitchFamily="2" charset="2"/>
              <a:buChar char=""/>
            </a:pPr>
            <a:r>
              <a:rPr lang="en-GB" dirty="0">
                <a:latin typeface="Cambria" panose="02040503050406030204" pitchFamily="18" charset="0"/>
                <a:ea typeface="Times New Roman" panose="02020603050405020304" pitchFamily="18" charset="0"/>
              </a:rPr>
              <a:t>Make a positive shift in the OTJs of the seven males who are well below in Years 2-10 -  resulting in a move of at least half of the students from well below to below or better – this will require accelerated progress.</a:t>
            </a:r>
          </a:p>
          <a:p>
            <a:pPr marL="342900" lvl="0" indent="-342900">
              <a:buFont typeface="Symbol" pitchFamily="2" charset="2"/>
              <a:buChar char=""/>
            </a:pPr>
            <a:endParaRPr lang="en-NZ" dirty="0">
              <a:latin typeface="Cambria" panose="02040503050406030204" pitchFamily="18" charset="0"/>
              <a:ea typeface="Times New Roman" panose="02020603050405020304" pitchFamily="18" charset="0"/>
            </a:endParaRPr>
          </a:p>
          <a:p>
            <a:pPr marL="342900" lvl="0" indent="-342900">
              <a:lnSpc>
                <a:spcPct val="115000"/>
              </a:lnSpc>
              <a:spcAft>
                <a:spcPts val="1000"/>
              </a:spcAft>
              <a:buFont typeface="Symbol" pitchFamily="2" charset="2"/>
              <a:buChar char=""/>
            </a:pPr>
            <a:r>
              <a:rPr lang="en-GB" dirty="0">
                <a:latin typeface="Cambria" panose="02040503050406030204" pitchFamily="18" charset="0"/>
                <a:ea typeface="Arial" panose="020B0604020202020204" pitchFamily="34" charset="0"/>
              </a:rPr>
              <a:t>Work towards a reversal in the trend of Māori and Pasifika students falling into the below average category for PATs which is at odds with their OTJ data.</a:t>
            </a:r>
            <a:endParaRPr lang="en-NZ" sz="1600" dirty="0">
              <a:effectLst/>
              <a:latin typeface="Cambria" panose="02040503050406030204" pitchFamily="18" charset="0"/>
              <a:ea typeface="Calibri" panose="020F0502020204030204" pitchFamily="34" charset="0"/>
            </a:endParaRPr>
          </a:p>
        </p:txBody>
      </p:sp>
      <p:pic>
        <p:nvPicPr>
          <p:cNvPr id="4" name="Picture 2" descr="Set Up Targets for Account Managers Unit | Salesforce Trailhead">
            <a:extLst>
              <a:ext uri="{FF2B5EF4-FFF2-40B4-BE49-F238E27FC236}">
                <a16:creationId xmlns:a16="http://schemas.microsoft.com/office/drawing/2014/main" id="{6A9AC42F-E244-D847-9413-8E19D8769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7338" y="1063734"/>
            <a:ext cx="1346662" cy="1147452"/>
          </a:xfrm>
          <a:prstGeom prst="rect">
            <a:avLst/>
          </a:prstGeom>
          <a:noFill/>
          <a:effectLst>
            <a:softEdge rad="66724"/>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1926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1EB5-607E-1C4E-BB2A-88703A39E4DE}"/>
              </a:ext>
            </a:extLst>
          </p:cNvPr>
          <p:cNvSpPr>
            <a:spLocks noGrp="1"/>
          </p:cNvSpPr>
          <p:nvPr>
            <p:ph type="title"/>
          </p:nvPr>
        </p:nvSpPr>
        <p:spPr/>
        <p:txBody>
          <a:bodyPr/>
          <a:lstStyle/>
          <a:p>
            <a:r>
              <a:rPr lang="en-US" dirty="0"/>
              <a:t>Looking deeper – </a:t>
            </a:r>
            <a:r>
              <a:rPr lang="en-US" sz="1600" dirty="0" err="1"/>
              <a:t>Te</a:t>
            </a:r>
            <a:r>
              <a:rPr lang="en-US" sz="1600" dirty="0"/>
              <a:t> </a:t>
            </a:r>
            <a:r>
              <a:rPr lang="en-US" sz="1600" dirty="0" err="1"/>
              <a:t>reo</a:t>
            </a:r>
            <a:endParaRPr lang="en-US" sz="1600" dirty="0"/>
          </a:p>
        </p:txBody>
      </p:sp>
      <p:sp>
        <p:nvSpPr>
          <p:cNvPr id="3" name="Rectangle 2">
            <a:extLst>
              <a:ext uri="{FF2B5EF4-FFF2-40B4-BE49-F238E27FC236}">
                <a16:creationId xmlns:a16="http://schemas.microsoft.com/office/drawing/2014/main" id="{4F67E21E-07E8-EE47-A6EF-5E13C5738DED}"/>
              </a:ext>
            </a:extLst>
          </p:cNvPr>
          <p:cNvSpPr/>
          <p:nvPr/>
        </p:nvSpPr>
        <p:spPr>
          <a:xfrm>
            <a:off x="186472" y="1618494"/>
            <a:ext cx="8698523" cy="2613536"/>
          </a:xfrm>
          <a:prstGeom prst="rect">
            <a:avLst/>
          </a:prstGeom>
        </p:spPr>
        <p:txBody>
          <a:bodyPr wrap="square">
            <a:spAutoFit/>
          </a:bodyPr>
          <a:lstStyle/>
          <a:p>
            <a:pPr>
              <a:lnSpc>
                <a:spcPct val="115000"/>
              </a:lnSpc>
            </a:pPr>
            <a:r>
              <a:rPr lang="mi-NZ" dirty="0">
                <a:latin typeface="Cambria" panose="02040503050406030204" pitchFamily="18" charset="0"/>
                <a:ea typeface="Calibri Light" panose="020F0302020204030204" pitchFamily="34" charset="0"/>
                <a:cs typeface="Times New Roman" panose="02020603050405020304" pitchFamily="18" charset="0"/>
              </a:rPr>
              <a:t>In 2021 we administered for the first time the NCER Te Reo Māori assessment at Year 4 and Year 8, at the beginning and end of the year. The data collected, along with teacher judgement will contribute to our understanding, over time, of the achievement in te Reo Māori of our students.   Our first year results are recorded below.</a:t>
            </a:r>
          </a:p>
          <a:p>
            <a:pPr>
              <a:lnSpc>
                <a:spcPct val="115000"/>
              </a:lnSpc>
            </a:pPr>
            <a:endParaRPr lang="mi-NZ" dirty="0">
              <a:latin typeface="Cambria" panose="02040503050406030204" pitchFamily="18" charset="0"/>
              <a:ea typeface="Calibri Light" panose="020F0302020204030204" pitchFamily="34" charset="0"/>
              <a:cs typeface="Times New Roman" panose="02020603050405020304" pitchFamily="18" charset="0"/>
            </a:endParaRPr>
          </a:p>
          <a:p>
            <a:pPr>
              <a:lnSpc>
                <a:spcPct val="115000"/>
              </a:lnSpc>
            </a:pPr>
            <a:r>
              <a:rPr lang="mi-NZ" dirty="0">
                <a:latin typeface="Cambria" panose="02040503050406030204" pitchFamily="18" charset="0"/>
                <a:ea typeface="Calibri Light" panose="020F0302020204030204" pitchFamily="34" charset="0"/>
                <a:cs typeface="Times New Roman" panose="02020603050405020304" pitchFamily="18" charset="0"/>
              </a:rPr>
              <a:t>Overall we see postive shift from the years teaching as well as increased knowledge for older pupils.  This is a good platform to grow from.  More detailed data will develop over time.</a:t>
            </a:r>
          </a:p>
        </p:txBody>
      </p:sp>
      <p:pic>
        <p:nvPicPr>
          <p:cNvPr id="4" name="Picture 3">
            <a:extLst>
              <a:ext uri="{FF2B5EF4-FFF2-40B4-BE49-F238E27FC236}">
                <a16:creationId xmlns:a16="http://schemas.microsoft.com/office/drawing/2014/main" id="{A8A917C8-6226-0341-9D45-AEEF729B3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978" y="4232030"/>
            <a:ext cx="3975756" cy="2394830"/>
          </a:xfrm>
          <a:prstGeom prst="rect">
            <a:avLst/>
          </a:prstGeom>
        </p:spPr>
      </p:pic>
      <p:pic>
        <p:nvPicPr>
          <p:cNvPr id="5" name="Picture 4">
            <a:extLst>
              <a:ext uri="{FF2B5EF4-FFF2-40B4-BE49-F238E27FC236}">
                <a16:creationId xmlns:a16="http://schemas.microsoft.com/office/drawing/2014/main" id="{5CD2DEFC-CA43-7148-8083-578C6F934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621523" y="4240285"/>
            <a:ext cx="3962499" cy="2386575"/>
          </a:xfrm>
          <a:prstGeom prst="rect">
            <a:avLst/>
          </a:prstGeom>
          <a:noFill/>
          <a:ln>
            <a:noFill/>
          </a:ln>
        </p:spPr>
      </p:pic>
    </p:spTree>
    <p:extLst>
      <p:ext uri="{BB962C8B-B14F-4D97-AF65-F5344CB8AC3E}">
        <p14:creationId xmlns:p14="http://schemas.microsoft.com/office/powerpoint/2010/main" val="8563675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8ADF2-AAD3-9644-BC0B-2C9FB90C6846}"/>
              </a:ext>
            </a:extLst>
          </p:cNvPr>
          <p:cNvSpPr>
            <a:spLocks noGrp="1"/>
          </p:cNvSpPr>
          <p:nvPr>
            <p:ph type="title"/>
          </p:nvPr>
        </p:nvSpPr>
        <p:spPr/>
        <p:txBody>
          <a:bodyPr/>
          <a:lstStyle/>
          <a:p>
            <a:r>
              <a:rPr lang="en-US" dirty="0"/>
              <a:t>Looking deeper – </a:t>
            </a:r>
            <a:r>
              <a:rPr lang="en-US" sz="1600" dirty="0"/>
              <a:t>Fostering Strengths</a:t>
            </a:r>
          </a:p>
        </p:txBody>
      </p:sp>
      <p:sp>
        <p:nvSpPr>
          <p:cNvPr id="3" name="TextBox 2">
            <a:extLst>
              <a:ext uri="{FF2B5EF4-FFF2-40B4-BE49-F238E27FC236}">
                <a16:creationId xmlns:a16="http://schemas.microsoft.com/office/drawing/2014/main" id="{147192BC-BF13-384C-AE0B-A62C786DA2EA}"/>
              </a:ext>
            </a:extLst>
          </p:cNvPr>
          <p:cNvSpPr txBox="1"/>
          <p:nvPr/>
        </p:nvSpPr>
        <p:spPr>
          <a:xfrm>
            <a:off x="381853" y="1700839"/>
            <a:ext cx="8380294" cy="4801314"/>
          </a:xfrm>
          <a:prstGeom prst="rect">
            <a:avLst/>
          </a:prstGeom>
          <a:noFill/>
        </p:spPr>
        <p:txBody>
          <a:bodyPr wrap="square" rtlCol="0">
            <a:spAutoFit/>
          </a:bodyPr>
          <a:lstStyle/>
          <a:p>
            <a:r>
              <a:rPr lang="en-US" b="1" dirty="0">
                <a:latin typeface="Cambria" panose="02040503050406030204" pitchFamily="18" charset="0"/>
                <a:cs typeface="Calibri" panose="020F0502020204030204" pitchFamily="34" charset="0"/>
              </a:rPr>
              <a:t>Fostering Strengths 2021</a:t>
            </a:r>
          </a:p>
          <a:p>
            <a:r>
              <a:rPr lang="en-GB" dirty="0">
                <a:latin typeface="Cambria" panose="02040503050406030204" pitchFamily="18" charset="0"/>
                <a:cs typeface="Calibri" panose="020F0502020204030204" pitchFamily="34" charset="0"/>
              </a:rPr>
              <a:t>The vision = to cater for the learning needs of students identified as having special abilities</a:t>
            </a:r>
          </a:p>
          <a:p>
            <a:r>
              <a:rPr lang="en-NZ" dirty="0">
                <a:latin typeface="Cambria" panose="02040503050406030204" pitchFamily="18" charset="0"/>
                <a:cs typeface="Calibri" panose="020F0502020204030204" pitchFamily="34" charset="0"/>
              </a:rPr>
              <a:t> </a:t>
            </a:r>
            <a:endParaRPr lang="en-US" dirty="0">
              <a:latin typeface="Cambria" panose="02040503050406030204" pitchFamily="18" charset="0"/>
              <a:cs typeface="Calibri" panose="020F0502020204030204" pitchFamily="34" charset="0"/>
            </a:endParaRPr>
          </a:p>
          <a:p>
            <a:r>
              <a:rPr lang="en-GB" dirty="0">
                <a:latin typeface="Cambria" panose="02040503050406030204" pitchFamily="18" charset="0"/>
                <a:cs typeface="Calibri" panose="020F0502020204030204" pitchFamily="34" charset="0"/>
              </a:rPr>
              <a:t>Identification of gifts is a multi-categorical approach</a:t>
            </a:r>
            <a:endParaRPr lang="en-NZ" dirty="0">
              <a:latin typeface="Cambria" panose="02040503050406030204" pitchFamily="18" charset="0"/>
              <a:cs typeface="Calibri" panose="020F0502020204030204" pitchFamily="34" charset="0"/>
            </a:endParaRPr>
          </a:p>
          <a:p>
            <a:r>
              <a:rPr lang="en-NZ" dirty="0">
                <a:latin typeface="Cambria" panose="02040503050406030204" pitchFamily="18" charset="0"/>
                <a:cs typeface="Calibri" panose="020F0502020204030204" pitchFamily="34" charset="0"/>
              </a:rPr>
              <a:t> </a:t>
            </a:r>
          </a:p>
          <a:p>
            <a:r>
              <a:rPr lang="en-GB" dirty="0">
                <a:latin typeface="Cambria" panose="02040503050406030204" pitchFamily="18" charset="0"/>
                <a:cs typeface="Calibri" panose="020F0502020204030204" pitchFamily="34" charset="0"/>
              </a:rPr>
              <a:t>Concentrated in the Primary School, as the Middle School options programme caters well to strengths and interests of our older students. </a:t>
            </a:r>
          </a:p>
          <a:p>
            <a:endParaRPr lang="en-GB" dirty="0">
              <a:latin typeface="Cambria" panose="02040503050406030204" pitchFamily="18" charset="0"/>
              <a:cs typeface="Calibri" panose="020F0502020204030204" pitchFamily="34" charset="0"/>
            </a:endParaRPr>
          </a:p>
          <a:p>
            <a:r>
              <a:rPr lang="en-GB" dirty="0">
                <a:latin typeface="Cambria" panose="02040503050406030204" pitchFamily="18" charset="0"/>
                <a:cs typeface="Calibri" panose="020F0502020204030204" pitchFamily="34" charset="0"/>
              </a:rPr>
              <a:t>Looking forward 2022:</a:t>
            </a:r>
            <a:endParaRPr lang="en-NZ" dirty="0">
              <a:latin typeface="Cambria" panose="02040503050406030204" pitchFamily="18" charset="0"/>
              <a:cs typeface="Calibri" panose="020F0502020204030204" pitchFamily="34" charset="0"/>
            </a:endParaRPr>
          </a:p>
          <a:p>
            <a:pPr marL="742950" lvl="1" indent="-285750">
              <a:buFont typeface="Arial" panose="020B0604020202020204" pitchFamily="34" charset="0"/>
              <a:buChar char="•"/>
            </a:pPr>
            <a:r>
              <a:rPr lang="en-GB" dirty="0">
                <a:latin typeface="Cambria" panose="02040503050406030204" pitchFamily="18" charset="0"/>
                <a:cs typeface="Calibri" panose="020F0502020204030204" pitchFamily="34" charset="0"/>
              </a:rPr>
              <a:t>Further alignment of FS Programmes with the school vision</a:t>
            </a:r>
            <a:endParaRPr lang="en-NZ" dirty="0">
              <a:latin typeface="Cambria" panose="02040503050406030204" pitchFamily="18" charset="0"/>
              <a:cs typeface="Calibri" panose="020F0502020204030204" pitchFamily="34" charset="0"/>
            </a:endParaRPr>
          </a:p>
          <a:p>
            <a:pPr marL="742950" lvl="1" indent="-285750">
              <a:buFont typeface="Arial" panose="020B0604020202020204" pitchFamily="34" charset="0"/>
              <a:buChar char="•"/>
            </a:pPr>
            <a:r>
              <a:rPr lang="en-GB" dirty="0">
                <a:latin typeface="Cambria" panose="02040503050406030204" pitchFamily="18" charset="0"/>
                <a:cs typeface="Calibri" panose="020F0502020204030204" pitchFamily="34" charset="0"/>
              </a:rPr>
              <a:t>Make better use of parent identification of giftings (e.g. start of year surveys)</a:t>
            </a:r>
            <a:endParaRPr lang="en-NZ" dirty="0">
              <a:latin typeface="Cambria" panose="02040503050406030204" pitchFamily="18" charset="0"/>
              <a:cs typeface="Calibri" panose="020F0502020204030204" pitchFamily="34" charset="0"/>
            </a:endParaRPr>
          </a:p>
          <a:p>
            <a:pPr marL="742950" lvl="1" indent="-285750">
              <a:buFont typeface="Arial" panose="020B0604020202020204" pitchFamily="34" charset="0"/>
              <a:buChar char="•"/>
            </a:pPr>
            <a:r>
              <a:rPr lang="en-GB" dirty="0">
                <a:latin typeface="Cambria" panose="02040503050406030204" pitchFamily="18" charset="0"/>
                <a:cs typeface="Calibri" panose="020F0502020204030204" pitchFamily="34" charset="0"/>
              </a:rPr>
              <a:t>Look more closely at the STEM (Science, Technology, Engineering, Mathematics)</a:t>
            </a:r>
          </a:p>
          <a:p>
            <a:pPr marL="742950" lvl="1" indent="-285750">
              <a:buFont typeface="Arial" panose="020B0604020202020204" pitchFamily="34" charset="0"/>
              <a:buChar char="•"/>
            </a:pPr>
            <a:r>
              <a:rPr lang="en-GB" dirty="0">
                <a:latin typeface="Cambria" panose="02040503050406030204" pitchFamily="18" charset="0"/>
                <a:cs typeface="Calibri" panose="020F0502020204030204" pitchFamily="34" charset="0"/>
              </a:rPr>
              <a:t>Providing for students who show advanced digital skills</a:t>
            </a:r>
            <a:endParaRPr lang="en-NZ" dirty="0">
              <a:latin typeface="Cambria" panose="02040503050406030204" pitchFamily="18" charset="0"/>
              <a:cs typeface="Calibri" panose="020F0502020204030204" pitchFamily="34" charset="0"/>
            </a:endParaRPr>
          </a:p>
          <a:p>
            <a:pPr marL="742950" lvl="1" indent="-285750">
              <a:buFont typeface="Arial" panose="020B0604020202020204" pitchFamily="34" charset="0"/>
              <a:buChar char="•"/>
            </a:pPr>
            <a:r>
              <a:rPr lang="en-GB" dirty="0">
                <a:latin typeface="Cambria" panose="02040503050406030204" pitchFamily="18" charset="0"/>
                <a:cs typeface="Calibri" panose="020F0502020204030204" pitchFamily="34" charset="0"/>
              </a:rPr>
              <a:t>Further develop of the definition of “Giftedness” from a Māori and Pasifika perspective to be more culturally inclusive</a:t>
            </a:r>
            <a:endParaRPr lang="en-NZ" dirty="0">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5799965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CE31-DB40-2C42-BD15-4DA8EEFD23DB}"/>
              </a:ext>
            </a:extLst>
          </p:cNvPr>
          <p:cNvSpPr>
            <a:spLocks noGrp="1"/>
          </p:cNvSpPr>
          <p:nvPr>
            <p:ph type="title"/>
          </p:nvPr>
        </p:nvSpPr>
        <p:spPr/>
        <p:txBody>
          <a:bodyPr/>
          <a:lstStyle/>
          <a:p>
            <a:r>
              <a:rPr lang="en-US" dirty="0"/>
              <a:t>Looking deeper </a:t>
            </a:r>
            <a:r>
              <a:rPr lang="en-US" sz="1600" dirty="0"/>
              <a:t>– Fostering Strengths</a:t>
            </a:r>
          </a:p>
        </p:txBody>
      </p:sp>
      <p:graphicFrame>
        <p:nvGraphicFramePr>
          <p:cNvPr id="3" name="Table 2">
            <a:extLst>
              <a:ext uri="{FF2B5EF4-FFF2-40B4-BE49-F238E27FC236}">
                <a16:creationId xmlns:a16="http://schemas.microsoft.com/office/drawing/2014/main" id="{D9CDE1DE-03E7-7745-8A06-6E59032FBB51}"/>
              </a:ext>
            </a:extLst>
          </p:cNvPr>
          <p:cNvGraphicFramePr>
            <a:graphicFrameLocks noGrp="1"/>
          </p:cNvGraphicFramePr>
          <p:nvPr>
            <p:extLst>
              <p:ext uri="{D42A27DB-BD31-4B8C-83A1-F6EECF244321}">
                <p14:modId xmlns:p14="http://schemas.microsoft.com/office/powerpoint/2010/main" val="1309861932"/>
              </p:ext>
            </p:extLst>
          </p:nvPr>
        </p:nvGraphicFramePr>
        <p:xfrm>
          <a:off x="578389" y="2547489"/>
          <a:ext cx="8008658" cy="2689529"/>
        </p:xfrm>
        <a:graphic>
          <a:graphicData uri="http://schemas.openxmlformats.org/drawingml/2006/table">
            <a:tbl>
              <a:tblPr firstRow="1" firstCol="1">
                <a:tableStyleId>{5C22544A-7EE6-4342-B048-85BDC9FD1C3A}</a:tableStyleId>
              </a:tblPr>
              <a:tblGrid>
                <a:gridCol w="4583815">
                  <a:extLst>
                    <a:ext uri="{9D8B030D-6E8A-4147-A177-3AD203B41FA5}">
                      <a16:colId xmlns:a16="http://schemas.microsoft.com/office/drawing/2014/main" val="1152704573"/>
                    </a:ext>
                  </a:extLst>
                </a:gridCol>
                <a:gridCol w="3424843">
                  <a:extLst>
                    <a:ext uri="{9D8B030D-6E8A-4147-A177-3AD203B41FA5}">
                      <a16:colId xmlns:a16="http://schemas.microsoft.com/office/drawing/2014/main" val="897058296"/>
                    </a:ext>
                  </a:extLst>
                </a:gridCol>
              </a:tblGrid>
              <a:tr h="2689529">
                <a:tc>
                  <a:txBody>
                    <a:bodyPr/>
                    <a:lstStyle/>
                    <a:p>
                      <a:pPr marL="342900" lvl="0" indent="-342900">
                        <a:lnSpc>
                          <a:spcPct val="115000"/>
                        </a:lnSpc>
                        <a:buFont typeface="Symbol" pitchFamily="2" charset="2"/>
                        <a:buChar char="●"/>
                      </a:pPr>
                      <a:r>
                        <a:rPr lang="en-GB" sz="2000" b="0" u="none" strike="noStrike" dirty="0" err="1">
                          <a:solidFill>
                            <a:schemeClr val="tx1"/>
                          </a:solidFill>
                          <a:effectLst/>
                          <a:latin typeface="Cambria" panose="02040503050406030204" pitchFamily="18" charset="0"/>
                        </a:rPr>
                        <a:t>Huritini</a:t>
                      </a:r>
                      <a:r>
                        <a:rPr lang="en-GB" sz="2000" b="0" u="none" strike="noStrike" dirty="0">
                          <a:solidFill>
                            <a:schemeClr val="tx1"/>
                          </a:solidFill>
                          <a:effectLst/>
                          <a:latin typeface="Cambria" panose="02040503050406030204" pitchFamily="18" charset="0"/>
                        </a:rPr>
                        <a:t> Community Council -</a:t>
                      </a:r>
                      <a:r>
                        <a:rPr lang="en-GB" sz="2000" b="0" u="none" strike="noStrike" dirty="0" err="1">
                          <a:solidFill>
                            <a:schemeClr val="tx1"/>
                          </a:solidFill>
                          <a:effectLst/>
                          <a:latin typeface="Cambria" panose="02040503050406030204" pitchFamily="18" charset="0"/>
                        </a:rPr>
                        <a:t>Yr</a:t>
                      </a:r>
                      <a:r>
                        <a:rPr lang="en-GB" sz="2000" b="0" u="none" strike="noStrike" dirty="0">
                          <a:solidFill>
                            <a:schemeClr val="tx1"/>
                          </a:solidFill>
                          <a:effectLst/>
                          <a:latin typeface="Cambria" panose="02040503050406030204" pitchFamily="18" charset="0"/>
                        </a:rPr>
                        <a:t>  6 – 8</a:t>
                      </a:r>
                      <a:endParaRPr lang="en-NZ" sz="2000" b="0" u="none" strike="noStrike" dirty="0">
                        <a:solidFill>
                          <a:schemeClr val="tx1"/>
                        </a:solidFill>
                        <a:effectLst/>
                        <a:latin typeface="Cambria" panose="02040503050406030204" pitchFamily="18" charset="0"/>
                      </a:endParaRPr>
                    </a:p>
                    <a:p>
                      <a:pPr marL="342900" lvl="0" indent="-342900">
                        <a:lnSpc>
                          <a:spcPct val="115000"/>
                        </a:lnSpc>
                        <a:buFont typeface="Symbol" pitchFamily="2" charset="2"/>
                        <a:buChar char="●"/>
                      </a:pPr>
                      <a:r>
                        <a:rPr lang="en-GB" sz="2000" b="0" u="none" strike="noStrike" dirty="0">
                          <a:solidFill>
                            <a:schemeClr val="tx1"/>
                          </a:solidFill>
                          <a:effectLst/>
                          <a:latin typeface="Cambria" panose="02040503050406030204" pitchFamily="18" charset="0"/>
                        </a:rPr>
                        <a:t>Choir – </a:t>
                      </a:r>
                      <a:r>
                        <a:rPr lang="en-GB" sz="2000" b="0" u="none" strike="noStrike" dirty="0" err="1">
                          <a:solidFill>
                            <a:schemeClr val="tx1"/>
                          </a:solidFill>
                          <a:effectLst/>
                          <a:latin typeface="Cambria" panose="02040503050406030204" pitchFamily="18" charset="0"/>
                        </a:rPr>
                        <a:t>Yr</a:t>
                      </a:r>
                      <a:r>
                        <a:rPr lang="en-GB" sz="2000" b="0" u="none" strike="noStrike" dirty="0">
                          <a:solidFill>
                            <a:schemeClr val="tx1"/>
                          </a:solidFill>
                          <a:effectLst/>
                          <a:latin typeface="Cambria" panose="02040503050406030204" pitchFamily="18" charset="0"/>
                        </a:rPr>
                        <a:t> 3-9</a:t>
                      </a:r>
                      <a:endParaRPr lang="en-NZ" sz="2000" b="0" u="none" strike="noStrike" dirty="0">
                        <a:solidFill>
                          <a:schemeClr val="tx1"/>
                        </a:solidFill>
                        <a:effectLst/>
                        <a:latin typeface="Cambria" panose="02040503050406030204" pitchFamily="18" charset="0"/>
                      </a:endParaRPr>
                    </a:p>
                    <a:p>
                      <a:pPr marL="342900" lvl="0" indent="-342900">
                        <a:lnSpc>
                          <a:spcPct val="115000"/>
                        </a:lnSpc>
                        <a:buFont typeface="Symbol" pitchFamily="2" charset="2"/>
                        <a:buChar char="●"/>
                      </a:pPr>
                      <a:r>
                        <a:rPr lang="en-GB" sz="2000" b="0" u="none" strike="noStrike" dirty="0">
                          <a:solidFill>
                            <a:schemeClr val="tx1"/>
                          </a:solidFill>
                          <a:effectLst/>
                          <a:latin typeface="Cambria" panose="02040503050406030204" pitchFamily="18" charset="0"/>
                        </a:rPr>
                        <a:t>Mathematics </a:t>
                      </a:r>
                      <a:r>
                        <a:rPr lang="en-GB" sz="2000" b="0" u="none" strike="noStrike" dirty="0" err="1">
                          <a:solidFill>
                            <a:schemeClr val="tx1"/>
                          </a:solidFill>
                          <a:effectLst/>
                          <a:latin typeface="Cambria" panose="02040503050406030204" pitchFamily="18" charset="0"/>
                        </a:rPr>
                        <a:t>Yr</a:t>
                      </a:r>
                      <a:r>
                        <a:rPr lang="en-GB" sz="2000" b="0" u="none" strike="noStrike" dirty="0">
                          <a:solidFill>
                            <a:schemeClr val="tx1"/>
                          </a:solidFill>
                          <a:effectLst/>
                          <a:latin typeface="Cambria" panose="02040503050406030204" pitchFamily="18" charset="0"/>
                        </a:rPr>
                        <a:t> 5-6, </a:t>
                      </a:r>
                      <a:r>
                        <a:rPr lang="en-GB" sz="2000" b="0" u="none" strike="noStrike" dirty="0" err="1">
                          <a:solidFill>
                            <a:schemeClr val="tx1"/>
                          </a:solidFill>
                          <a:effectLst/>
                          <a:latin typeface="Cambria" panose="02040503050406030204" pitchFamily="18" charset="0"/>
                        </a:rPr>
                        <a:t>Yr</a:t>
                      </a:r>
                      <a:r>
                        <a:rPr lang="en-GB" sz="2000" b="0" u="none" strike="noStrike" dirty="0">
                          <a:solidFill>
                            <a:schemeClr val="tx1"/>
                          </a:solidFill>
                          <a:effectLst/>
                          <a:latin typeface="Cambria" panose="02040503050406030204" pitchFamily="18" charset="0"/>
                        </a:rPr>
                        <a:t> 3-4</a:t>
                      </a:r>
                      <a:endParaRPr lang="en-NZ" sz="2000" b="0" u="none" strike="noStrike" dirty="0">
                        <a:solidFill>
                          <a:schemeClr val="tx1"/>
                        </a:solidFill>
                        <a:effectLst/>
                        <a:latin typeface="Cambria" panose="02040503050406030204" pitchFamily="18" charset="0"/>
                      </a:endParaRPr>
                    </a:p>
                    <a:p>
                      <a:pPr marL="342900" lvl="0" indent="-342900">
                        <a:lnSpc>
                          <a:spcPct val="115000"/>
                        </a:lnSpc>
                        <a:buFont typeface="Symbol" pitchFamily="2" charset="2"/>
                        <a:buChar char="●"/>
                      </a:pPr>
                      <a:r>
                        <a:rPr lang="en-GB" sz="2000" b="0" u="none" strike="noStrike" dirty="0">
                          <a:solidFill>
                            <a:schemeClr val="tx1"/>
                          </a:solidFill>
                          <a:effectLst/>
                          <a:latin typeface="Cambria" panose="02040503050406030204" pitchFamily="18" charset="0"/>
                        </a:rPr>
                        <a:t>Otago Problem Solving Mathematics - </a:t>
                      </a:r>
                      <a:r>
                        <a:rPr lang="en-GB" sz="2000" b="0" u="none" strike="noStrike" dirty="0" err="1">
                          <a:solidFill>
                            <a:schemeClr val="tx1"/>
                          </a:solidFill>
                          <a:effectLst/>
                          <a:latin typeface="Cambria" panose="02040503050406030204" pitchFamily="18" charset="0"/>
                        </a:rPr>
                        <a:t>Yr</a:t>
                      </a:r>
                      <a:r>
                        <a:rPr lang="en-GB" sz="2000" b="0" u="none" strike="noStrike" dirty="0">
                          <a:solidFill>
                            <a:schemeClr val="tx1"/>
                          </a:solidFill>
                          <a:effectLst/>
                          <a:latin typeface="Cambria" panose="02040503050406030204" pitchFamily="18" charset="0"/>
                        </a:rPr>
                        <a:t> 6-8</a:t>
                      </a:r>
                      <a:endParaRPr lang="en-NZ" sz="2000" b="0" u="none" strike="noStrike" dirty="0">
                        <a:solidFill>
                          <a:schemeClr val="tx1"/>
                        </a:solidFill>
                        <a:effectLst/>
                        <a:latin typeface="Cambria" panose="02040503050406030204" pitchFamily="18" charset="0"/>
                      </a:endParaRPr>
                    </a:p>
                    <a:p>
                      <a:pPr marL="342900" lvl="0" indent="-342900">
                        <a:lnSpc>
                          <a:spcPct val="115000"/>
                        </a:lnSpc>
                        <a:buFont typeface="Symbol" pitchFamily="2" charset="2"/>
                        <a:buChar char="●"/>
                      </a:pPr>
                      <a:r>
                        <a:rPr lang="en-GB" sz="2000" b="0" u="none" strike="noStrike" dirty="0">
                          <a:solidFill>
                            <a:schemeClr val="tx1"/>
                          </a:solidFill>
                          <a:effectLst/>
                          <a:latin typeface="Cambria" panose="02040503050406030204" pitchFamily="18" charset="0"/>
                        </a:rPr>
                        <a:t>Visual Art - </a:t>
                      </a:r>
                      <a:r>
                        <a:rPr lang="en-GB" sz="2000" b="0" u="none" strike="noStrike" dirty="0" err="1">
                          <a:solidFill>
                            <a:schemeClr val="tx1"/>
                          </a:solidFill>
                          <a:effectLst/>
                          <a:latin typeface="Cambria" panose="02040503050406030204" pitchFamily="18" charset="0"/>
                        </a:rPr>
                        <a:t>Yr</a:t>
                      </a:r>
                      <a:r>
                        <a:rPr lang="en-GB" sz="2000" b="0" u="none" strike="noStrike" dirty="0">
                          <a:solidFill>
                            <a:schemeClr val="tx1"/>
                          </a:solidFill>
                          <a:effectLst/>
                          <a:latin typeface="Cambria" panose="02040503050406030204" pitchFamily="18" charset="0"/>
                        </a:rPr>
                        <a:t> 5-6</a:t>
                      </a:r>
                      <a:endParaRPr lang="en-NZ" sz="2000" b="0" u="none" strike="noStrike" dirty="0">
                        <a:solidFill>
                          <a:schemeClr val="tx1"/>
                        </a:solidFill>
                        <a:effectLst/>
                        <a:latin typeface="Cambria" panose="02040503050406030204" pitchFamily="18" charset="0"/>
                      </a:endParaRPr>
                    </a:p>
                    <a:p>
                      <a:pPr marL="342900" lvl="0" indent="-342900">
                        <a:lnSpc>
                          <a:spcPct val="115000"/>
                        </a:lnSpc>
                        <a:buFont typeface="Symbol" pitchFamily="2" charset="2"/>
                        <a:buChar char="●"/>
                      </a:pPr>
                      <a:r>
                        <a:rPr lang="en-GB" sz="2000" b="0" u="none" strike="noStrike" dirty="0">
                          <a:solidFill>
                            <a:schemeClr val="tx1"/>
                          </a:solidFill>
                          <a:effectLst/>
                          <a:latin typeface="Cambria" panose="02040503050406030204" pitchFamily="18" charset="0"/>
                        </a:rPr>
                        <a:t>Dance – </a:t>
                      </a:r>
                      <a:r>
                        <a:rPr lang="en-GB" sz="2000" b="0" u="none" strike="noStrike" dirty="0" err="1">
                          <a:solidFill>
                            <a:schemeClr val="tx1"/>
                          </a:solidFill>
                          <a:effectLst/>
                          <a:latin typeface="Cambria" panose="02040503050406030204" pitchFamily="18" charset="0"/>
                        </a:rPr>
                        <a:t>Yr</a:t>
                      </a:r>
                      <a:r>
                        <a:rPr lang="en-GB" sz="2000" b="0" u="none" strike="noStrike" dirty="0">
                          <a:solidFill>
                            <a:schemeClr val="tx1"/>
                          </a:solidFill>
                          <a:effectLst/>
                          <a:latin typeface="Cambria" panose="02040503050406030204" pitchFamily="18" charset="0"/>
                        </a:rPr>
                        <a:t> 1-2, </a:t>
                      </a:r>
                      <a:r>
                        <a:rPr lang="en-GB" sz="2000" b="0" u="none" strike="noStrike" dirty="0" err="1">
                          <a:solidFill>
                            <a:schemeClr val="tx1"/>
                          </a:solidFill>
                          <a:effectLst/>
                          <a:latin typeface="Cambria" panose="02040503050406030204" pitchFamily="18" charset="0"/>
                        </a:rPr>
                        <a:t>Yr</a:t>
                      </a:r>
                      <a:r>
                        <a:rPr lang="en-GB" sz="2000" b="0" u="none" strike="noStrike" dirty="0">
                          <a:solidFill>
                            <a:schemeClr val="tx1"/>
                          </a:solidFill>
                          <a:effectLst/>
                          <a:latin typeface="Cambria" panose="02040503050406030204" pitchFamily="18" charset="0"/>
                        </a:rPr>
                        <a:t> 3-4</a:t>
                      </a:r>
                      <a:endParaRPr lang="en-NZ" sz="2000" b="0" u="none" strike="noStrike" dirty="0">
                        <a:solidFill>
                          <a:schemeClr val="tx1"/>
                        </a:solidFill>
                        <a:effectLst/>
                        <a:latin typeface="Cambria" panose="02040503050406030204" pitchFamily="18" charset="0"/>
                      </a:endParaRPr>
                    </a:p>
                  </a:txBody>
                  <a:tcPr marL="68580" marR="68580" marT="0" marB="0">
                    <a:solidFill>
                      <a:schemeClr val="bg2"/>
                    </a:solidFill>
                  </a:tcPr>
                </a:tc>
                <a:tc>
                  <a:txBody>
                    <a:bodyPr/>
                    <a:lstStyle/>
                    <a:p>
                      <a:pPr marL="342900" lvl="0" indent="-342900">
                        <a:lnSpc>
                          <a:spcPct val="115000"/>
                        </a:lnSpc>
                        <a:buFont typeface="Symbol" pitchFamily="2" charset="2"/>
                        <a:buChar char="●"/>
                      </a:pPr>
                      <a:r>
                        <a:rPr lang="en-GB" sz="2000" b="0" u="none" strike="noStrike" dirty="0">
                          <a:solidFill>
                            <a:schemeClr val="tx1"/>
                          </a:solidFill>
                          <a:effectLst/>
                          <a:latin typeface="Cambria" panose="02040503050406030204" pitchFamily="18" charset="0"/>
                        </a:rPr>
                        <a:t>Drama – </a:t>
                      </a:r>
                      <a:r>
                        <a:rPr lang="en-GB" sz="2000" b="0" u="none" strike="noStrike" dirty="0" err="1">
                          <a:solidFill>
                            <a:schemeClr val="tx1"/>
                          </a:solidFill>
                          <a:effectLst/>
                          <a:latin typeface="Cambria" panose="02040503050406030204" pitchFamily="18" charset="0"/>
                        </a:rPr>
                        <a:t>Yr</a:t>
                      </a:r>
                      <a:r>
                        <a:rPr lang="en-GB" sz="2000" b="0" u="none" strike="noStrike" dirty="0">
                          <a:solidFill>
                            <a:schemeClr val="tx1"/>
                          </a:solidFill>
                          <a:effectLst/>
                          <a:latin typeface="Cambria" panose="02040503050406030204" pitchFamily="18" charset="0"/>
                        </a:rPr>
                        <a:t> 3-4, </a:t>
                      </a:r>
                      <a:r>
                        <a:rPr lang="en-GB" sz="2000" b="0" u="none" strike="noStrike" dirty="0" err="1">
                          <a:solidFill>
                            <a:schemeClr val="tx1"/>
                          </a:solidFill>
                          <a:effectLst/>
                          <a:latin typeface="Cambria" panose="02040503050406030204" pitchFamily="18" charset="0"/>
                        </a:rPr>
                        <a:t>Yr</a:t>
                      </a:r>
                      <a:r>
                        <a:rPr lang="en-GB" sz="2000" b="0" u="none" strike="noStrike" dirty="0">
                          <a:solidFill>
                            <a:schemeClr val="tx1"/>
                          </a:solidFill>
                          <a:effectLst/>
                          <a:latin typeface="Cambria" panose="02040503050406030204" pitchFamily="18" charset="0"/>
                        </a:rPr>
                        <a:t> 5-6 </a:t>
                      </a:r>
                      <a:endParaRPr lang="en-NZ" sz="2000" b="0" u="none" strike="noStrike" dirty="0">
                        <a:solidFill>
                          <a:schemeClr val="tx1"/>
                        </a:solidFill>
                        <a:effectLst/>
                        <a:latin typeface="Cambria" panose="02040503050406030204" pitchFamily="18" charset="0"/>
                      </a:endParaRPr>
                    </a:p>
                    <a:p>
                      <a:pPr marL="342900" lvl="0" indent="-342900">
                        <a:lnSpc>
                          <a:spcPct val="115000"/>
                        </a:lnSpc>
                        <a:buFont typeface="Symbol" pitchFamily="2" charset="2"/>
                        <a:buChar char="●"/>
                      </a:pPr>
                      <a:r>
                        <a:rPr lang="en-GB" sz="2000" b="0" u="none" strike="noStrike" dirty="0">
                          <a:solidFill>
                            <a:schemeClr val="tx1"/>
                          </a:solidFill>
                          <a:effectLst/>
                          <a:latin typeface="Cambria" panose="02040503050406030204" pitchFamily="18" charset="0"/>
                        </a:rPr>
                        <a:t>Literacy – </a:t>
                      </a:r>
                      <a:r>
                        <a:rPr lang="en-GB" sz="2000" b="0" u="none" strike="noStrike" dirty="0" err="1">
                          <a:solidFill>
                            <a:schemeClr val="tx1"/>
                          </a:solidFill>
                          <a:effectLst/>
                          <a:latin typeface="Cambria" panose="02040503050406030204" pitchFamily="18" charset="0"/>
                        </a:rPr>
                        <a:t>Yr</a:t>
                      </a:r>
                      <a:r>
                        <a:rPr lang="en-GB" sz="2000" b="0" u="none" strike="noStrike" dirty="0">
                          <a:solidFill>
                            <a:schemeClr val="tx1"/>
                          </a:solidFill>
                          <a:effectLst/>
                          <a:latin typeface="Cambria" panose="02040503050406030204" pitchFamily="18" charset="0"/>
                        </a:rPr>
                        <a:t> 5-6</a:t>
                      </a:r>
                      <a:endParaRPr lang="en-NZ" sz="2000" b="0" u="none" strike="noStrike" dirty="0">
                        <a:solidFill>
                          <a:schemeClr val="tx1"/>
                        </a:solidFill>
                        <a:effectLst/>
                        <a:latin typeface="Cambria" panose="02040503050406030204" pitchFamily="18" charset="0"/>
                      </a:endParaRPr>
                    </a:p>
                    <a:p>
                      <a:pPr marL="342900" lvl="0" indent="-342900">
                        <a:lnSpc>
                          <a:spcPct val="115000"/>
                        </a:lnSpc>
                        <a:buFont typeface="Symbol" pitchFamily="2" charset="2"/>
                        <a:buChar char="●"/>
                      </a:pPr>
                      <a:r>
                        <a:rPr lang="en-GB" sz="2000" b="0" u="none" strike="noStrike" dirty="0">
                          <a:solidFill>
                            <a:schemeClr val="tx1"/>
                          </a:solidFill>
                          <a:effectLst/>
                          <a:latin typeface="Cambria" panose="02040503050406030204" pitchFamily="18" charset="0"/>
                        </a:rPr>
                        <a:t>Touch Rugby – </a:t>
                      </a:r>
                      <a:r>
                        <a:rPr lang="en-GB" sz="2000" b="0" u="none" strike="noStrike" dirty="0" err="1">
                          <a:solidFill>
                            <a:schemeClr val="tx1"/>
                          </a:solidFill>
                          <a:effectLst/>
                          <a:latin typeface="Cambria" panose="02040503050406030204" pitchFamily="18" charset="0"/>
                        </a:rPr>
                        <a:t>Yr</a:t>
                      </a:r>
                      <a:r>
                        <a:rPr lang="en-GB" sz="2000" b="0" u="none" strike="noStrike" dirty="0">
                          <a:solidFill>
                            <a:schemeClr val="tx1"/>
                          </a:solidFill>
                          <a:effectLst/>
                          <a:latin typeface="Cambria" panose="02040503050406030204" pitchFamily="18" charset="0"/>
                        </a:rPr>
                        <a:t> 3-4</a:t>
                      </a:r>
                      <a:endParaRPr lang="en-NZ" sz="2000" b="0" u="none" strike="noStrike" dirty="0">
                        <a:solidFill>
                          <a:schemeClr val="tx1"/>
                        </a:solidFill>
                        <a:effectLst/>
                        <a:latin typeface="Cambria" panose="02040503050406030204" pitchFamily="18" charset="0"/>
                      </a:endParaRPr>
                    </a:p>
                    <a:p>
                      <a:pPr marL="342900" lvl="0" indent="-342900">
                        <a:lnSpc>
                          <a:spcPct val="115000"/>
                        </a:lnSpc>
                        <a:buFont typeface="Symbol" pitchFamily="2" charset="2"/>
                        <a:buChar char="●"/>
                      </a:pPr>
                      <a:r>
                        <a:rPr lang="en-GB" sz="2000" b="0" u="none" strike="noStrike" dirty="0">
                          <a:solidFill>
                            <a:schemeClr val="tx1"/>
                          </a:solidFill>
                          <a:effectLst/>
                          <a:latin typeface="Cambria" panose="02040503050406030204" pitchFamily="18" charset="0"/>
                        </a:rPr>
                        <a:t>Building – </a:t>
                      </a:r>
                      <a:r>
                        <a:rPr lang="en-GB" sz="2000" b="0" u="none" strike="noStrike" dirty="0" err="1">
                          <a:solidFill>
                            <a:schemeClr val="tx1"/>
                          </a:solidFill>
                          <a:effectLst/>
                          <a:latin typeface="Cambria" panose="02040503050406030204" pitchFamily="18" charset="0"/>
                        </a:rPr>
                        <a:t>Yr</a:t>
                      </a:r>
                      <a:r>
                        <a:rPr lang="en-GB" sz="2000" b="0" u="none" strike="noStrike" dirty="0">
                          <a:solidFill>
                            <a:schemeClr val="tx1"/>
                          </a:solidFill>
                          <a:effectLst/>
                          <a:latin typeface="Cambria" panose="02040503050406030204" pitchFamily="18" charset="0"/>
                        </a:rPr>
                        <a:t> 3-6 </a:t>
                      </a:r>
                      <a:endParaRPr lang="en-NZ" sz="2000" b="0" u="none" strike="noStrike" dirty="0">
                        <a:solidFill>
                          <a:schemeClr val="tx1"/>
                        </a:solidFill>
                        <a:effectLst/>
                        <a:latin typeface="Cambria" panose="02040503050406030204" pitchFamily="18" charset="0"/>
                      </a:endParaRPr>
                    </a:p>
                    <a:p>
                      <a:pPr marL="342900" lvl="0" indent="-342900">
                        <a:lnSpc>
                          <a:spcPct val="115000"/>
                        </a:lnSpc>
                        <a:buFont typeface="Symbol" pitchFamily="2" charset="2"/>
                        <a:buChar char="●"/>
                      </a:pPr>
                      <a:r>
                        <a:rPr lang="en-GB" sz="2000" b="0" u="none" strike="noStrike" dirty="0">
                          <a:solidFill>
                            <a:schemeClr val="tx1"/>
                          </a:solidFill>
                          <a:effectLst/>
                          <a:latin typeface="Cambria" panose="02040503050406030204" pitchFamily="18" charset="0"/>
                        </a:rPr>
                        <a:t>Prayer – </a:t>
                      </a:r>
                      <a:r>
                        <a:rPr lang="en-GB" sz="2000" b="0" u="none" strike="noStrike" dirty="0" err="1">
                          <a:solidFill>
                            <a:schemeClr val="tx1"/>
                          </a:solidFill>
                          <a:effectLst/>
                          <a:latin typeface="Cambria" panose="02040503050406030204" pitchFamily="18" charset="0"/>
                        </a:rPr>
                        <a:t>Yr</a:t>
                      </a:r>
                      <a:r>
                        <a:rPr lang="en-GB" sz="2000" b="0" u="none" strike="noStrike" dirty="0">
                          <a:solidFill>
                            <a:schemeClr val="tx1"/>
                          </a:solidFill>
                          <a:effectLst/>
                          <a:latin typeface="Cambria" panose="02040503050406030204" pitchFamily="18" charset="0"/>
                        </a:rPr>
                        <a:t> 1-2</a:t>
                      </a:r>
                      <a:endParaRPr lang="en-NZ" sz="2000" b="0" u="none" strike="noStrike" dirty="0">
                        <a:solidFill>
                          <a:schemeClr val="tx1"/>
                        </a:solidFill>
                        <a:effectLst/>
                        <a:latin typeface="Cambria" panose="02040503050406030204" pitchFamily="18" charset="0"/>
                      </a:endParaRPr>
                    </a:p>
                    <a:p>
                      <a:pPr marL="342900" lvl="0" indent="-342900">
                        <a:lnSpc>
                          <a:spcPct val="115000"/>
                        </a:lnSpc>
                        <a:buFont typeface="Symbol" pitchFamily="2" charset="2"/>
                        <a:buChar char="●"/>
                      </a:pPr>
                      <a:r>
                        <a:rPr lang="en-GB" sz="2000" b="0" u="none" strike="noStrike" dirty="0">
                          <a:solidFill>
                            <a:schemeClr val="tx1"/>
                          </a:solidFill>
                          <a:effectLst/>
                          <a:latin typeface="Cambria" panose="02040503050406030204" pitchFamily="18" charset="0"/>
                        </a:rPr>
                        <a:t>French – </a:t>
                      </a:r>
                      <a:r>
                        <a:rPr lang="en-GB" sz="2000" b="0" u="none" strike="noStrike" dirty="0" err="1">
                          <a:solidFill>
                            <a:schemeClr val="tx1"/>
                          </a:solidFill>
                          <a:effectLst/>
                          <a:latin typeface="Cambria" panose="02040503050406030204" pitchFamily="18" charset="0"/>
                        </a:rPr>
                        <a:t>Yr</a:t>
                      </a:r>
                      <a:r>
                        <a:rPr lang="en-GB" sz="2000" b="0" u="none" strike="noStrike" dirty="0">
                          <a:solidFill>
                            <a:schemeClr val="tx1"/>
                          </a:solidFill>
                          <a:effectLst/>
                          <a:latin typeface="Cambria" panose="02040503050406030204" pitchFamily="18" charset="0"/>
                        </a:rPr>
                        <a:t> 3/4</a:t>
                      </a:r>
                      <a:endParaRPr lang="en-NZ" sz="2000" b="0" u="none" strike="noStrike" dirty="0">
                        <a:solidFill>
                          <a:schemeClr val="tx1"/>
                        </a:solidFill>
                        <a:effectLst/>
                        <a:latin typeface="Cambria" panose="02040503050406030204" pitchFamily="18" charset="0"/>
                      </a:endParaRPr>
                    </a:p>
                    <a:p>
                      <a:pPr marL="342900" lvl="0" indent="-342900">
                        <a:lnSpc>
                          <a:spcPct val="115000"/>
                        </a:lnSpc>
                        <a:buFont typeface="Symbol" pitchFamily="2" charset="2"/>
                        <a:buChar char="●"/>
                      </a:pPr>
                      <a:r>
                        <a:rPr lang="en-GB" sz="2000" b="0" u="none" strike="noStrike" dirty="0">
                          <a:solidFill>
                            <a:schemeClr val="tx1"/>
                          </a:solidFill>
                          <a:effectLst/>
                          <a:latin typeface="Cambria" panose="02040503050406030204" pitchFamily="18" charset="0"/>
                        </a:rPr>
                        <a:t>Chess Club - </a:t>
                      </a:r>
                      <a:r>
                        <a:rPr lang="en-GB" sz="2000" b="0" u="none" strike="noStrike" dirty="0" err="1">
                          <a:solidFill>
                            <a:schemeClr val="tx1"/>
                          </a:solidFill>
                          <a:effectLst/>
                          <a:latin typeface="Cambria" panose="02040503050406030204" pitchFamily="18" charset="0"/>
                        </a:rPr>
                        <a:t>Yr</a:t>
                      </a:r>
                      <a:r>
                        <a:rPr lang="en-GB" sz="2000" b="0" u="none" strike="noStrike" dirty="0">
                          <a:solidFill>
                            <a:schemeClr val="tx1"/>
                          </a:solidFill>
                          <a:effectLst/>
                          <a:latin typeface="Cambria" panose="02040503050406030204" pitchFamily="18" charset="0"/>
                        </a:rPr>
                        <a:t> 4-6</a:t>
                      </a:r>
                      <a:endParaRPr lang="en-NZ" sz="2000" b="0" u="none" strike="noStrike" dirty="0">
                        <a:solidFill>
                          <a:schemeClr val="tx1"/>
                        </a:solidFill>
                        <a:effectLst/>
                        <a:latin typeface="Cambria" panose="02040503050406030204" pitchFamily="18" charset="0"/>
                        <a:ea typeface="Arial" panose="020B0604020202020204" pitchFamily="34" charset="0"/>
                      </a:endParaRPr>
                    </a:p>
                  </a:txBody>
                  <a:tcPr marL="68580" marR="68580" marT="0" marB="0">
                    <a:solidFill>
                      <a:schemeClr val="bg2"/>
                    </a:solidFill>
                  </a:tcPr>
                </a:tc>
                <a:extLst>
                  <a:ext uri="{0D108BD9-81ED-4DB2-BD59-A6C34878D82A}">
                    <a16:rowId xmlns:a16="http://schemas.microsoft.com/office/drawing/2014/main" val="2284539750"/>
                  </a:ext>
                </a:extLst>
              </a:tr>
            </a:tbl>
          </a:graphicData>
        </a:graphic>
      </p:graphicFrame>
      <p:sp>
        <p:nvSpPr>
          <p:cNvPr id="4" name="TextBox 3">
            <a:extLst>
              <a:ext uri="{FF2B5EF4-FFF2-40B4-BE49-F238E27FC236}">
                <a16:creationId xmlns:a16="http://schemas.microsoft.com/office/drawing/2014/main" id="{41D85F49-36C7-C540-9037-BDB14498286C}"/>
              </a:ext>
            </a:extLst>
          </p:cNvPr>
          <p:cNvSpPr txBox="1"/>
          <p:nvPr/>
        </p:nvSpPr>
        <p:spPr>
          <a:xfrm>
            <a:off x="378166" y="1794199"/>
            <a:ext cx="2273379" cy="369332"/>
          </a:xfrm>
          <a:prstGeom prst="rect">
            <a:avLst/>
          </a:prstGeom>
          <a:noFill/>
        </p:spPr>
        <p:txBody>
          <a:bodyPr wrap="none" rtlCol="0">
            <a:spAutoFit/>
          </a:bodyPr>
          <a:lstStyle/>
          <a:p>
            <a:r>
              <a:rPr lang="en-US" b="1" dirty="0">
                <a:latin typeface="Cambria" panose="02040503050406030204" pitchFamily="18" charset="0"/>
                <a:cs typeface="Calibri" panose="020F0502020204030204" pitchFamily="34" charset="0"/>
              </a:rPr>
              <a:t>Opportunities 2021</a:t>
            </a:r>
          </a:p>
        </p:txBody>
      </p:sp>
      <p:sp>
        <p:nvSpPr>
          <p:cNvPr id="5" name="Rectangle 4">
            <a:extLst>
              <a:ext uri="{FF2B5EF4-FFF2-40B4-BE49-F238E27FC236}">
                <a16:creationId xmlns:a16="http://schemas.microsoft.com/office/drawing/2014/main" id="{FA383F32-0A79-1343-B1CF-56B3E11245DA}"/>
              </a:ext>
            </a:extLst>
          </p:cNvPr>
          <p:cNvSpPr/>
          <p:nvPr/>
        </p:nvSpPr>
        <p:spPr>
          <a:xfrm>
            <a:off x="1121045" y="5904515"/>
            <a:ext cx="6989801" cy="369332"/>
          </a:xfrm>
          <a:prstGeom prst="rect">
            <a:avLst/>
          </a:prstGeom>
        </p:spPr>
        <p:txBody>
          <a:bodyPr wrap="square">
            <a:spAutoFit/>
          </a:bodyPr>
          <a:lstStyle/>
          <a:p>
            <a:r>
              <a:rPr lang="en-GB" dirty="0">
                <a:latin typeface="Cambria" panose="02040503050406030204" pitchFamily="18" charset="0"/>
                <a:cs typeface="Calibri" panose="020F0502020204030204" pitchFamily="34" charset="0"/>
              </a:rPr>
              <a:t>2021 = </a:t>
            </a:r>
            <a:r>
              <a:rPr lang="en-GB" b="1" dirty="0">
                <a:latin typeface="Cambria" panose="02040503050406030204" pitchFamily="18" charset="0"/>
                <a:cs typeface="Calibri" panose="020F0502020204030204" pitchFamily="34" charset="0"/>
              </a:rPr>
              <a:t>116</a:t>
            </a:r>
            <a:r>
              <a:rPr lang="en-GB" dirty="0">
                <a:latin typeface="Cambria" panose="02040503050406030204" pitchFamily="18" charset="0"/>
                <a:cs typeface="Calibri" panose="020F0502020204030204" pitchFamily="34" charset="0"/>
              </a:rPr>
              <a:t> pupils throughout the year in Fostering Strengths groups</a:t>
            </a:r>
            <a:endParaRPr lang="en-US" dirty="0">
              <a:latin typeface="Cambria" panose="02040503050406030204" pitchFamily="18" charset="0"/>
            </a:endParaRPr>
          </a:p>
        </p:txBody>
      </p:sp>
    </p:spTree>
    <p:extLst>
      <p:ext uri="{BB962C8B-B14F-4D97-AF65-F5344CB8AC3E}">
        <p14:creationId xmlns:p14="http://schemas.microsoft.com/office/powerpoint/2010/main" val="3085468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8ADF2-AAD3-9644-BC0B-2C9FB90C6846}"/>
              </a:ext>
            </a:extLst>
          </p:cNvPr>
          <p:cNvSpPr>
            <a:spLocks noGrp="1"/>
          </p:cNvSpPr>
          <p:nvPr>
            <p:ph type="title"/>
          </p:nvPr>
        </p:nvSpPr>
        <p:spPr/>
        <p:txBody>
          <a:bodyPr/>
          <a:lstStyle/>
          <a:p>
            <a:r>
              <a:rPr lang="en-US" dirty="0"/>
              <a:t>Looking deeper </a:t>
            </a:r>
            <a:r>
              <a:rPr lang="en-US" sz="1800" dirty="0"/>
              <a:t>- ELL</a:t>
            </a:r>
          </a:p>
        </p:txBody>
      </p:sp>
      <p:sp>
        <p:nvSpPr>
          <p:cNvPr id="3" name="TextBox 2">
            <a:extLst>
              <a:ext uri="{FF2B5EF4-FFF2-40B4-BE49-F238E27FC236}">
                <a16:creationId xmlns:a16="http://schemas.microsoft.com/office/drawing/2014/main" id="{147192BC-BF13-384C-AE0B-A62C786DA2EA}"/>
              </a:ext>
            </a:extLst>
          </p:cNvPr>
          <p:cNvSpPr txBox="1"/>
          <p:nvPr/>
        </p:nvSpPr>
        <p:spPr>
          <a:xfrm>
            <a:off x="381966" y="1641712"/>
            <a:ext cx="8380294" cy="5078313"/>
          </a:xfrm>
          <a:prstGeom prst="rect">
            <a:avLst/>
          </a:prstGeom>
          <a:noFill/>
        </p:spPr>
        <p:txBody>
          <a:bodyPr wrap="square" rtlCol="0">
            <a:spAutoFit/>
          </a:bodyPr>
          <a:lstStyle/>
          <a:p>
            <a:r>
              <a:rPr lang="en-US" b="1" dirty="0">
                <a:latin typeface="Cambria" panose="02040503050406030204" pitchFamily="18" charset="0"/>
                <a:cs typeface="Calibri" panose="020F0502020204030204" pitchFamily="34" charset="0"/>
              </a:rPr>
              <a:t>English Language Learners 2021</a:t>
            </a:r>
          </a:p>
          <a:p>
            <a:endParaRPr lang="en-US" dirty="0">
              <a:latin typeface="Cambria" panose="02040503050406030204" pitchFamily="18" charset="0"/>
            </a:endParaRPr>
          </a:p>
          <a:p>
            <a:r>
              <a:rPr lang="en-US" dirty="0">
                <a:latin typeface="Cambria" panose="02040503050406030204" pitchFamily="18" charset="0"/>
              </a:rPr>
              <a:t>Number of Ministry of Education (MOE) funded learners  =  </a:t>
            </a:r>
            <a:endParaRPr lang="en-NZ" dirty="0">
              <a:latin typeface="Cambria" panose="02040503050406030204" pitchFamily="18" charset="0"/>
            </a:endParaRPr>
          </a:p>
          <a:p>
            <a:pPr marL="1200150" lvl="2" indent="-285750">
              <a:buFont typeface="Arial" panose="020B0604020202020204" pitchFamily="34" charset="0"/>
              <a:buChar char="•"/>
            </a:pPr>
            <a:r>
              <a:rPr lang="en-US" dirty="0">
                <a:latin typeface="Cambria" panose="02040503050406030204" pitchFamily="18" charset="0"/>
              </a:rPr>
              <a:t>26 migrant, 44 NZ born</a:t>
            </a:r>
            <a:endParaRPr lang="en-NZ" dirty="0">
              <a:latin typeface="Cambria" panose="02040503050406030204" pitchFamily="18" charset="0"/>
            </a:endParaRPr>
          </a:p>
          <a:p>
            <a:pPr marL="1200150" lvl="2" indent="-285750">
              <a:buFont typeface="Arial" panose="020B0604020202020204" pitchFamily="34" charset="0"/>
              <a:buChar char="•"/>
            </a:pPr>
            <a:r>
              <a:rPr lang="en-US" dirty="0">
                <a:latin typeface="Cambria" panose="02040503050406030204" pitchFamily="18" charset="0"/>
              </a:rPr>
              <a:t>15 Middle School, 55 Primary school</a:t>
            </a:r>
            <a:endParaRPr lang="en-NZ" dirty="0">
              <a:latin typeface="Cambria" panose="02040503050406030204" pitchFamily="18" charset="0"/>
            </a:endParaRPr>
          </a:p>
          <a:p>
            <a:pPr lvl="0"/>
            <a:endParaRPr lang="en-US" dirty="0">
              <a:latin typeface="Cambria" panose="02040503050406030204" pitchFamily="18" charset="0"/>
            </a:endParaRPr>
          </a:p>
          <a:p>
            <a:pPr lvl="0"/>
            <a:r>
              <a:rPr lang="en-US" b="1" dirty="0">
                <a:latin typeface="Cambria" panose="02040503050406030204" pitchFamily="18" charset="0"/>
              </a:rPr>
              <a:t>Languages spoken at home</a:t>
            </a:r>
            <a:r>
              <a:rPr lang="en-US" dirty="0">
                <a:latin typeface="Cambria" panose="02040503050406030204" pitchFamily="18" charset="0"/>
              </a:rPr>
              <a:t>: </a:t>
            </a:r>
          </a:p>
          <a:p>
            <a:pPr marL="1200150" lvl="2" indent="-285750">
              <a:buFont typeface="Arial" panose="020B0604020202020204" pitchFamily="34" charset="0"/>
              <a:buChar char="•"/>
            </a:pPr>
            <a:r>
              <a:rPr lang="en-US" dirty="0">
                <a:latin typeface="Cambria" panose="02040503050406030204" pitchFamily="18" charset="0"/>
              </a:rPr>
              <a:t>Mandarin (59%), </a:t>
            </a:r>
          </a:p>
          <a:p>
            <a:pPr marL="1200150" lvl="2" indent="-285750">
              <a:buFont typeface="Arial" panose="020B0604020202020204" pitchFamily="34" charset="0"/>
              <a:buChar char="•"/>
            </a:pPr>
            <a:r>
              <a:rPr lang="en-US" dirty="0">
                <a:latin typeface="Cambria" panose="02040503050406030204" pitchFamily="18" charset="0"/>
              </a:rPr>
              <a:t>Shona, </a:t>
            </a:r>
          </a:p>
          <a:p>
            <a:pPr marL="1200150" lvl="2" indent="-285750">
              <a:buFont typeface="Arial" panose="020B0604020202020204" pitchFamily="34" charset="0"/>
              <a:buChar char="•"/>
            </a:pPr>
            <a:r>
              <a:rPr lang="en-US" dirty="0">
                <a:latin typeface="Cambria" panose="02040503050406030204" pitchFamily="18" charset="0"/>
              </a:rPr>
              <a:t>Portuguese, </a:t>
            </a:r>
          </a:p>
          <a:p>
            <a:pPr marL="1200150" lvl="2" indent="-285750">
              <a:buFont typeface="Arial" panose="020B0604020202020204" pitchFamily="34" charset="0"/>
              <a:buChar char="•"/>
            </a:pPr>
            <a:r>
              <a:rPr lang="en-US" dirty="0">
                <a:latin typeface="Cambria" panose="02040503050406030204" pitchFamily="18" charset="0"/>
              </a:rPr>
              <a:t>Tagalog, </a:t>
            </a:r>
          </a:p>
          <a:p>
            <a:pPr marL="1200150" lvl="2" indent="-285750">
              <a:buFont typeface="Arial" panose="020B0604020202020204" pitchFamily="34" charset="0"/>
              <a:buChar char="•"/>
            </a:pPr>
            <a:r>
              <a:rPr lang="en-US" dirty="0">
                <a:latin typeface="Cambria" panose="02040503050406030204" pitchFamily="18" charset="0"/>
              </a:rPr>
              <a:t>Korean, </a:t>
            </a:r>
          </a:p>
          <a:p>
            <a:pPr marL="1200150" lvl="2" indent="-285750">
              <a:buFont typeface="Arial" panose="020B0604020202020204" pitchFamily="34" charset="0"/>
              <a:buChar char="•"/>
            </a:pPr>
            <a:r>
              <a:rPr lang="en-US" dirty="0">
                <a:latin typeface="Cambria" panose="02040503050406030204" pitchFamily="18" charset="0"/>
              </a:rPr>
              <a:t>Tongan, </a:t>
            </a:r>
          </a:p>
          <a:p>
            <a:pPr marL="1200150" lvl="2" indent="-285750">
              <a:buFont typeface="Arial" panose="020B0604020202020204" pitchFamily="34" charset="0"/>
              <a:buChar char="•"/>
            </a:pPr>
            <a:r>
              <a:rPr lang="en-US" dirty="0">
                <a:latin typeface="Cambria" panose="02040503050406030204" pitchFamily="18" charset="0"/>
              </a:rPr>
              <a:t>Khmer, </a:t>
            </a:r>
          </a:p>
          <a:p>
            <a:pPr marL="1200150" lvl="2" indent="-285750">
              <a:buFont typeface="Arial" panose="020B0604020202020204" pitchFamily="34" charset="0"/>
              <a:buChar char="•"/>
            </a:pPr>
            <a:r>
              <a:rPr lang="en-US" dirty="0">
                <a:latin typeface="Cambria" panose="02040503050406030204" pitchFamily="18" charset="0"/>
              </a:rPr>
              <a:t>Indonesian, </a:t>
            </a:r>
          </a:p>
          <a:p>
            <a:pPr marL="1200150" lvl="2" indent="-285750">
              <a:buFont typeface="Arial" panose="020B0604020202020204" pitchFamily="34" charset="0"/>
              <a:buChar char="•"/>
            </a:pPr>
            <a:r>
              <a:rPr lang="en-US" dirty="0">
                <a:latin typeface="Cambria" panose="02040503050406030204" pitchFamily="18" charset="0"/>
              </a:rPr>
              <a:t>Cantonese, </a:t>
            </a:r>
          </a:p>
          <a:p>
            <a:pPr marL="1200150" lvl="2" indent="-285750">
              <a:buFont typeface="Arial" panose="020B0604020202020204" pitchFamily="34" charset="0"/>
              <a:buChar char="•"/>
            </a:pPr>
            <a:r>
              <a:rPr lang="en-US" dirty="0">
                <a:latin typeface="Cambria" panose="02040503050406030204" pitchFamily="18" charset="0"/>
              </a:rPr>
              <a:t>Japanese, </a:t>
            </a:r>
          </a:p>
          <a:p>
            <a:pPr marL="1200150" lvl="2" indent="-285750">
              <a:buFont typeface="Arial" panose="020B0604020202020204" pitchFamily="34" charset="0"/>
              <a:buChar char="•"/>
            </a:pPr>
            <a:r>
              <a:rPr lang="en-US" dirty="0">
                <a:latin typeface="Cambria" panose="02040503050406030204" pitchFamily="18" charset="0"/>
              </a:rPr>
              <a:t>Afrikaans</a:t>
            </a:r>
            <a:endParaRPr lang="en-NZ" dirty="0">
              <a:latin typeface="Cambria" panose="02040503050406030204" pitchFamily="18" charset="0"/>
            </a:endParaRPr>
          </a:p>
        </p:txBody>
      </p:sp>
      <p:pic>
        <p:nvPicPr>
          <p:cNvPr id="23556" name="Picture 4">
            <a:extLst>
              <a:ext uri="{FF2B5EF4-FFF2-40B4-BE49-F238E27FC236}">
                <a16:creationId xmlns:a16="http://schemas.microsoft.com/office/drawing/2014/main" id="{B7B23C95-82F1-274A-9677-BDF5971B5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142" y="1803861"/>
            <a:ext cx="1974273" cy="1184564"/>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A Multicultural Mindset Can Bolster Your Career Prospects – Association for  Psychological Science – APS">
            <a:extLst>
              <a:ext uri="{FF2B5EF4-FFF2-40B4-BE49-F238E27FC236}">
                <a16:creationId xmlns:a16="http://schemas.microsoft.com/office/drawing/2014/main" id="{9CDF1614-521D-614C-8587-CF4788D68B26}"/>
              </a:ext>
            </a:extLst>
          </p:cNvPr>
          <p:cNvPicPr>
            <a:picLocks noChangeAspect="1" noChangeArrowheads="1"/>
          </p:cNvPicPr>
          <p:nvPr/>
        </p:nvPicPr>
        <p:blipFill>
          <a:blip r:embed="rId4">
            <a:alphaModFix amt="66000"/>
            <a:extLst>
              <a:ext uri="{28A0092B-C50C-407E-A947-70E740481C1C}">
                <a14:useLocalDpi xmlns:a14="http://schemas.microsoft.com/office/drawing/2010/main" val="0"/>
              </a:ext>
            </a:extLst>
          </a:blip>
          <a:srcRect/>
          <a:stretch>
            <a:fillRect/>
          </a:stretch>
        </p:blipFill>
        <p:spPr bwMode="auto">
          <a:xfrm>
            <a:off x="3697057" y="3327153"/>
            <a:ext cx="3810000" cy="3175000"/>
          </a:xfrm>
          <a:prstGeom prst="rect">
            <a:avLst/>
          </a:prstGeom>
          <a:noFill/>
          <a:effectLst>
            <a:softEdge rad="168473"/>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8072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9A7A-FAE8-D444-BFDD-64ABC272538E}"/>
              </a:ext>
            </a:extLst>
          </p:cNvPr>
          <p:cNvSpPr>
            <a:spLocks noGrp="1"/>
          </p:cNvSpPr>
          <p:nvPr>
            <p:ph type="title"/>
          </p:nvPr>
        </p:nvSpPr>
        <p:spPr/>
        <p:txBody>
          <a:bodyPr/>
          <a:lstStyle/>
          <a:p>
            <a:r>
              <a:rPr lang="en-US" dirty="0"/>
              <a:t>Looking Deeper </a:t>
            </a:r>
            <a:r>
              <a:rPr lang="en-US" sz="1800" dirty="0"/>
              <a:t>- ELL</a:t>
            </a:r>
          </a:p>
        </p:txBody>
      </p:sp>
      <p:sp>
        <p:nvSpPr>
          <p:cNvPr id="3" name="Rectangle 2">
            <a:extLst>
              <a:ext uri="{FF2B5EF4-FFF2-40B4-BE49-F238E27FC236}">
                <a16:creationId xmlns:a16="http://schemas.microsoft.com/office/drawing/2014/main" id="{E894E18E-F5E8-6C4B-AF5B-E1F5F13D050B}"/>
              </a:ext>
            </a:extLst>
          </p:cNvPr>
          <p:cNvSpPr/>
          <p:nvPr/>
        </p:nvSpPr>
        <p:spPr>
          <a:xfrm>
            <a:off x="316600" y="2017539"/>
            <a:ext cx="8510800" cy="3752502"/>
          </a:xfrm>
          <a:prstGeom prst="rect">
            <a:avLst/>
          </a:prstGeom>
        </p:spPr>
        <p:txBody>
          <a:bodyPr wrap="square">
            <a:spAutoFit/>
          </a:bodyPr>
          <a:lstStyle/>
          <a:p>
            <a:pPr>
              <a:lnSpc>
                <a:spcPct val="107000"/>
              </a:lnSpc>
              <a:spcAft>
                <a:spcPts val="800"/>
              </a:spcAft>
            </a:pPr>
            <a:r>
              <a:rPr lang="en-US" b="1" dirty="0">
                <a:latin typeface="Cambria" panose="02040503050406030204" pitchFamily="18" charset="0"/>
                <a:ea typeface="Calibri" panose="020F0502020204030204" pitchFamily="34" charset="0"/>
                <a:cs typeface="Times New Roman" panose="02020603050405020304" pitchFamily="18" charset="0"/>
              </a:rPr>
              <a:t>Assessment data: progress shown within a two year period (2019 to 2021)</a:t>
            </a:r>
            <a:endParaRPr lang="en-NZ" dirty="0">
              <a:latin typeface="Cambria" panose="02040503050406030204" pitchFamily="18" charset="0"/>
              <a:ea typeface="Calibri" panose="020F0502020204030204" pitchFamily="34" charset="0"/>
              <a:cs typeface="Times New Roman" panose="02020603050405020304" pitchFamily="18" charset="0"/>
            </a:endParaRPr>
          </a:p>
          <a:p>
            <a:pPr lvl="0">
              <a:lnSpc>
                <a:spcPct val="107000"/>
              </a:lnSpc>
              <a:spcAft>
                <a:spcPts val="800"/>
              </a:spcAft>
            </a:pPr>
            <a:endParaRPr lang="en-US" dirty="0">
              <a:latin typeface="Cambria" panose="020405030504060302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dirty="0">
                <a:latin typeface="Cambria" panose="02040503050406030204" pitchFamily="18" charset="0"/>
                <a:ea typeface="Calibri" panose="020F0502020204030204" pitchFamily="34" charset="0"/>
                <a:cs typeface="Times New Roman" panose="02020603050405020304" pitchFamily="18" charset="0"/>
              </a:rPr>
              <a:t>Of the 47 identified ELL students (Year 2 and above) in 2019, </a:t>
            </a:r>
          </a:p>
          <a:p>
            <a:pPr lvl="2">
              <a:lnSpc>
                <a:spcPct val="107000"/>
              </a:lnSpc>
              <a:spcAft>
                <a:spcPts val="800"/>
              </a:spcAft>
            </a:pPr>
            <a:r>
              <a:rPr lang="en-US" b="1" dirty="0">
                <a:latin typeface="Cambria" panose="02040503050406030204" pitchFamily="18" charset="0"/>
                <a:ea typeface="Calibri" panose="020F0502020204030204" pitchFamily="34" charset="0"/>
                <a:cs typeface="Times New Roman" panose="02020603050405020304" pitchFamily="18" charset="0"/>
              </a:rPr>
              <a:t>83%</a:t>
            </a:r>
            <a:r>
              <a:rPr lang="en-US" dirty="0">
                <a:latin typeface="Cambria" panose="02040503050406030204" pitchFamily="18" charset="0"/>
                <a:ea typeface="Calibri" panose="020F0502020204030204" pitchFamily="34" charset="0"/>
                <a:cs typeface="Times New Roman" panose="02020603050405020304" pitchFamily="18" charset="0"/>
              </a:rPr>
              <a:t> (39/47) are </a:t>
            </a:r>
            <a:r>
              <a:rPr lang="en-US" b="1" dirty="0">
                <a:latin typeface="Cambria" panose="02040503050406030204" pitchFamily="18" charset="0"/>
                <a:ea typeface="Calibri" panose="020F0502020204030204" pitchFamily="34" charset="0"/>
                <a:cs typeface="Times New Roman" panose="02020603050405020304" pitchFamily="18" charset="0"/>
              </a:rPr>
              <a:t>at or above</a:t>
            </a:r>
            <a:r>
              <a:rPr lang="en-US" dirty="0">
                <a:latin typeface="Cambria" panose="02040503050406030204" pitchFamily="18" charset="0"/>
                <a:ea typeface="Calibri" panose="020F0502020204030204" pitchFamily="34" charset="0"/>
                <a:cs typeface="Times New Roman" panose="02020603050405020304" pitchFamily="18" charset="0"/>
              </a:rPr>
              <a:t> in reading at EOY 2021 </a:t>
            </a:r>
          </a:p>
          <a:p>
            <a:pPr lvl="2">
              <a:lnSpc>
                <a:spcPct val="107000"/>
              </a:lnSpc>
              <a:spcAft>
                <a:spcPts val="800"/>
              </a:spcAft>
            </a:pPr>
            <a:r>
              <a:rPr lang="en-US" b="1" dirty="0">
                <a:latin typeface="Cambria" panose="02040503050406030204" pitchFamily="18" charset="0"/>
                <a:ea typeface="Calibri" panose="020F0502020204030204" pitchFamily="34" charset="0"/>
                <a:cs typeface="Times New Roman" panose="02020603050405020304" pitchFamily="18" charset="0"/>
              </a:rPr>
              <a:t>79%</a:t>
            </a:r>
            <a:r>
              <a:rPr lang="en-US" dirty="0">
                <a:latin typeface="Cambria" panose="02040503050406030204" pitchFamily="18" charset="0"/>
                <a:ea typeface="Calibri" panose="020F0502020204030204" pitchFamily="34" charset="0"/>
                <a:cs typeface="Times New Roman" panose="02020603050405020304" pitchFamily="18" charset="0"/>
              </a:rPr>
              <a:t> (37/47) are </a:t>
            </a:r>
            <a:r>
              <a:rPr lang="en-US" b="1" dirty="0">
                <a:latin typeface="Cambria" panose="02040503050406030204" pitchFamily="18" charset="0"/>
                <a:ea typeface="Calibri" panose="020F0502020204030204" pitchFamily="34" charset="0"/>
                <a:cs typeface="Times New Roman" panose="02020603050405020304" pitchFamily="18" charset="0"/>
              </a:rPr>
              <a:t>at or above</a:t>
            </a:r>
            <a:r>
              <a:rPr lang="en-US" dirty="0">
                <a:latin typeface="Cambria" panose="02040503050406030204" pitchFamily="18" charset="0"/>
                <a:ea typeface="Calibri" panose="020F0502020204030204" pitchFamily="34" charset="0"/>
                <a:cs typeface="Times New Roman" panose="02020603050405020304" pitchFamily="18" charset="0"/>
              </a:rPr>
              <a:t> in writing </a:t>
            </a:r>
            <a:r>
              <a:rPr lang="en-US" dirty="0" err="1">
                <a:latin typeface="Cambria" panose="02040503050406030204" pitchFamily="18" charset="0"/>
                <a:ea typeface="Calibri" panose="020F0502020204030204" pitchFamily="34" charset="0"/>
                <a:cs typeface="Times New Roman" panose="02020603050405020304" pitchFamily="18" charset="0"/>
              </a:rPr>
              <a:t>atEOY</a:t>
            </a:r>
            <a:r>
              <a:rPr lang="en-US" dirty="0">
                <a:latin typeface="Cambria" panose="02040503050406030204" pitchFamily="18" charset="0"/>
                <a:ea typeface="Calibri" panose="020F0502020204030204" pitchFamily="34" charset="0"/>
                <a:cs typeface="Times New Roman" panose="02020603050405020304" pitchFamily="18" charset="0"/>
              </a:rPr>
              <a:t> 2021  </a:t>
            </a:r>
          </a:p>
          <a:p>
            <a:pPr lvl="0">
              <a:lnSpc>
                <a:spcPct val="107000"/>
              </a:lnSpc>
              <a:spcAft>
                <a:spcPts val="800"/>
              </a:spcAft>
            </a:pPr>
            <a:endParaRPr lang="en-US" dirty="0">
              <a:latin typeface="Cambria" panose="020405030504060302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dirty="0">
                <a:latin typeface="Cambria" panose="02040503050406030204" pitchFamily="18" charset="0"/>
                <a:ea typeface="Calibri" panose="020F0502020204030204" pitchFamily="34" charset="0"/>
                <a:cs typeface="Times New Roman" panose="02020603050405020304" pitchFamily="18" charset="0"/>
              </a:rPr>
              <a:t>The research suggests it can take 5-7 years to learn academic language (Ministry of Education, 2008), so this is significant progress in only two years.  </a:t>
            </a:r>
          </a:p>
          <a:p>
            <a:pPr lvl="0">
              <a:lnSpc>
                <a:spcPct val="107000"/>
              </a:lnSpc>
              <a:spcAft>
                <a:spcPts val="800"/>
              </a:spcAft>
            </a:pPr>
            <a:r>
              <a:rPr lang="en-US" dirty="0">
                <a:latin typeface="Cambria" panose="02040503050406030204" pitchFamily="18" charset="0"/>
                <a:ea typeface="Calibri" panose="020F0502020204030204" pitchFamily="34" charset="0"/>
                <a:cs typeface="Times New Roman" panose="02020603050405020304" pitchFamily="18" charset="0"/>
              </a:rPr>
              <a:t>We believe this is due to a combination of strong classroom teaching, specialist language support and partnering with families.</a:t>
            </a:r>
            <a:endParaRPr lang="en-NZ" dirty="0">
              <a:latin typeface="Cambria" panose="02040503050406030204" pitchFamily="18" charset="0"/>
              <a:ea typeface="Calibri" panose="020F0502020204030204" pitchFamily="34" charset="0"/>
              <a:cs typeface="Times New Roman" panose="02020603050405020304" pitchFamily="18" charset="0"/>
            </a:endParaRPr>
          </a:p>
        </p:txBody>
      </p:sp>
      <p:pic>
        <p:nvPicPr>
          <p:cNvPr id="25602" name="Picture 2" descr="Rapid progress linear icon concept progress Vector Image">
            <a:extLst>
              <a:ext uri="{FF2B5EF4-FFF2-40B4-BE49-F238E27FC236}">
                <a16:creationId xmlns:a16="http://schemas.microsoft.com/office/drawing/2014/main" id="{0FFA2CA2-A324-9F46-BC51-CE8BDA5F6453}"/>
              </a:ext>
            </a:extLst>
          </p:cNvPr>
          <p:cNvPicPr>
            <a:picLocks noChangeAspect="1" noChangeArrowheads="1"/>
          </p:cNvPicPr>
          <p:nvPr/>
        </p:nvPicPr>
        <p:blipFill>
          <a:blip r:embed="rId2">
            <a:alphaModFix amt="57000"/>
            <a:extLst>
              <a:ext uri="{28A0092B-C50C-407E-A947-70E740481C1C}">
                <a14:useLocalDpi xmlns:a14="http://schemas.microsoft.com/office/drawing/2010/main" val="0"/>
              </a:ext>
            </a:extLst>
          </a:blip>
          <a:srcRect/>
          <a:stretch>
            <a:fillRect/>
          </a:stretch>
        </p:blipFill>
        <p:spPr bwMode="auto">
          <a:xfrm>
            <a:off x="7302608" y="5128953"/>
            <a:ext cx="1600969" cy="1729047"/>
          </a:xfrm>
          <a:prstGeom prst="rect">
            <a:avLst/>
          </a:prstGeom>
          <a:noFill/>
          <a:effectLst>
            <a:softEdge rad="111125"/>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0440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C399F-57F3-1C48-889D-26049F8E714A}"/>
              </a:ext>
            </a:extLst>
          </p:cNvPr>
          <p:cNvSpPr>
            <a:spLocks noGrp="1"/>
          </p:cNvSpPr>
          <p:nvPr>
            <p:ph type="title"/>
          </p:nvPr>
        </p:nvSpPr>
        <p:spPr/>
        <p:txBody>
          <a:bodyPr/>
          <a:lstStyle/>
          <a:p>
            <a:r>
              <a:rPr lang="en-US" dirty="0"/>
              <a:t>Looking deeper </a:t>
            </a:r>
            <a:r>
              <a:rPr lang="en-US" sz="1800" dirty="0"/>
              <a:t>– learning support</a:t>
            </a:r>
          </a:p>
        </p:txBody>
      </p:sp>
      <p:graphicFrame>
        <p:nvGraphicFramePr>
          <p:cNvPr id="3" name="Table 2">
            <a:extLst>
              <a:ext uri="{FF2B5EF4-FFF2-40B4-BE49-F238E27FC236}">
                <a16:creationId xmlns:a16="http://schemas.microsoft.com/office/drawing/2014/main" id="{781E1FF0-7E31-C845-BA3B-6A9DFD631D06}"/>
              </a:ext>
            </a:extLst>
          </p:cNvPr>
          <p:cNvGraphicFramePr>
            <a:graphicFrameLocks noGrp="1"/>
          </p:cNvGraphicFramePr>
          <p:nvPr>
            <p:extLst>
              <p:ext uri="{D42A27DB-BD31-4B8C-83A1-F6EECF244321}">
                <p14:modId xmlns:p14="http://schemas.microsoft.com/office/powerpoint/2010/main" val="1784451148"/>
              </p:ext>
            </p:extLst>
          </p:nvPr>
        </p:nvGraphicFramePr>
        <p:xfrm>
          <a:off x="266007" y="1571105"/>
          <a:ext cx="8595359" cy="4786530"/>
        </p:xfrm>
        <a:graphic>
          <a:graphicData uri="http://schemas.openxmlformats.org/drawingml/2006/table">
            <a:tbl>
              <a:tblPr firstRow="1" firstCol="1">
                <a:tableStyleId>{5C22544A-7EE6-4342-B048-85BDC9FD1C3A}</a:tableStyleId>
              </a:tblPr>
              <a:tblGrid>
                <a:gridCol w="2942706">
                  <a:extLst>
                    <a:ext uri="{9D8B030D-6E8A-4147-A177-3AD203B41FA5}">
                      <a16:colId xmlns:a16="http://schemas.microsoft.com/office/drawing/2014/main" val="2242750208"/>
                    </a:ext>
                  </a:extLst>
                </a:gridCol>
                <a:gridCol w="432262">
                  <a:extLst>
                    <a:ext uri="{9D8B030D-6E8A-4147-A177-3AD203B41FA5}">
                      <a16:colId xmlns:a16="http://schemas.microsoft.com/office/drawing/2014/main" val="1048067988"/>
                    </a:ext>
                  </a:extLst>
                </a:gridCol>
                <a:gridCol w="440574">
                  <a:extLst>
                    <a:ext uri="{9D8B030D-6E8A-4147-A177-3AD203B41FA5}">
                      <a16:colId xmlns:a16="http://schemas.microsoft.com/office/drawing/2014/main" val="2587152471"/>
                    </a:ext>
                  </a:extLst>
                </a:gridCol>
                <a:gridCol w="4779817">
                  <a:extLst>
                    <a:ext uri="{9D8B030D-6E8A-4147-A177-3AD203B41FA5}">
                      <a16:colId xmlns:a16="http://schemas.microsoft.com/office/drawing/2014/main" val="2935637917"/>
                    </a:ext>
                  </a:extLst>
                </a:gridCol>
              </a:tblGrid>
              <a:tr h="120431">
                <a:tc>
                  <a:txBody>
                    <a:bodyPr/>
                    <a:lstStyle/>
                    <a:p>
                      <a:pPr>
                        <a:lnSpc>
                          <a:spcPct val="107000"/>
                        </a:lnSpc>
                        <a:spcAft>
                          <a:spcPts val="800"/>
                        </a:spcAft>
                      </a:pPr>
                      <a:r>
                        <a:rPr lang="en-US" sz="700">
                          <a:effectLst/>
                        </a:rPr>
                        <a:t> </a:t>
                      </a:r>
                      <a:endParaRPr lang="en-NZ" sz="700">
                        <a:effectLst/>
                        <a:latin typeface="Calibri" panose="020F0502020204030204" pitchFamily="34" charset="0"/>
                        <a:ea typeface="Calibri" panose="020F0502020204030204" pitchFamily="34" charset="0"/>
                        <a:cs typeface="Times New Roman" panose="02020603050405020304" pitchFamily="18" charset="0"/>
                      </a:endParaRPr>
                    </a:p>
                  </a:txBody>
                  <a:tcPr marL="44643" marR="44643" marT="0" marB="0"/>
                </a:tc>
                <a:tc>
                  <a:txBody>
                    <a:bodyPr/>
                    <a:lstStyle/>
                    <a:p>
                      <a:pPr>
                        <a:lnSpc>
                          <a:spcPct val="107000"/>
                        </a:lnSpc>
                        <a:spcAft>
                          <a:spcPts val="800"/>
                        </a:spcAft>
                      </a:pPr>
                      <a:r>
                        <a:rPr lang="en-US" sz="700">
                          <a:effectLst/>
                        </a:rPr>
                        <a:t>2020</a:t>
                      </a:r>
                      <a:endParaRPr lang="en-NZ" sz="700">
                        <a:effectLst/>
                        <a:latin typeface="Calibri" panose="020F0502020204030204" pitchFamily="34" charset="0"/>
                        <a:ea typeface="Calibri" panose="020F0502020204030204" pitchFamily="34" charset="0"/>
                        <a:cs typeface="Times New Roman" panose="02020603050405020304" pitchFamily="18" charset="0"/>
                      </a:endParaRPr>
                    </a:p>
                  </a:txBody>
                  <a:tcPr marL="44643" marR="44643" marT="0" marB="0"/>
                </a:tc>
                <a:tc>
                  <a:txBody>
                    <a:bodyPr/>
                    <a:lstStyle/>
                    <a:p>
                      <a:pPr>
                        <a:lnSpc>
                          <a:spcPct val="107000"/>
                        </a:lnSpc>
                        <a:spcAft>
                          <a:spcPts val="800"/>
                        </a:spcAft>
                      </a:pPr>
                      <a:r>
                        <a:rPr lang="en-US" sz="700">
                          <a:effectLst/>
                        </a:rPr>
                        <a:t>2021</a:t>
                      </a:r>
                      <a:endParaRPr lang="en-NZ" sz="700">
                        <a:effectLst/>
                        <a:latin typeface="Calibri" panose="020F0502020204030204" pitchFamily="34" charset="0"/>
                        <a:ea typeface="Calibri" panose="020F0502020204030204" pitchFamily="34" charset="0"/>
                        <a:cs typeface="Times New Roman" panose="02020603050405020304" pitchFamily="18" charset="0"/>
                      </a:endParaRPr>
                    </a:p>
                  </a:txBody>
                  <a:tcPr marL="44643" marR="44643" marT="0" marB="0"/>
                </a:tc>
                <a:tc>
                  <a:txBody>
                    <a:bodyPr/>
                    <a:lstStyle/>
                    <a:p>
                      <a:pPr>
                        <a:lnSpc>
                          <a:spcPct val="107000"/>
                        </a:lnSpc>
                        <a:spcAft>
                          <a:spcPts val="800"/>
                        </a:spcAft>
                      </a:pPr>
                      <a:r>
                        <a:rPr lang="en-US" sz="700">
                          <a:effectLst/>
                        </a:rPr>
                        <a:t> </a:t>
                      </a:r>
                      <a:endParaRPr lang="en-NZ" sz="700">
                        <a:effectLst/>
                        <a:latin typeface="Calibri" panose="020F0502020204030204" pitchFamily="34" charset="0"/>
                        <a:ea typeface="Calibri" panose="020F0502020204030204" pitchFamily="34" charset="0"/>
                        <a:cs typeface="Times New Roman" panose="02020603050405020304" pitchFamily="18" charset="0"/>
                      </a:endParaRPr>
                    </a:p>
                  </a:txBody>
                  <a:tcPr marL="44643" marR="44643" marT="0" marB="0"/>
                </a:tc>
                <a:extLst>
                  <a:ext uri="{0D108BD9-81ED-4DB2-BD59-A6C34878D82A}">
                    <a16:rowId xmlns:a16="http://schemas.microsoft.com/office/drawing/2014/main" val="2809338501"/>
                  </a:ext>
                </a:extLst>
              </a:tr>
              <a:tr h="840423">
                <a:tc>
                  <a:txBody>
                    <a:bodyPr/>
                    <a:lstStyle/>
                    <a:p>
                      <a:pPr>
                        <a:lnSpc>
                          <a:spcPct val="107000"/>
                        </a:lnSpc>
                        <a:spcAft>
                          <a:spcPts val="800"/>
                        </a:spcAft>
                      </a:pPr>
                      <a:r>
                        <a:rPr lang="en-US" sz="1100" dirty="0">
                          <a:solidFill>
                            <a:schemeClr val="tx1"/>
                          </a:solidFill>
                          <a:effectLst/>
                          <a:latin typeface="Cambria" panose="02040503050406030204" pitchFamily="18" charset="0"/>
                        </a:rPr>
                        <a:t>ORS funded students, </a:t>
                      </a:r>
                    </a:p>
                    <a:p>
                      <a:pPr>
                        <a:lnSpc>
                          <a:spcPct val="107000"/>
                        </a:lnSpc>
                        <a:spcAft>
                          <a:spcPts val="800"/>
                        </a:spcAft>
                      </a:pPr>
                      <a:r>
                        <a:rPr lang="en-US" sz="1100" b="0" dirty="0">
                          <a:solidFill>
                            <a:schemeClr val="tx1"/>
                          </a:solidFill>
                          <a:effectLst/>
                          <a:latin typeface="Cambria" panose="02040503050406030204" pitchFamily="18" charset="0"/>
                        </a:rPr>
                        <a:t>includes 3 periods per week of specialist teaching in a 1:1 situation for each child to adapt the </a:t>
                      </a:r>
                      <a:r>
                        <a:rPr lang="en-US" sz="1100" b="0" dirty="0" err="1">
                          <a:solidFill>
                            <a:schemeClr val="tx1"/>
                          </a:solidFill>
                          <a:effectLst/>
                          <a:latin typeface="Cambria" panose="02040503050406030204" pitchFamily="18" charset="0"/>
                        </a:rPr>
                        <a:t>programme</a:t>
                      </a:r>
                      <a:r>
                        <a:rPr lang="en-US" sz="1100" b="0" dirty="0">
                          <a:solidFill>
                            <a:schemeClr val="tx1"/>
                          </a:solidFill>
                          <a:effectLst/>
                          <a:latin typeface="Cambria" panose="02040503050406030204" pitchFamily="18" charset="0"/>
                        </a:rPr>
                        <a:t> in Literacy and Mathematics</a:t>
                      </a:r>
                      <a:endParaRPr lang="en-NZ" sz="1100" b="0" dirty="0">
                        <a:solidFill>
                          <a:schemeClr val="tx1"/>
                        </a:solidFill>
                        <a:effectLst/>
                        <a:latin typeface="Cambria" panose="02040503050406030204" pitchFamily="18" charset="0"/>
                      </a:endParaRPr>
                    </a:p>
                  </a:txBody>
                  <a:tcPr marL="44643" marR="44643" marT="0" marB="0">
                    <a:solidFill>
                      <a:schemeClr val="bg2"/>
                    </a:solidFill>
                  </a:tcPr>
                </a:tc>
                <a:tc>
                  <a:txBody>
                    <a:bodyPr/>
                    <a:lstStyle/>
                    <a:p>
                      <a:pPr>
                        <a:lnSpc>
                          <a:spcPct val="107000"/>
                        </a:lnSpc>
                        <a:spcAft>
                          <a:spcPts val="800"/>
                        </a:spcAft>
                      </a:pPr>
                      <a:r>
                        <a:rPr lang="en-US" sz="1100" dirty="0">
                          <a:solidFill>
                            <a:schemeClr val="tx1"/>
                          </a:solidFill>
                          <a:effectLst/>
                          <a:latin typeface="Cambria" panose="02040503050406030204" pitchFamily="18" charset="0"/>
                        </a:rPr>
                        <a:t>5  </a:t>
                      </a:r>
                      <a:endParaRPr lang="en-NZ"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tc>
                  <a:txBody>
                    <a:bodyPr/>
                    <a:lstStyle/>
                    <a:p>
                      <a:pPr>
                        <a:lnSpc>
                          <a:spcPct val="107000"/>
                        </a:lnSpc>
                        <a:spcAft>
                          <a:spcPts val="800"/>
                        </a:spcAft>
                      </a:pPr>
                      <a:r>
                        <a:rPr lang="en-US" sz="1100" dirty="0">
                          <a:solidFill>
                            <a:schemeClr val="tx1"/>
                          </a:solidFill>
                          <a:effectLst/>
                          <a:latin typeface="Cambria" panose="02040503050406030204" pitchFamily="18" charset="0"/>
                        </a:rPr>
                        <a:t>4 </a:t>
                      </a:r>
                      <a:endParaRPr lang="en-NZ"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tc>
                  <a:txBody>
                    <a:bodyPr/>
                    <a:lstStyle/>
                    <a:p>
                      <a:pPr>
                        <a:lnSpc>
                          <a:spcPct val="107000"/>
                        </a:lnSpc>
                        <a:spcAft>
                          <a:spcPts val="800"/>
                        </a:spcAft>
                      </a:pPr>
                      <a:r>
                        <a:rPr lang="en-US" sz="1100" dirty="0">
                          <a:solidFill>
                            <a:schemeClr val="tx1"/>
                          </a:solidFill>
                          <a:effectLst/>
                          <a:latin typeface="Cambria" panose="02040503050406030204" pitchFamily="18" charset="0"/>
                        </a:rPr>
                        <a:t>ORS : (Ongoing Resourcing Scheme) funding covering children with significant needs to be supported for anything from 13 to 18 hours of support.</a:t>
                      </a:r>
                      <a:endParaRPr lang="en-NZ" sz="1100" dirty="0">
                        <a:solidFill>
                          <a:schemeClr val="tx1"/>
                        </a:solidFill>
                        <a:effectLst/>
                        <a:latin typeface="Cambria" panose="02040503050406030204" pitchFamily="18" charset="0"/>
                      </a:endParaRPr>
                    </a:p>
                  </a:txBody>
                  <a:tcPr marL="44643" marR="44643" marT="0" marB="0">
                    <a:solidFill>
                      <a:schemeClr val="bg2"/>
                    </a:solidFill>
                  </a:tcPr>
                </a:tc>
                <a:extLst>
                  <a:ext uri="{0D108BD9-81ED-4DB2-BD59-A6C34878D82A}">
                    <a16:rowId xmlns:a16="http://schemas.microsoft.com/office/drawing/2014/main" val="3900449867"/>
                  </a:ext>
                </a:extLst>
              </a:tr>
              <a:tr h="349987">
                <a:tc>
                  <a:txBody>
                    <a:bodyPr/>
                    <a:lstStyle/>
                    <a:p>
                      <a:pPr>
                        <a:lnSpc>
                          <a:spcPct val="107000"/>
                        </a:lnSpc>
                        <a:spcAft>
                          <a:spcPts val="800"/>
                        </a:spcAft>
                      </a:pPr>
                      <a:r>
                        <a:rPr lang="en-US" sz="1100" dirty="0" err="1">
                          <a:solidFill>
                            <a:schemeClr val="tx1"/>
                          </a:solidFill>
                          <a:effectLst/>
                          <a:latin typeface="Cambria" panose="02040503050406030204" pitchFamily="18" charset="0"/>
                        </a:rPr>
                        <a:t>MoE</a:t>
                      </a:r>
                      <a:r>
                        <a:rPr lang="en-US" sz="1100" dirty="0">
                          <a:solidFill>
                            <a:schemeClr val="tx1"/>
                          </a:solidFill>
                          <a:effectLst/>
                          <a:latin typeface="Cambria" panose="02040503050406030204" pitchFamily="18" charset="0"/>
                        </a:rPr>
                        <a:t> funded – health/speech </a:t>
                      </a:r>
                      <a:r>
                        <a:rPr lang="en-US" sz="1100" dirty="0" err="1">
                          <a:solidFill>
                            <a:schemeClr val="tx1"/>
                          </a:solidFill>
                          <a:effectLst/>
                          <a:latin typeface="Cambria" panose="02040503050406030204" pitchFamily="18" charset="0"/>
                        </a:rPr>
                        <a:t>etc</a:t>
                      </a:r>
                      <a:endParaRPr lang="en-NZ"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tc>
                  <a:txBody>
                    <a:bodyPr/>
                    <a:lstStyle/>
                    <a:p>
                      <a:pPr>
                        <a:lnSpc>
                          <a:spcPct val="107000"/>
                        </a:lnSpc>
                        <a:spcAft>
                          <a:spcPts val="800"/>
                        </a:spcAft>
                      </a:pPr>
                      <a:r>
                        <a:rPr lang="en-US" sz="1100" dirty="0">
                          <a:solidFill>
                            <a:schemeClr val="tx1"/>
                          </a:solidFill>
                          <a:effectLst/>
                          <a:latin typeface="Cambria" panose="02040503050406030204" pitchFamily="18" charset="0"/>
                        </a:rPr>
                        <a:t>5</a:t>
                      </a:r>
                      <a:endParaRPr lang="en-NZ"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tc>
                  <a:txBody>
                    <a:bodyPr/>
                    <a:lstStyle/>
                    <a:p>
                      <a:pPr>
                        <a:lnSpc>
                          <a:spcPct val="107000"/>
                        </a:lnSpc>
                        <a:spcAft>
                          <a:spcPts val="800"/>
                        </a:spcAft>
                      </a:pPr>
                      <a:r>
                        <a:rPr lang="en-US" sz="1100" dirty="0">
                          <a:solidFill>
                            <a:schemeClr val="tx1"/>
                          </a:solidFill>
                          <a:effectLst/>
                          <a:latin typeface="Cambria" panose="02040503050406030204" pitchFamily="18" charset="0"/>
                        </a:rPr>
                        <a:t>3</a:t>
                      </a:r>
                      <a:endParaRPr lang="en-NZ"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tc>
                  <a:txBody>
                    <a:bodyPr/>
                    <a:lstStyle/>
                    <a:p>
                      <a:pPr>
                        <a:lnSpc>
                          <a:spcPct val="107000"/>
                        </a:lnSpc>
                        <a:spcAft>
                          <a:spcPts val="800"/>
                        </a:spcAft>
                      </a:pPr>
                      <a:r>
                        <a:rPr lang="en-US" sz="1100" dirty="0">
                          <a:solidFill>
                            <a:schemeClr val="tx1"/>
                          </a:solidFill>
                          <a:effectLst/>
                          <a:latin typeface="Cambria" panose="02040503050406030204" pitchFamily="18" charset="0"/>
                        </a:rPr>
                        <a:t> </a:t>
                      </a:r>
                      <a:endParaRPr lang="en-NZ" sz="1100" dirty="0">
                        <a:solidFill>
                          <a:schemeClr val="tx1"/>
                        </a:solidFill>
                        <a:effectLst/>
                        <a:latin typeface="Cambria" panose="02040503050406030204" pitchFamily="18" charset="0"/>
                      </a:endParaRPr>
                    </a:p>
                    <a:p>
                      <a:pPr>
                        <a:lnSpc>
                          <a:spcPct val="107000"/>
                        </a:lnSpc>
                        <a:spcAft>
                          <a:spcPts val="800"/>
                        </a:spcAft>
                      </a:pPr>
                      <a:r>
                        <a:rPr lang="en-US" sz="1100" dirty="0">
                          <a:solidFill>
                            <a:schemeClr val="tx1"/>
                          </a:solidFill>
                          <a:effectLst/>
                          <a:latin typeface="Cambria" panose="02040503050406030204" pitchFamily="18" charset="0"/>
                        </a:rPr>
                        <a:t> </a:t>
                      </a:r>
                      <a:endParaRPr lang="en-NZ"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extLst>
                  <a:ext uri="{0D108BD9-81ED-4DB2-BD59-A6C34878D82A}">
                    <a16:rowId xmlns:a16="http://schemas.microsoft.com/office/drawing/2014/main" val="3736556926"/>
                  </a:ext>
                </a:extLst>
              </a:tr>
              <a:tr h="596472">
                <a:tc>
                  <a:txBody>
                    <a:bodyPr/>
                    <a:lstStyle/>
                    <a:p>
                      <a:pPr>
                        <a:lnSpc>
                          <a:spcPct val="107000"/>
                        </a:lnSpc>
                        <a:spcAft>
                          <a:spcPts val="800"/>
                        </a:spcAft>
                      </a:pPr>
                      <a:r>
                        <a:rPr lang="en-US" sz="1100" dirty="0">
                          <a:solidFill>
                            <a:schemeClr val="tx1"/>
                          </a:solidFill>
                          <a:effectLst/>
                          <a:latin typeface="Cambria" panose="02040503050406030204" pitchFamily="18" charset="0"/>
                        </a:rPr>
                        <a:t>Individual Education Plan (IEP) in place</a:t>
                      </a:r>
                      <a:endParaRPr lang="en-NZ" sz="1100" dirty="0">
                        <a:solidFill>
                          <a:schemeClr val="tx1"/>
                        </a:solidFill>
                        <a:effectLst/>
                        <a:latin typeface="Cambria" panose="02040503050406030204" pitchFamily="18" charset="0"/>
                      </a:endParaRPr>
                    </a:p>
                    <a:p>
                      <a:pPr>
                        <a:lnSpc>
                          <a:spcPct val="107000"/>
                        </a:lnSpc>
                        <a:spcAft>
                          <a:spcPts val="800"/>
                        </a:spcAft>
                      </a:pPr>
                      <a:r>
                        <a:rPr lang="en-US" sz="1100" dirty="0">
                          <a:solidFill>
                            <a:schemeClr val="tx1"/>
                          </a:solidFill>
                          <a:effectLst/>
                          <a:latin typeface="Cambria" panose="02040503050406030204" pitchFamily="18" charset="0"/>
                        </a:rPr>
                        <a:t> </a:t>
                      </a:r>
                      <a:endParaRPr lang="en-NZ"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tc>
                  <a:txBody>
                    <a:bodyPr/>
                    <a:lstStyle/>
                    <a:p>
                      <a:pPr>
                        <a:lnSpc>
                          <a:spcPct val="107000"/>
                        </a:lnSpc>
                        <a:spcAft>
                          <a:spcPts val="800"/>
                        </a:spcAft>
                      </a:pPr>
                      <a:r>
                        <a:rPr lang="en-US" sz="1100">
                          <a:solidFill>
                            <a:schemeClr val="tx1"/>
                          </a:solidFill>
                          <a:effectLst/>
                          <a:latin typeface="Cambria" panose="02040503050406030204" pitchFamily="18" charset="0"/>
                        </a:rPr>
                        <a:t>6</a:t>
                      </a:r>
                      <a:endParaRPr lang="en-NZ"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tc>
                  <a:txBody>
                    <a:bodyPr/>
                    <a:lstStyle/>
                    <a:p>
                      <a:pPr>
                        <a:lnSpc>
                          <a:spcPct val="107000"/>
                        </a:lnSpc>
                        <a:spcAft>
                          <a:spcPts val="800"/>
                        </a:spcAft>
                      </a:pPr>
                      <a:r>
                        <a:rPr lang="en-US" sz="1100">
                          <a:solidFill>
                            <a:schemeClr val="tx1"/>
                          </a:solidFill>
                          <a:effectLst/>
                          <a:latin typeface="Cambria" panose="02040503050406030204" pitchFamily="18" charset="0"/>
                        </a:rPr>
                        <a:t>7</a:t>
                      </a:r>
                      <a:endParaRPr lang="en-NZ"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tc>
                  <a:txBody>
                    <a:bodyPr/>
                    <a:lstStyle/>
                    <a:p>
                      <a:pPr>
                        <a:lnSpc>
                          <a:spcPct val="107000"/>
                        </a:lnSpc>
                        <a:spcAft>
                          <a:spcPts val="800"/>
                        </a:spcAft>
                      </a:pPr>
                      <a:r>
                        <a:rPr lang="en-US" sz="1100" dirty="0">
                          <a:solidFill>
                            <a:schemeClr val="tx1"/>
                          </a:solidFill>
                          <a:effectLst/>
                          <a:latin typeface="Cambria" panose="02040503050406030204" pitchFamily="18" charset="0"/>
                        </a:rPr>
                        <a:t>IEP: Individual Education Plan, reviewed twice yearly in conjunction with parent, </a:t>
                      </a:r>
                      <a:r>
                        <a:rPr lang="en-US" sz="1100" dirty="0" err="1">
                          <a:solidFill>
                            <a:schemeClr val="tx1"/>
                          </a:solidFill>
                          <a:effectLst/>
                          <a:latin typeface="Cambria" panose="02040503050406030204" pitchFamily="18" charset="0"/>
                        </a:rPr>
                        <a:t>MoE</a:t>
                      </a:r>
                      <a:r>
                        <a:rPr lang="en-US" sz="1100" dirty="0">
                          <a:solidFill>
                            <a:schemeClr val="tx1"/>
                          </a:solidFill>
                          <a:effectLst/>
                          <a:latin typeface="Cambria" panose="02040503050406030204" pitchFamily="18" charset="0"/>
                        </a:rPr>
                        <a:t>, teachers to set achievable goals which are intended to give the child the best opportunity to extend their learning.</a:t>
                      </a:r>
                      <a:endParaRPr lang="en-NZ" sz="1100" dirty="0">
                        <a:solidFill>
                          <a:schemeClr val="tx1"/>
                        </a:solidFill>
                        <a:effectLst/>
                        <a:latin typeface="Cambria" panose="02040503050406030204" pitchFamily="18" charset="0"/>
                      </a:endParaRPr>
                    </a:p>
                    <a:p>
                      <a:pPr>
                        <a:lnSpc>
                          <a:spcPct val="107000"/>
                        </a:lnSpc>
                        <a:spcAft>
                          <a:spcPts val="800"/>
                        </a:spcAft>
                      </a:pPr>
                      <a:r>
                        <a:rPr lang="en-US" sz="1100" dirty="0">
                          <a:solidFill>
                            <a:schemeClr val="tx1"/>
                          </a:solidFill>
                          <a:effectLst/>
                          <a:latin typeface="Cambria" panose="02040503050406030204" pitchFamily="18" charset="0"/>
                        </a:rPr>
                        <a:t> </a:t>
                      </a:r>
                      <a:endParaRPr lang="en-NZ"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extLst>
                  <a:ext uri="{0D108BD9-81ED-4DB2-BD59-A6C34878D82A}">
                    <a16:rowId xmlns:a16="http://schemas.microsoft.com/office/drawing/2014/main" val="2210866104"/>
                  </a:ext>
                </a:extLst>
              </a:tr>
              <a:tr h="624640">
                <a:tc>
                  <a:txBody>
                    <a:bodyPr/>
                    <a:lstStyle/>
                    <a:p>
                      <a:pPr>
                        <a:lnSpc>
                          <a:spcPct val="107000"/>
                        </a:lnSpc>
                        <a:spcAft>
                          <a:spcPts val="800"/>
                        </a:spcAft>
                      </a:pPr>
                      <a:r>
                        <a:rPr lang="en-US" sz="1100">
                          <a:solidFill>
                            <a:schemeClr val="tx1"/>
                          </a:solidFill>
                          <a:effectLst/>
                          <a:latin typeface="Cambria" panose="02040503050406030204" pitchFamily="18" charset="0"/>
                        </a:rPr>
                        <a:t>RTLB funded (part year)</a:t>
                      </a:r>
                      <a:endParaRPr lang="en-NZ"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tc>
                  <a:txBody>
                    <a:bodyPr/>
                    <a:lstStyle/>
                    <a:p>
                      <a:pPr>
                        <a:lnSpc>
                          <a:spcPct val="107000"/>
                        </a:lnSpc>
                        <a:spcAft>
                          <a:spcPts val="800"/>
                        </a:spcAft>
                      </a:pPr>
                      <a:r>
                        <a:rPr lang="en-US" sz="1100">
                          <a:solidFill>
                            <a:schemeClr val="tx1"/>
                          </a:solidFill>
                          <a:effectLst/>
                          <a:latin typeface="Cambria" panose="02040503050406030204" pitchFamily="18" charset="0"/>
                        </a:rPr>
                        <a:t>2</a:t>
                      </a:r>
                      <a:endParaRPr lang="en-NZ"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tc>
                  <a:txBody>
                    <a:bodyPr/>
                    <a:lstStyle/>
                    <a:p>
                      <a:pPr>
                        <a:lnSpc>
                          <a:spcPct val="107000"/>
                        </a:lnSpc>
                        <a:spcAft>
                          <a:spcPts val="800"/>
                        </a:spcAft>
                      </a:pPr>
                      <a:r>
                        <a:rPr lang="en-US" sz="1100">
                          <a:solidFill>
                            <a:schemeClr val="tx1"/>
                          </a:solidFill>
                          <a:effectLst/>
                          <a:latin typeface="Cambria" panose="02040503050406030204" pitchFamily="18" charset="0"/>
                        </a:rPr>
                        <a:t>1</a:t>
                      </a:r>
                      <a:endParaRPr lang="en-NZ"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tc>
                  <a:txBody>
                    <a:bodyPr/>
                    <a:lstStyle/>
                    <a:p>
                      <a:pPr>
                        <a:lnSpc>
                          <a:spcPct val="107000"/>
                        </a:lnSpc>
                        <a:spcAft>
                          <a:spcPts val="800"/>
                        </a:spcAft>
                      </a:pPr>
                      <a:r>
                        <a:rPr lang="en-US" sz="1100" dirty="0">
                          <a:solidFill>
                            <a:schemeClr val="tx1"/>
                          </a:solidFill>
                          <a:effectLst/>
                          <a:latin typeface="Cambria" panose="02040503050406030204" pitchFamily="18" charset="0"/>
                        </a:rPr>
                        <a:t>RTLB: Resource Teacher of Learning and </a:t>
                      </a:r>
                      <a:r>
                        <a:rPr lang="en-US" sz="1100" dirty="0" err="1">
                          <a:solidFill>
                            <a:schemeClr val="tx1"/>
                          </a:solidFill>
                          <a:effectLst/>
                          <a:latin typeface="Cambria" panose="02040503050406030204" pitchFamily="18" charset="0"/>
                        </a:rPr>
                        <a:t>Behaviour</a:t>
                      </a:r>
                      <a:r>
                        <a:rPr lang="en-US" sz="1100" dirty="0">
                          <a:solidFill>
                            <a:schemeClr val="tx1"/>
                          </a:solidFill>
                          <a:effectLst/>
                          <a:latin typeface="Cambria" panose="02040503050406030204" pitchFamily="18" charset="0"/>
                        </a:rPr>
                        <a:t>:</a:t>
                      </a:r>
                      <a:endParaRPr lang="en-NZ"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extLst>
                  <a:ext uri="{0D108BD9-81ED-4DB2-BD59-A6C34878D82A}">
                    <a16:rowId xmlns:a16="http://schemas.microsoft.com/office/drawing/2014/main" val="594184491"/>
                  </a:ext>
                </a:extLst>
              </a:tr>
              <a:tr h="350056">
                <a:tc>
                  <a:txBody>
                    <a:bodyPr/>
                    <a:lstStyle/>
                    <a:p>
                      <a:pPr>
                        <a:lnSpc>
                          <a:spcPct val="107000"/>
                        </a:lnSpc>
                        <a:spcAft>
                          <a:spcPts val="800"/>
                        </a:spcAft>
                      </a:pPr>
                      <a:r>
                        <a:rPr lang="en-US" sz="1100" dirty="0">
                          <a:solidFill>
                            <a:schemeClr val="tx1"/>
                          </a:solidFill>
                          <a:effectLst/>
                          <a:latin typeface="Cambria" panose="02040503050406030204" pitchFamily="18" charset="0"/>
                        </a:rPr>
                        <a:t>School funded individuals</a:t>
                      </a:r>
                      <a:endParaRPr lang="en-NZ" sz="1100" dirty="0">
                        <a:solidFill>
                          <a:schemeClr val="tx1"/>
                        </a:solidFill>
                        <a:effectLst/>
                        <a:latin typeface="Cambria" panose="02040503050406030204" pitchFamily="18" charset="0"/>
                      </a:endParaRPr>
                    </a:p>
                    <a:p>
                      <a:pPr>
                        <a:lnSpc>
                          <a:spcPct val="107000"/>
                        </a:lnSpc>
                        <a:spcAft>
                          <a:spcPts val="800"/>
                        </a:spcAft>
                      </a:pPr>
                      <a:r>
                        <a:rPr lang="en-US" sz="1100" dirty="0">
                          <a:solidFill>
                            <a:schemeClr val="tx1"/>
                          </a:solidFill>
                          <a:effectLst/>
                          <a:latin typeface="Cambria" panose="02040503050406030204" pitchFamily="18" charset="0"/>
                        </a:rPr>
                        <a:t> </a:t>
                      </a:r>
                      <a:endParaRPr lang="en-NZ"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tc>
                  <a:txBody>
                    <a:bodyPr/>
                    <a:lstStyle/>
                    <a:p>
                      <a:pPr>
                        <a:lnSpc>
                          <a:spcPct val="107000"/>
                        </a:lnSpc>
                        <a:spcAft>
                          <a:spcPts val="800"/>
                        </a:spcAft>
                      </a:pPr>
                      <a:r>
                        <a:rPr lang="en-US" sz="1100">
                          <a:solidFill>
                            <a:schemeClr val="tx1"/>
                          </a:solidFill>
                          <a:effectLst/>
                          <a:latin typeface="Cambria" panose="02040503050406030204" pitchFamily="18" charset="0"/>
                        </a:rPr>
                        <a:t>3</a:t>
                      </a:r>
                      <a:endParaRPr lang="en-NZ"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tc>
                  <a:txBody>
                    <a:bodyPr/>
                    <a:lstStyle/>
                    <a:p>
                      <a:pPr>
                        <a:lnSpc>
                          <a:spcPct val="107000"/>
                        </a:lnSpc>
                        <a:spcAft>
                          <a:spcPts val="800"/>
                        </a:spcAft>
                      </a:pPr>
                      <a:r>
                        <a:rPr lang="en-US" sz="1100">
                          <a:solidFill>
                            <a:schemeClr val="tx1"/>
                          </a:solidFill>
                          <a:effectLst/>
                          <a:latin typeface="Cambria" panose="02040503050406030204" pitchFamily="18" charset="0"/>
                        </a:rPr>
                        <a:t>5</a:t>
                      </a:r>
                      <a:endParaRPr lang="en-NZ"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tc>
                  <a:txBody>
                    <a:bodyPr/>
                    <a:lstStyle/>
                    <a:p>
                      <a:pPr>
                        <a:lnSpc>
                          <a:spcPct val="107000"/>
                        </a:lnSpc>
                        <a:spcAft>
                          <a:spcPts val="800"/>
                        </a:spcAft>
                      </a:pPr>
                      <a:r>
                        <a:rPr lang="en-US" sz="1100" dirty="0">
                          <a:solidFill>
                            <a:schemeClr val="tx1"/>
                          </a:solidFill>
                          <a:effectLst/>
                          <a:latin typeface="Cambria" panose="02040503050406030204" pitchFamily="18" charset="0"/>
                        </a:rPr>
                        <a:t>Teacher Aide support in classrooms.</a:t>
                      </a:r>
                      <a:endParaRPr lang="en-NZ"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extLst>
                  <a:ext uri="{0D108BD9-81ED-4DB2-BD59-A6C34878D82A}">
                    <a16:rowId xmlns:a16="http://schemas.microsoft.com/office/drawing/2014/main" val="3996786015"/>
                  </a:ext>
                </a:extLst>
              </a:tr>
              <a:tr h="582969">
                <a:tc>
                  <a:txBody>
                    <a:bodyPr/>
                    <a:lstStyle/>
                    <a:p>
                      <a:pPr>
                        <a:lnSpc>
                          <a:spcPct val="107000"/>
                        </a:lnSpc>
                        <a:spcAft>
                          <a:spcPts val="800"/>
                        </a:spcAft>
                      </a:pPr>
                      <a:r>
                        <a:rPr lang="en-US" sz="1100" dirty="0">
                          <a:solidFill>
                            <a:schemeClr val="tx1"/>
                          </a:solidFill>
                          <a:effectLst/>
                          <a:latin typeface="Cambria" panose="02040503050406030204" pitchFamily="18" charset="0"/>
                        </a:rPr>
                        <a:t>Learning Support Profiles and </a:t>
                      </a:r>
                      <a:endParaRPr lang="en-NZ" sz="1100" dirty="0">
                        <a:solidFill>
                          <a:schemeClr val="tx1"/>
                        </a:solidFill>
                        <a:effectLst/>
                        <a:latin typeface="Cambria" panose="02040503050406030204" pitchFamily="18" charset="0"/>
                      </a:endParaRPr>
                    </a:p>
                    <a:p>
                      <a:pPr>
                        <a:lnSpc>
                          <a:spcPct val="107000"/>
                        </a:lnSpc>
                        <a:spcAft>
                          <a:spcPts val="800"/>
                        </a:spcAft>
                      </a:pPr>
                      <a:r>
                        <a:rPr lang="en-US" sz="1100" dirty="0">
                          <a:solidFill>
                            <a:schemeClr val="tx1"/>
                          </a:solidFill>
                          <a:effectLst/>
                          <a:latin typeface="Cambria" panose="02040503050406030204" pitchFamily="18" charset="0"/>
                        </a:rPr>
                        <a:t>Health Plan </a:t>
                      </a:r>
                      <a:endParaRPr lang="en-NZ" sz="1100" dirty="0">
                        <a:solidFill>
                          <a:schemeClr val="tx1"/>
                        </a:solidFill>
                        <a:effectLst/>
                        <a:latin typeface="Cambria" panose="02040503050406030204" pitchFamily="18" charset="0"/>
                      </a:endParaRPr>
                    </a:p>
                    <a:p>
                      <a:pPr>
                        <a:lnSpc>
                          <a:spcPct val="107000"/>
                        </a:lnSpc>
                        <a:spcAft>
                          <a:spcPts val="800"/>
                        </a:spcAft>
                      </a:pPr>
                      <a:r>
                        <a:rPr lang="en-US" sz="1100" dirty="0">
                          <a:solidFill>
                            <a:schemeClr val="tx1"/>
                          </a:solidFill>
                          <a:effectLst/>
                          <a:latin typeface="Cambria" panose="02040503050406030204" pitchFamily="18" charset="0"/>
                        </a:rPr>
                        <a:t> </a:t>
                      </a:r>
                      <a:endParaRPr lang="en-NZ"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tc>
                  <a:txBody>
                    <a:bodyPr/>
                    <a:lstStyle/>
                    <a:p>
                      <a:pPr>
                        <a:lnSpc>
                          <a:spcPct val="107000"/>
                        </a:lnSpc>
                        <a:spcAft>
                          <a:spcPts val="800"/>
                        </a:spcAft>
                      </a:pPr>
                      <a:r>
                        <a:rPr lang="en-US" sz="1100">
                          <a:solidFill>
                            <a:schemeClr val="tx1"/>
                          </a:solidFill>
                          <a:effectLst/>
                          <a:latin typeface="Cambria" panose="02040503050406030204" pitchFamily="18" charset="0"/>
                        </a:rPr>
                        <a:t>29</a:t>
                      </a:r>
                      <a:endParaRPr lang="en-NZ" sz="1100">
                        <a:solidFill>
                          <a:schemeClr val="tx1"/>
                        </a:solidFill>
                        <a:effectLst/>
                        <a:latin typeface="Cambria" panose="02040503050406030204" pitchFamily="18" charset="0"/>
                      </a:endParaRPr>
                    </a:p>
                    <a:p>
                      <a:pPr>
                        <a:lnSpc>
                          <a:spcPct val="107000"/>
                        </a:lnSpc>
                        <a:spcAft>
                          <a:spcPts val="800"/>
                        </a:spcAft>
                      </a:pPr>
                      <a:r>
                        <a:rPr lang="en-US" sz="1100">
                          <a:solidFill>
                            <a:schemeClr val="tx1"/>
                          </a:solidFill>
                          <a:effectLst/>
                          <a:latin typeface="Cambria" panose="02040503050406030204" pitchFamily="18" charset="0"/>
                        </a:rPr>
                        <a:t>11</a:t>
                      </a:r>
                      <a:endParaRPr lang="en-NZ"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tc>
                  <a:txBody>
                    <a:bodyPr/>
                    <a:lstStyle/>
                    <a:p>
                      <a:pPr>
                        <a:lnSpc>
                          <a:spcPct val="107000"/>
                        </a:lnSpc>
                        <a:spcAft>
                          <a:spcPts val="800"/>
                        </a:spcAft>
                      </a:pPr>
                      <a:r>
                        <a:rPr lang="en-US" sz="1100">
                          <a:solidFill>
                            <a:schemeClr val="tx1"/>
                          </a:solidFill>
                          <a:effectLst/>
                          <a:latin typeface="Cambria" panose="02040503050406030204" pitchFamily="18" charset="0"/>
                        </a:rPr>
                        <a:t>30</a:t>
                      </a:r>
                      <a:endParaRPr lang="en-NZ" sz="1100">
                        <a:solidFill>
                          <a:schemeClr val="tx1"/>
                        </a:solidFill>
                        <a:effectLst/>
                        <a:latin typeface="Cambria" panose="02040503050406030204" pitchFamily="18" charset="0"/>
                      </a:endParaRPr>
                    </a:p>
                    <a:p>
                      <a:pPr>
                        <a:lnSpc>
                          <a:spcPct val="107000"/>
                        </a:lnSpc>
                        <a:spcAft>
                          <a:spcPts val="800"/>
                        </a:spcAft>
                      </a:pPr>
                      <a:r>
                        <a:rPr lang="en-US" sz="1100">
                          <a:solidFill>
                            <a:schemeClr val="tx1"/>
                          </a:solidFill>
                          <a:effectLst/>
                          <a:latin typeface="Cambria" panose="02040503050406030204" pitchFamily="18" charset="0"/>
                        </a:rPr>
                        <a:t>13</a:t>
                      </a:r>
                      <a:endParaRPr lang="en-NZ"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tc>
                  <a:txBody>
                    <a:bodyPr/>
                    <a:lstStyle/>
                    <a:p>
                      <a:pPr>
                        <a:lnSpc>
                          <a:spcPct val="107000"/>
                        </a:lnSpc>
                        <a:spcAft>
                          <a:spcPts val="800"/>
                        </a:spcAft>
                      </a:pPr>
                      <a:r>
                        <a:rPr lang="en-US" sz="1100" dirty="0">
                          <a:solidFill>
                            <a:schemeClr val="tx1"/>
                          </a:solidFill>
                          <a:effectLst/>
                          <a:latin typeface="Cambria" panose="02040503050406030204" pitchFamily="18" charset="0"/>
                        </a:rPr>
                        <a:t>Learning Support Profile: largely to support teachers with information that may best work for a child who is struggling within the classroom.</a:t>
                      </a:r>
                      <a:endParaRPr lang="en-NZ"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extLst>
                  <a:ext uri="{0D108BD9-81ED-4DB2-BD59-A6C34878D82A}">
                    <a16:rowId xmlns:a16="http://schemas.microsoft.com/office/drawing/2014/main" val="772527057"/>
                  </a:ext>
                </a:extLst>
              </a:tr>
              <a:tr h="473300">
                <a:tc>
                  <a:txBody>
                    <a:bodyPr/>
                    <a:lstStyle/>
                    <a:p>
                      <a:pPr>
                        <a:lnSpc>
                          <a:spcPct val="107000"/>
                        </a:lnSpc>
                        <a:spcAft>
                          <a:spcPts val="800"/>
                        </a:spcAft>
                      </a:pPr>
                      <a:r>
                        <a:rPr lang="en-US" sz="1100">
                          <a:solidFill>
                            <a:schemeClr val="tx1"/>
                          </a:solidFill>
                          <a:effectLst/>
                          <a:latin typeface="Cambria" panose="02040503050406030204" pitchFamily="18" charset="0"/>
                        </a:rPr>
                        <a:t>Reading Recovery Monitoring of discontinued children</a:t>
                      </a:r>
                      <a:endParaRPr lang="en-NZ" sz="1100">
                        <a:solidFill>
                          <a:schemeClr val="tx1"/>
                        </a:solidFill>
                        <a:effectLst/>
                        <a:latin typeface="Cambria" panose="02040503050406030204" pitchFamily="18" charset="0"/>
                      </a:endParaRPr>
                    </a:p>
                    <a:p>
                      <a:pPr>
                        <a:lnSpc>
                          <a:spcPct val="107000"/>
                        </a:lnSpc>
                        <a:spcAft>
                          <a:spcPts val="800"/>
                        </a:spcAft>
                      </a:pPr>
                      <a:r>
                        <a:rPr lang="en-US" sz="1100">
                          <a:solidFill>
                            <a:schemeClr val="tx1"/>
                          </a:solidFill>
                          <a:effectLst/>
                          <a:latin typeface="Cambria" panose="02040503050406030204" pitchFamily="18" charset="0"/>
                        </a:rPr>
                        <a:t> </a:t>
                      </a:r>
                      <a:endParaRPr lang="en-NZ"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tc>
                  <a:txBody>
                    <a:bodyPr/>
                    <a:lstStyle/>
                    <a:p>
                      <a:pPr>
                        <a:lnSpc>
                          <a:spcPct val="107000"/>
                        </a:lnSpc>
                        <a:spcAft>
                          <a:spcPts val="800"/>
                        </a:spcAft>
                      </a:pPr>
                      <a:r>
                        <a:rPr lang="en-US" sz="1100">
                          <a:solidFill>
                            <a:schemeClr val="tx1"/>
                          </a:solidFill>
                          <a:effectLst/>
                          <a:latin typeface="Cambria" panose="02040503050406030204" pitchFamily="18" charset="0"/>
                        </a:rPr>
                        <a:t>13</a:t>
                      </a:r>
                      <a:endParaRPr lang="en-NZ"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tc>
                  <a:txBody>
                    <a:bodyPr/>
                    <a:lstStyle/>
                    <a:p>
                      <a:pPr>
                        <a:lnSpc>
                          <a:spcPct val="107000"/>
                        </a:lnSpc>
                        <a:spcAft>
                          <a:spcPts val="800"/>
                        </a:spcAft>
                      </a:pPr>
                      <a:r>
                        <a:rPr lang="en-US" sz="1100">
                          <a:solidFill>
                            <a:schemeClr val="tx1"/>
                          </a:solidFill>
                          <a:effectLst/>
                          <a:latin typeface="Cambria" panose="02040503050406030204" pitchFamily="18" charset="0"/>
                        </a:rPr>
                        <a:t>13</a:t>
                      </a:r>
                      <a:endParaRPr lang="en-NZ" sz="11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tc>
                  <a:txBody>
                    <a:bodyPr/>
                    <a:lstStyle/>
                    <a:p>
                      <a:pPr>
                        <a:lnSpc>
                          <a:spcPct val="107000"/>
                        </a:lnSpc>
                        <a:spcAft>
                          <a:spcPts val="800"/>
                        </a:spcAft>
                      </a:pPr>
                      <a:r>
                        <a:rPr lang="en-US" sz="1100" dirty="0">
                          <a:solidFill>
                            <a:schemeClr val="tx1"/>
                          </a:solidFill>
                          <a:effectLst/>
                          <a:highlight>
                            <a:srgbClr val="FFFF00"/>
                          </a:highlight>
                          <a:latin typeface="Cambria" panose="02040503050406030204" pitchFamily="18" charset="0"/>
                        </a:rPr>
                        <a:t> </a:t>
                      </a:r>
                      <a:endParaRPr lang="en-NZ"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643" marR="44643" marT="0" marB="0">
                    <a:solidFill>
                      <a:schemeClr val="bg2"/>
                    </a:solidFill>
                  </a:tcPr>
                </a:tc>
                <a:extLst>
                  <a:ext uri="{0D108BD9-81ED-4DB2-BD59-A6C34878D82A}">
                    <a16:rowId xmlns:a16="http://schemas.microsoft.com/office/drawing/2014/main" val="4257083590"/>
                  </a:ext>
                </a:extLst>
              </a:tr>
            </a:tbl>
          </a:graphicData>
        </a:graphic>
      </p:graphicFrame>
    </p:spTree>
    <p:extLst>
      <p:ext uri="{BB962C8B-B14F-4D97-AF65-F5344CB8AC3E}">
        <p14:creationId xmlns:p14="http://schemas.microsoft.com/office/powerpoint/2010/main" val="338861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F9BD1-EC87-1643-AACB-CF651837A318}"/>
              </a:ext>
            </a:extLst>
          </p:cNvPr>
          <p:cNvSpPr>
            <a:spLocks noGrp="1"/>
          </p:cNvSpPr>
          <p:nvPr>
            <p:ph type="title"/>
          </p:nvPr>
        </p:nvSpPr>
        <p:spPr/>
        <p:txBody>
          <a:bodyPr/>
          <a:lstStyle/>
          <a:p>
            <a:r>
              <a:rPr lang="en-NZ" b="1" dirty="0">
                <a:latin typeface="Cambria" panose="02040503050406030204" pitchFamily="18" charset="0"/>
                <a:ea typeface="Calibri" panose="020F0502020204030204" pitchFamily="34" charset="0"/>
                <a:cs typeface="Arial" panose="020B0604020202020204" pitchFamily="34" charset="0"/>
              </a:rPr>
              <a:t>Writing</a:t>
            </a:r>
            <a:endParaRPr lang="en-US" dirty="0"/>
          </a:p>
        </p:txBody>
      </p:sp>
      <p:sp>
        <p:nvSpPr>
          <p:cNvPr id="3" name="Rectangle 2">
            <a:extLst>
              <a:ext uri="{FF2B5EF4-FFF2-40B4-BE49-F238E27FC236}">
                <a16:creationId xmlns:a16="http://schemas.microsoft.com/office/drawing/2014/main" id="{9C679C43-79DA-584F-ACA2-9AE30439FCF3}"/>
              </a:ext>
            </a:extLst>
          </p:cNvPr>
          <p:cNvSpPr/>
          <p:nvPr/>
        </p:nvSpPr>
        <p:spPr>
          <a:xfrm>
            <a:off x="308609" y="1670044"/>
            <a:ext cx="8453651" cy="4893647"/>
          </a:xfrm>
          <a:prstGeom prst="rect">
            <a:avLst/>
          </a:prstGeom>
        </p:spPr>
        <p:txBody>
          <a:bodyPr wrap="square">
            <a:spAutoFit/>
          </a:bodyPr>
          <a:lstStyle/>
          <a:p>
            <a:r>
              <a:rPr lang="en-NZ" sz="1600" b="1" dirty="0">
                <a:latin typeface="Cambria" panose="02040503050406030204" pitchFamily="18" charset="0"/>
              </a:rPr>
              <a:t>Annual Goal</a:t>
            </a:r>
            <a:r>
              <a:rPr lang="en-NZ" sz="1600" dirty="0">
                <a:latin typeface="Cambria" panose="02040503050406030204" pitchFamily="18" charset="0"/>
              </a:rPr>
              <a:t>:  </a:t>
            </a:r>
          </a:p>
          <a:p>
            <a:r>
              <a:rPr lang="en-GB" sz="1600" dirty="0">
                <a:latin typeface="Cambria" panose="02040503050406030204" pitchFamily="18" charset="0"/>
              </a:rPr>
              <a:t>Quality education means all pupils in years 1 to 10 will have every opportunity to achieve to their expected level (as a minimum) against the National Curriculum by the end of the year in Writing and its associated competencies</a:t>
            </a:r>
            <a:r>
              <a:rPr lang="en-NZ" sz="1600" dirty="0">
                <a:latin typeface="Cambria" panose="02040503050406030204" pitchFamily="18" charset="0"/>
              </a:rPr>
              <a:t> </a:t>
            </a:r>
          </a:p>
          <a:p>
            <a:endParaRPr lang="en-NZ" sz="2800" b="1" dirty="0">
              <a:latin typeface="Cambria" panose="02040503050406030204" pitchFamily="18" charset="0"/>
            </a:endParaRPr>
          </a:p>
          <a:p>
            <a:r>
              <a:rPr lang="en-NZ" sz="2800" b="1" dirty="0">
                <a:latin typeface="Cambria" panose="02040503050406030204" pitchFamily="18" charset="0"/>
              </a:rPr>
              <a:t>Annual Target</a:t>
            </a:r>
            <a:r>
              <a:rPr lang="en-NZ" sz="2800" dirty="0">
                <a:latin typeface="Cambria" panose="02040503050406030204" pitchFamily="18" charset="0"/>
              </a:rPr>
              <a:t>:  </a:t>
            </a:r>
            <a:r>
              <a:rPr lang="en-NZ" dirty="0">
                <a:latin typeface="Cambria" panose="02040503050406030204" pitchFamily="18" charset="0"/>
              </a:rPr>
              <a:t>to achieve the goal, our annual targets for 2021 were</a:t>
            </a:r>
          </a:p>
          <a:p>
            <a:endParaRPr lang="en-NZ" sz="2800" dirty="0">
              <a:latin typeface="Cambria" panose="02040503050406030204" pitchFamily="18" charset="0"/>
            </a:endParaRPr>
          </a:p>
          <a:p>
            <a:pPr marL="457200" lvl="0" indent="-457200">
              <a:buFont typeface="+mj-lt"/>
              <a:buAutoNum type="arabicPeriod"/>
            </a:pPr>
            <a:r>
              <a:rPr lang="en-NZ" sz="2000" dirty="0">
                <a:latin typeface="Cambria" panose="02040503050406030204" pitchFamily="18" charset="0"/>
              </a:rPr>
              <a:t>80% of all boys to be at or above in writing at the end of 2021 </a:t>
            </a:r>
          </a:p>
          <a:p>
            <a:pPr marL="457200" lvl="0" indent="-457200">
              <a:buFont typeface="+mj-lt"/>
              <a:buAutoNum type="arabicPeriod"/>
            </a:pPr>
            <a:endParaRPr lang="en-NZ" sz="2000" dirty="0">
              <a:latin typeface="Cambria" panose="02040503050406030204" pitchFamily="18" charset="0"/>
            </a:endParaRPr>
          </a:p>
          <a:p>
            <a:pPr marL="457200" lvl="0" indent="-457200">
              <a:buFont typeface="+mj-lt"/>
              <a:buAutoNum type="arabicPeriod"/>
            </a:pPr>
            <a:r>
              <a:rPr lang="en-NZ" sz="2000" dirty="0">
                <a:latin typeface="Cambria" panose="02040503050406030204" pitchFamily="18" charset="0"/>
              </a:rPr>
              <a:t>85% of Māori and Pasifika students to be at or above in writing at the end of 2021 </a:t>
            </a:r>
          </a:p>
          <a:p>
            <a:pPr marL="457200" lvl="0" indent="-457200">
              <a:buFont typeface="+mj-lt"/>
              <a:buAutoNum type="arabicPeriod"/>
            </a:pPr>
            <a:endParaRPr lang="en-NZ" sz="2000" dirty="0">
              <a:latin typeface="Cambria" panose="02040503050406030204" pitchFamily="18" charset="0"/>
            </a:endParaRPr>
          </a:p>
          <a:p>
            <a:pPr marL="457200" indent="-457200">
              <a:buFont typeface="+mj-lt"/>
              <a:buAutoNum type="arabicPeriod"/>
            </a:pPr>
            <a:r>
              <a:rPr lang="en-NZ" sz="2000" dirty="0">
                <a:latin typeface="Cambria" panose="02040503050406030204" pitchFamily="18" charset="0"/>
              </a:rPr>
              <a:t>60% of students who were below or well below to show positive shift in writing for 2021 (well below to below, below to at).  .</a:t>
            </a:r>
          </a:p>
          <a:p>
            <a:pPr lvl="1" algn="ctr" fontAlgn="base">
              <a:spcAft>
                <a:spcPts val="0"/>
              </a:spcAft>
            </a:pPr>
            <a:endParaRPr lang="en-NZ" sz="2400" dirty="0">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5879157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06FF1-B6C9-094A-B21C-8B2B56B3B71D}"/>
              </a:ext>
            </a:extLst>
          </p:cNvPr>
          <p:cNvSpPr>
            <a:spLocks noGrp="1"/>
          </p:cNvSpPr>
          <p:nvPr>
            <p:ph type="title"/>
          </p:nvPr>
        </p:nvSpPr>
        <p:spPr/>
        <p:txBody>
          <a:bodyPr/>
          <a:lstStyle/>
          <a:p>
            <a:r>
              <a:rPr lang="en-NZ" dirty="0"/>
              <a:t>2021 Analysis of Variance</a:t>
            </a:r>
            <a:endParaRPr lang="en-US" dirty="0"/>
          </a:p>
        </p:txBody>
      </p:sp>
      <p:sp>
        <p:nvSpPr>
          <p:cNvPr id="3" name="Rectangle 2">
            <a:extLst>
              <a:ext uri="{FF2B5EF4-FFF2-40B4-BE49-F238E27FC236}">
                <a16:creationId xmlns:a16="http://schemas.microsoft.com/office/drawing/2014/main" id="{49C438F3-462A-6A41-8E5F-8B9F0154C56B}"/>
              </a:ext>
            </a:extLst>
          </p:cNvPr>
          <p:cNvSpPr/>
          <p:nvPr/>
        </p:nvSpPr>
        <p:spPr>
          <a:xfrm>
            <a:off x="682830" y="2029323"/>
            <a:ext cx="7778338" cy="2585323"/>
          </a:xfrm>
          <a:prstGeom prst="rect">
            <a:avLst/>
          </a:prstGeom>
        </p:spPr>
        <p:txBody>
          <a:bodyPr wrap="square">
            <a:spAutoFit/>
          </a:bodyPr>
          <a:lstStyle/>
          <a:p>
            <a:pPr algn="ctr"/>
            <a:r>
              <a:rPr lang="en-GB" dirty="0">
                <a:latin typeface="Cambria" panose="02040503050406030204" pitchFamily="18" charset="0"/>
              </a:rPr>
              <a:t>Quality education means all pupils in years 1 to 10 will have every opportunity to achieve to their expected level (as a minimum) against the National Curriculum by the end of the year</a:t>
            </a:r>
          </a:p>
          <a:p>
            <a:pPr algn="ctr"/>
            <a:endParaRPr lang="en-GB" dirty="0">
              <a:latin typeface="Cambria" panose="02040503050406030204" pitchFamily="18" charset="0"/>
            </a:endParaRPr>
          </a:p>
          <a:p>
            <a:pPr algn="ctr"/>
            <a:r>
              <a:rPr lang="en-GB" dirty="0">
                <a:latin typeface="Cambria" panose="02040503050406030204" pitchFamily="18" charset="0"/>
              </a:rPr>
              <a:t>2021 has seen excellent progress across the school age levels and learning areas with many opportunities to learn and grow.</a:t>
            </a:r>
          </a:p>
          <a:p>
            <a:pPr algn="ctr"/>
            <a:endParaRPr lang="en-GB" dirty="0">
              <a:latin typeface="Cambria" panose="02040503050406030204" pitchFamily="18" charset="0"/>
            </a:endParaRPr>
          </a:p>
          <a:p>
            <a:pPr algn="ctr"/>
            <a:r>
              <a:rPr lang="en-GB" dirty="0">
                <a:latin typeface="Cambria" panose="02040503050406030204" pitchFamily="18" charset="0"/>
              </a:rPr>
              <a:t>God’s faithfulness and blessing is evident even in the midst of uncertainty.  </a:t>
            </a:r>
          </a:p>
          <a:p>
            <a:pPr algn="ctr"/>
            <a:endParaRPr lang="en-GB" dirty="0">
              <a:latin typeface="Cambria" panose="02040503050406030204" pitchFamily="18" charset="0"/>
            </a:endParaRPr>
          </a:p>
        </p:txBody>
      </p:sp>
      <p:pic>
        <p:nvPicPr>
          <p:cNvPr id="7" name="Picture 6">
            <a:extLst>
              <a:ext uri="{FF2B5EF4-FFF2-40B4-BE49-F238E27FC236}">
                <a16:creationId xmlns:a16="http://schemas.microsoft.com/office/drawing/2014/main" id="{B27A8A09-0041-E746-BA9B-3E09F9C35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449" y="4370128"/>
            <a:ext cx="1689100" cy="1727200"/>
          </a:xfrm>
          <a:prstGeom prst="rect">
            <a:avLst/>
          </a:prstGeom>
        </p:spPr>
      </p:pic>
      <p:sp>
        <p:nvSpPr>
          <p:cNvPr id="8" name="TextBox 7">
            <a:extLst>
              <a:ext uri="{FF2B5EF4-FFF2-40B4-BE49-F238E27FC236}">
                <a16:creationId xmlns:a16="http://schemas.microsoft.com/office/drawing/2014/main" id="{B6434E20-1331-5541-A0D1-F834F1D6E65B}"/>
              </a:ext>
            </a:extLst>
          </p:cNvPr>
          <p:cNvSpPr txBox="1"/>
          <p:nvPr/>
        </p:nvSpPr>
        <p:spPr>
          <a:xfrm>
            <a:off x="1101562" y="6317487"/>
            <a:ext cx="6940874" cy="369332"/>
          </a:xfrm>
          <a:prstGeom prst="rect">
            <a:avLst/>
          </a:prstGeom>
          <a:noFill/>
        </p:spPr>
        <p:txBody>
          <a:bodyPr wrap="none" rtlCol="0">
            <a:spAutoFit/>
          </a:bodyPr>
          <a:lstStyle/>
          <a:p>
            <a:r>
              <a:rPr lang="en-US" dirty="0">
                <a:latin typeface="Cambria" panose="02040503050406030204" pitchFamily="18" charset="0"/>
              </a:rPr>
              <a:t>Excellence	Faithfulness	Integrity 		Stewardship</a:t>
            </a:r>
          </a:p>
        </p:txBody>
      </p:sp>
    </p:spTree>
    <p:extLst>
      <p:ext uri="{BB962C8B-B14F-4D97-AF65-F5344CB8AC3E}">
        <p14:creationId xmlns:p14="http://schemas.microsoft.com/office/powerpoint/2010/main" val="2070533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C3E71-BF15-1146-91ED-AE8FB6C25832}"/>
              </a:ext>
            </a:extLst>
          </p:cNvPr>
          <p:cNvSpPr>
            <a:spLocks noGrp="1"/>
          </p:cNvSpPr>
          <p:nvPr>
            <p:ph type="title"/>
          </p:nvPr>
        </p:nvSpPr>
        <p:spPr/>
        <p:txBody>
          <a:bodyPr/>
          <a:lstStyle/>
          <a:p>
            <a:r>
              <a:rPr lang="en-NZ" b="1" dirty="0">
                <a:latin typeface="Cambria" panose="02040503050406030204" pitchFamily="18" charset="0"/>
                <a:ea typeface="Calibri" panose="020F0502020204030204" pitchFamily="34" charset="0"/>
                <a:cs typeface="Arial" panose="020B0604020202020204" pitchFamily="34" charset="0"/>
              </a:rPr>
              <a:t>Mathematics</a:t>
            </a:r>
            <a:endParaRPr lang="en-US" dirty="0"/>
          </a:p>
        </p:txBody>
      </p:sp>
      <p:sp>
        <p:nvSpPr>
          <p:cNvPr id="3" name="Rectangle 2">
            <a:extLst>
              <a:ext uri="{FF2B5EF4-FFF2-40B4-BE49-F238E27FC236}">
                <a16:creationId xmlns:a16="http://schemas.microsoft.com/office/drawing/2014/main" id="{598D3F95-3A3F-874F-9453-DCCCA71C3EBA}"/>
              </a:ext>
            </a:extLst>
          </p:cNvPr>
          <p:cNvSpPr/>
          <p:nvPr/>
        </p:nvSpPr>
        <p:spPr>
          <a:xfrm>
            <a:off x="337929" y="1640990"/>
            <a:ext cx="8580783" cy="489686"/>
          </a:xfrm>
          <a:prstGeom prst="rect">
            <a:avLst/>
          </a:prstGeom>
        </p:spPr>
        <p:txBody>
          <a:bodyPr wrap="square">
            <a:spAutoFit/>
          </a:bodyPr>
          <a:lstStyle/>
          <a:p>
            <a:pPr marL="457200" indent="-457200">
              <a:lnSpc>
                <a:spcPct val="115000"/>
              </a:lnSpc>
              <a:spcAft>
                <a:spcPts val="0"/>
              </a:spcAft>
              <a:buFont typeface="+mj-lt"/>
              <a:buAutoNum type="arabicPeriod"/>
            </a:pPr>
            <a:endParaRPr lang="en-NZ"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00D41F8-98B8-D344-A9F0-4BAF5B526A40}"/>
              </a:ext>
            </a:extLst>
          </p:cNvPr>
          <p:cNvSpPr txBox="1"/>
          <p:nvPr/>
        </p:nvSpPr>
        <p:spPr>
          <a:xfrm>
            <a:off x="225288" y="1640990"/>
            <a:ext cx="8693424" cy="4708981"/>
          </a:xfrm>
          <a:prstGeom prst="rect">
            <a:avLst/>
          </a:prstGeom>
          <a:noFill/>
        </p:spPr>
        <p:txBody>
          <a:bodyPr wrap="square" rtlCol="0">
            <a:spAutoFit/>
          </a:bodyPr>
          <a:lstStyle/>
          <a:p>
            <a:r>
              <a:rPr lang="en-NZ" sz="1600" b="1" dirty="0">
                <a:latin typeface="Cambria" panose="02040503050406030204" pitchFamily="18" charset="0"/>
              </a:rPr>
              <a:t>Annual Goal</a:t>
            </a:r>
            <a:r>
              <a:rPr lang="en-NZ" sz="1600" dirty="0">
                <a:latin typeface="Cambria" panose="02040503050406030204" pitchFamily="18" charset="0"/>
              </a:rPr>
              <a:t>:  </a:t>
            </a:r>
          </a:p>
          <a:p>
            <a:r>
              <a:rPr lang="en-GB" sz="1600" dirty="0">
                <a:latin typeface="Cambria" panose="02040503050406030204" pitchFamily="18" charset="0"/>
              </a:rPr>
              <a:t>Quality education means all pupils in years 1 to 10 will have every opportunity to achieve to their expected level (as a minimum) against the National Curriculum by the end of the year in Mathematics and its associated competencies</a:t>
            </a:r>
            <a:r>
              <a:rPr lang="en-NZ" sz="1600" dirty="0">
                <a:latin typeface="Cambria" panose="02040503050406030204" pitchFamily="18" charset="0"/>
              </a:rPr>
              <a:t>.</a:t>
            </a:r>
          </a:p>
          <a:p>
            <a:endParaRPr lang="en-NZ" b="1" dirty="0">
              <a:latin typeface="Cambria" panose="02040503050406030204" pitchFamily="18" charset="0"/>
            </a:endParaRPr>
          </a:p>
          <a:p>
            <a:r>
              <a:rPr lang="en-NZ" sz="2000" b="1" dirty="0">
                <a:latin typeface="Cambria" panose="02040503050406030204" pitchFamily="18" charset="0"/>
              </a:rPr>
              <a:t>Annual Target</a:t>
            </a:r>
            <a:r>
              <a:rPr lang="en-NZ" sz="2000" dirty="0">
                <a:latin typeface="Cambria" panose="02040503050406030204" pitchFamily="18" charset="0"/>
              </a:rPr>
              <a:t>  to achieve the goal, </a:t>
            </a:r>
          </a:p>
          <a:p>
            <a:pPr lvl="0"/>
            <a:endParaRPr lang="en-NZ" b="1" dirty="0"/>
          </a:p>
          <a:p>
            <a:pPr marL="457200" lvl="0" indent="-457200">
              <a:buFont typeface="+mj-lt"/>
              <a:buAutoNum type="arabicPeriod"/>
            </a:pPr>
            <a:r>
              <a:rPr lang="en-NZ" sz="2000" dirty="0">
                <a:latin typeface="Cambria" panose="02040503050406030204" pitchFamily="18" charset="0"/>
              </a:rPr>
              <a:t>85% of 2021 Year 5,7,9 girls to be at or above in OTJ data (halve the number of students below and maintain no ’well below’) </a:t>
            </a:r>
          </a:p>
          <a:p>
            <a:pPr marL="457200" lvl="0" indent="-457200">
              <a:buFont typeface="+mj-lt"/>
              <a:buAutoNum type="arabicPeriod"/>
            </a:pPr>
            <a:endParaRPr lang="en-NZ" sz="2000" dirty="0">
              <a:latin typeface="Cambria" panose="02040503050406030204" pitchFamily="18" charset="0"/>
            </a:endParaRPr>
          </a:p>
          <a:p>
            <a:pPr marL="457200" lvl="0" indent="-457200">
              <a:buFont typeface="+mj-lt"/>
              <a:buAutoNum type="arabicPeriod"/>
            </a:pPr>
            <a:r>
              <a:rPr lang="en-NZ" sz="2000" dirty="0">
                <a:latin typeface="Cambria" panose="02040503050406030204" pitchFamily="18" charset="0"/>
              </a:rPr>
              <a:t>85% of Year 9 students in 2021 to be at or above </a:t>
            </a:r>
          </a:p>
          <a:p>
            <a:pPr marL="457200" lvl="0" indent="-457200">
              <a:buFont typeface="+mj-lt"/>
              <a:buAutoNum type="arabicPeriod"/>
            </a:pPr>
            <a:endParaRPr lang="en-NZ" sz="2000" dirty="0">
              <a:latin typeface="Cambria" panose="02040503050406030204" pitchFamily="18" charset="0"/>
            </a:endParaRPr>
          </a:p>
          <a:p>
            <a:pPr marL="457200" indent="-457200">
              <a:buFont typeface="+mj-lt"/>
              <a:buAutoNum type="arabicPeriod"/>
            </a:pPr>
            <a:r>
              <a:rPr lang="en-NZ" sz="2000" dirty="0">
                <a:latin typeface="Cambria" panose="02040503050406030204" pitchFamily="18" charset="0"/>
              </a:rPr>
              <a:t>85% of Maori and Pasifika to be at or above  </a:t>
            </a:r>
          </a:p>
          <a:p>
            <a:endParaRPr lang="en-NZ" sz="2000" dirty="0">
              <a:latin typeface="Cambria" panose="02040503050406030204" pitchFamily="18" charset="0"/>
            </a:endParaRPr>
          </a:p>
          <a:p>
            <a:endParaRPr lang="en-NZ" sz="2000" dirty="0">
              <a:latin typeface="Cambria" panose="02040503050406030204" pitchFamily="18" charset="0"/>
            </a:endParaRPr>
          </a:p>
          <a:p>
            <a:endParaRPr lang="en-NZ" sz="2000" dirty="0">
              <a:latin typeface="Cambria" panose="02040503050406030204" pitchFamily="18" charset="0"/>
            </a:endParaRPr>
          </a:p>
        </p:txBody>
      </p:sp>
    </p:spTree>
    <p:extLst>
      <p:ext uri="{BB962C8B-B14F-4D97-AF65-F5344CB8AC3E}">
        <p14:creationId xmlns:p14="http://schemas.microsoft.com/office/powerpoint/2010/main" val="733043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C6FC1-2923-664D-94D1-1B72F63BEE40}"/>
              </a:ext>
            </a:extLst>
          </p:cNvPr>
          <p:cNvSpPr>
            <a:spLocks noGrp="1"/>
          </p:cNvSpPr>
          <p:nvPr>
            <p:ph type="title"/>
          </p:nvPr>
        </p:nvSpPr>
        <p:spPr/>
        <p:txBody>
          <a:bodyPr/>
          <a:lstStyle/>
          <a:p>
            <a:r>
              <a:rPr lang="en-NZ" b="1">
                <a:latin typeface="Cambria" panose="02040503050406030204" pitchFamily="18" charset="0"/>
                <a:ea typeface="Calibri" panose="020F0502020204030204" pitchFamily="34" charset="0"/>
                <a:cs typeface="Arial" panose="020B0604020202020204" pitchFamily="34" charset="0"/>
              </a:rPr>
              <a:t>Attendance</a:t>
            </a:r>
            <a:endParaRPr lang="en-US" dirty="0"/>
          </a:p>
        </p:txBody>
      </p:sp>
      <p:sp>
        <p:nvSpPr>
          <p:cNvPr id="3" name="Rectangle 2">
            <a:extLst>
              <a:ext uri="{FF2B5EF4-FFF2-40B4-BE49-F238E27FC236}">
                <a16:creationId xmlns:a16="http://schemas.microsoft.com/office/drawing/2014/main" id="{22CF69C0-7D10-324D-9D0D-7B41624FD6E7}"/>
              </a:ext>
            </a:extLst>
          </p:cNvPr>
          <p:cNvSpPr/>
          <p:nvPr/>
        </p:nvSpPr>
        <p:spPr>
          <a:xfrm>
            <a:off x="311425" y="1825542"/>
            <a:ext cx="8594035" cy="4106445"/>
          </a:xfrm>
          <a:prstGeom prst="rect">
            <a:avLst/>
          </a:prstGeom>
        </p:spPr>
        <p:txBody>
          <a:bodyPr wrap="square">
            <a:spAutoFit/>
          </a:bodyPr>
          <a:lstStyle/>
          <a:p>
            <a:pPr indent="457200">
              <a:lnSpc>
                <a:spcPct val="115000"/>
              </a:lnSpc>
              <a:spcAft>
                <a:spcPts val="1000"/>
              </a:spcAft>
            </a:pPr>
            <a:r>
              <a:rPr lang="en-NZ" sz="2400" dirty="0">
                <a:latin typeface="Cambria" panose="02040503050406030204" pitchFamily="18" charset="0"/>
                <a:ea typeface="Calibri" panose="020F0502020204030204" pitchFamily="34" charset="0"/>
                <a:cs typeface="Calibri" panose="020F0502020204030204" pitchFamily="34" charset="0"/>
              </a:rPr>
              <a:t>High attendance rates for each pupil contributes to quality  learning and solid foundational habits</a:t>
            </a:r>
          </a:p>
          <a:p>
            <a:pPr lvl="0" fontAlgn="base">
              <a:lnSpc>
                <a:spcPct val="115000"/>
              </a:lnSpc>
              <a:spcAft>
                <a:spcPts val="1000"/>
              </a:spcAft>
              <a:buSzPts val="1000"/>
            </a:pPr>
            <a:endParaRPr lang="en-NZ" sz="2400" dirty="0">
              <a:latin typeface="Cambria" panose="02040503050406030204" pitchFamily="18" charset="0"/>
              <a:ea typeface="Calibri" panose="020F0502020204030204" pitchFamily="34" charset="0"/>
              <a:cs typeface="Calibri" panose="020F0502020204030204" pitchFamily="34" charset="0"/>
            </a:endParaRPr>
          </a:p>
          <a:p>
            <a:pPr lvl="0" fontAlgn="base">
              <a:lnSpc>
                <a:spcPct val="115000"/>
              </a:lnSpc>
              <a:spcAft>
                <a:spcPts val="1000"/>
              </a:spcAft>
              <a:buSzPts val="1000"/>
            </a:pPr>
            <a:r>
              <a:rPr lang="en-NZ" sz="2400" dirty="0">
                <a:latin typeface="Cambria" panose="02040503050406030204" pitchFamily="18" charset="0"/>
                <a:ea typeface="Calibri" panose="020F0502020204030204" pitchFamily="34" charset="0"/>
                <a:cs typeface="Calibri" panose="020F0502020204030204" pitchFamily="34" charset="0"/>
              </a:rPr>
              <a:t>Raise overall school attendance from 88% in 2018 to maintain 94% across all year levels from the end of 2020.</a:t>
            </a:r>
          </a:p>
          <a:p>
            <a:pPr lvl="0" fontAlgn="base">
              <a:lnSpc>
                <a:spcPct val="115000"/>
              </a:lnSpc>
              <a:spcAft>
                <a:spcPts val="1000"/>
              </a:spcAft>
              <a:buSzPts val="1000"/>
            </a:pPr>
            <a:endParaRPr lang="en-NZ" sz="2400" dirty="0">
              <a:effectLst/>
              <a:latin typeface="Cambria" panose="02040503050406030204" pitchFamily="18" charset="0"/>
              <a:ea typeface="Calibri" panose="020F0502020204030204" pitchFamily="34" charset="0"/>
              <a:cs typeface="Calibri" panose="020F0502020204030204" pitchFamily="34" charset="0"/>
            </a:endParaRPr>
          </a:p>
          <a:p>
            <a:pPr lvl="0" algn="ctr" fontAlgn="base">
              <a:lnSpc>
                <a:spcPct val="115000"/>
              </a:lnSpc>
              <a:spcAft>
                <a:spcPts val="1000"/>
              </a:spcAft>
              <a:buSzPts val="1000"/>
            </a:pPr>
            <a:r>
              <a:rPr lang="en-NZ" sz="2400" dirty="0">
                <a:latin typeface="Cambria" panose="02040503050406030204" pitchFamily="18" charset="0"/>
                <a:ea typeface="Calibri" panose="020F0502020204030204" pitchFamily="34" charset="0"/>
                <a:cs typeface="Calibri" panose="020F0502020204030204" pitchFamily="34" charset="0"/>
              </a:rPr>
              <a:t>Overall School Attendance 2021 = 95.5 % </a:t>
            </a:r>
          </a:p>
          <a:p>
            <a:pPr lvl="0" fontAlgn="base">
              <a:lnSpc>
                <a:spcPct val="115000"/>
              </a:lnSpc>
              <a:spcAft>
                <a:spcPts val="1000"/>
              </a:spcAft>
              <a:buSzPts val="1000"/>
            </a:pPr>
            <a:endParaRPr lang="en-NZ"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265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89CAB-7448-3847-96D5-F1B4E83BB699}"/>
              </a:ext>
            </a:extLst>
          </p:cNvPr>
          <p:cNvSpPr>
            <a:spLocks noGrp="1"/>
          </p:cNvSpPr>
          <p:nvPr>
            <p:ph type="title"/>
          </p:nvPr>
        </p:nvSpPr>
        <p:spPr/>
        <p:txBody>
          <a:bodyPr/>
          <a:lstStyle/>
          <a:p>
            <a:r>
              <a:rPr lang="en-NZ" dirty="0">
                <a:latin typeface="Cambria" panose="02040503050406030204" pitchFamily="18" charset="0"/>
                <a:ea typeface="Calibri" panose="020F0502020204030204" pitchFamily="34" charset="0"/>
                <a:cs typeface="Arial" panose="020B0604020202020204" pitchFamily="34" charset="0"/>
              </a:rPr>
              <a:t>S</a:t>
            </a:r>
            <a:r>
              <a:rPr lang="en-NZ" b="1" dirty="0">
                <a:latin typeface="Cambria" panose="02040503050406030204" pitchFamily="18" charset="0"/>
                <a:ea typeface="Calibri" panose="020F0502020204030204" pitchFamily="34" charset="0"/>
                <a:cs typeface="Arial" panose="020B0604020202020204" pitchFamily="34" charset="0"/>
              </a:rPr>
              <a:t>trategic Goal  2</a:t>
            </a:r>
            <a:r>
              <a:rPr lang="en-NZ" b="1" dirty="0">
                <a:latin typeface="Cambria" panose="02040503050406030204" pitchFamily="18" charset="0"/>
                <a:ea typeface="Calibri" panose="020F0502020204030204" pitchFamily="34" charset="0"/>
                <a:cs typeface="Calibri" panose="020F0502020204030204" pitchFamily="34" charset="0"/>
              </a:rPr>
              <a:t>: </a:t>
            </a:r>
            <a:endParaRPr lang="en-US" dirty="0"/>
          </a:p>
        </p:txBody>
      </p:sp>
      <p:sp>
        <p:nvSpPr>
          <p:cNvPr id="3" name="Rectangle 2">
            <a:extLst>
              <a:ext uri="{FF2B5EF4-FFF2-40B4-BE49-F238E27FC236}">
                <a16:creationId xmlns:a16="http://schemas.microsoft.com/office/drawing/2014/main" id="{955BC007-1355-F14A-836B-95F0F2AB8278}"/>
              </a:ext>
            </a:extLst>
          </p:cNvPr>
          <p:cNvSpPr/>
          <p:nvPr/>
        </p:nvSpPr>
        <p:spPr>
          <a:xfrm>
            <a:off x="271670" y="1548062"/>
            <a:ext cx="8686800" cy="4860561"/>
          </a:xfrm>
          <a:prstGeom prst="rect">
            <a:avLst/>
          </a:prstGeom>
        </p:spPr>
        <p:txBody>
          <a:bodyPr wrap="square">
            <a:spAutoFit/>
          </a:bodyPr>
          <a:lstStyle/>
          <a:p>
            <a:pPr algn="ctr">
              <a:lnSpc>
                <a:spcPct val="115000"/>
              </a:lnSpc>
              <a:spcAft>
                <a:spcPts val="0"/>
              </a:spcAft>
            </a:pPr>
            <a:r>
              <a:rPr lang="en-NZ" sz="2400" b="1" dirty="0">
                <a:latin typeface="Cambria" panose="02040503050406030204" pitchFamily="18" charset="0"/>
                <a:ea typeface="Calibri" panose="020F0502020204030204" pitchFamily="34" charset="0"/>
                <a:cs typeface="Calibri" panose="020F0502020204030204" pitchFamily="34" charset="0"/>
              </a:rPr>
              <a:t>Depth of Christian community across the whole school community</a:t>
            </a:r>
          </a:p>
          <a:p>
            <a:pPr algn="ctr">
              <a:lnSpc>
                <a:spcPct val="115000"/>
              </a:lnSpc>
              <a:spcAft>
                <a:spcPts val="0"/>
              </a:spcAft>
            </a:pPr>
            <a:endParaRPr lang="en-NZ"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NZ" sz="2400" b="1" dirty="0">
                <a:latin typeface="Cambria" panose="02040503050406030204" pitchFamily="18" charset="0"/>
                <a:ea typeface="Calibri" panose="020F0502020204030204" pitchFamily="34" charset="0"/>
                <a:cs typeface="Calibri" panose="020F0502020204030204" pitchFamily="34" charset="0"/>
              </a:rPr>
              <a:t>(Relational / Transformative: Relationally focused)</a:t>
            </a:r>
            <a:endParaRPr lang="en-NZ"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NZ" sz="2400" b="1" dirty="0">
              <a:latin typeface="Cambria" panose="02040503050406030204" pitchFamily="18" charset="0"/>
              <a:ea typeface="Calibri" panose="020F0502020204030204" pitchFamily="34" charset="0"/>
              <a:cs typeface="Calibri" panose="020F0502020204030204" pitchFamily="34" charset="0"/>
            </a:endParaRPr>
          </a:p>
          <a:p>
            <a:pPr algn="ctr">
              <a:lnSpc>
                <a:spcPct val="115000"/>
              </a:lnSpc>
              <a:spcAft>
                <a:spcPts val="0"/>
              </a:spcAft>
            </a:pPr>
            <a:r>
              <a:rPr lang="en-NZ" sz="2400" b="1" dirty="0">
                <a:latin typeface="Cambria" panose="02040503050406030204" pitchFamily="18" charset="0"/>
                <a:ea typeface="Calibri" panose="020F0502020204030204" pitchFamily="34" charset="0"/>
                <a:cs typeface="Calibri" panose="020F0502020204030204" pitchFamily="34" charset="0"/>
              </a:rPr>
              <a:t> </a:t>
            </a:r>
            <a:endParaRPr lang="en-NZ"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NZ" sz="2000" dirty="0">
                <a:latin typeface="Cambria" panose="02040503050406030204" pitchFamily="18" charset="0"/>
                <a:ea typeface="Calibri" panose="020F0502020204030204" pitchFamily="34" charset="0"/>
                <a:cs typeface="Calibri" panose="020F0502020204030204" pitchFamily="34" charset="0"/>
              </a:rPr>
              <a:t>To help measure an authentic expression of Christian faith in action the Wellness at School survey has been administered in years leading up to 2021.  </a:t>
            </a:r>
          </a:p>
          <a:p>
            <a:pPr algn="ctr">
              <a:lnSpc>
                <a:spcPct val="115000"/>
              </a:lnSpc>
              <a:spcAft>
                <a:spcPts val="1000"/>
              </a:spcAft>
            </a:pPr>
            <a:r>
              <a:rPr lang="en-NZ" sz="2000" dirty="0">
                <a:latin typeface="Cambria" panose="02040503050406030204" pitchFamily="18" charset="0"/>
                <a:ea typeface="Calibri" panose="020F0502020204030204" pitchFamily="34" charset="0"/>
                <a:cs typeface="Calibri" panose="020F0502020204030204" pitchFamily="34" charset="0"/>
              </a:rPr>
              <a:t>As a response to the impact of COVID it was determined that the Wellness Survey would not be completed in 2020 and has been completed in August of 2021.</a:t>
            </a:r>
          </a:p>
          <a:p>
            <a:pPr algn="ctr">
              <a:lnSpc>
                <a:spcPct val="115000"/>
              </a:lnSpc>
              <a:spcAft>
                <a:spcPts val="1000"/>
              </a:spcAft>
            </a:pPr>
            <a:endParaRPr lang="en-NZ"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1312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Grid.thmx</Template>
  <TotalTime>16442</TotalTime>
  <Words>7998</Words>
  <Application>Microsoft Macintosh PowerPoint</Application>
  <PresentationFormat>On-screen Show (4:3)</PresentationFormat>
  <Paragraphs>1587</Paragraphs>
  <Slides>60</Slides>
  <Notes>13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73" baseType="lpstr">
      <vt:lpstr>Arial</vt:lpstr>
      <vt:lpstr>Calibri</vt:lpstr>
      <vt:lpstr>Cambria</vt:lpstr>
      <vt:lpstr>Coming Soon</vt:lpstr>
      <vt:lpstr>Cronos Pro</vt:lpstr>
      <vt:lpstr>Franklin Gothic Medium</vt:lpstr>
      <vt:lpstr>Palatino Linotype</vt:lpstr>
      <vt:lpstr>Symbol</vt:lpstr>
      <vt:lpstr>Times New Roman</vt:lpstr>
      <vt:lpstr>Wingdings</vt:lpstr>
      <vt:lpstr>Wingdings 2</vt:lpstr>
      <vt:lpstr>Grid</vt:lpstr>
      <vt:lpstr>Document</vt:lpstr>
      <vt:lpstr>How we have done against targets for 2021</vt:lpstr>
      <vt:lpstr> 2021 Analysis of Variance </vt:lpstr>
      <vt:lpstr>Rising to the challenge</vt:lpstr>
      <vt:lpstr> 2021 Analysis of Variance </vt:lpstr>
      <vt:lpstr>Reading   </vt:lpstr>
      <vt:lpstr>Writing</vt:lpstr>
      <vt:lpstr>Mathematics</vt:lpstr>
      <vt:lpstr>Attendance</vt:lpstr>
      <vt:lpstr>Strategic Goal  2: </vt:lpstr>
      <vt:lpstr>Strategic Goal 3</vt:lpstr>
      <vt:lpstr>Strategic Goal 4</vt:lpstr>
      <vt:lpstr>Academic Growth</vt:lpstr>
      <vt:lpstr>Year levels where expectation increases</vt:lpstr>
      <vt:lpstr>The issue of fluctuations</vt:lpstr>
      <vt:lpstr>Reading   </vt:lpstr>
      <vt:lpstr>Overall Reading</vt:lpstr>
      <vt:lpstr>2021 Overall Reading</vt:lpstr>
      <vt:lpstr>2021 Reading Recovery </vt:lpstr>
      <vt:lpstr>Monitoring over 3 Years</vt:lpstr>
      <vt:lpstr>Trending Male / Female  2021 </vt:lpstr>
      <vt:lpstr>Male and female difference</vt:lpstr>
      <vt:lpstr>Trending Ethnicity 2021</vt:lpstr>
      <vt:lpstr>Monitoring English Language Learners - Reading</vt:lpstr>
      <vt:lpstr>2021 Target One </vt:lpstr>
      <vt:lpstr>2021 Target Two</vt:lpstr>
      <vt:lpstr>2021 Target Three</vt:lpstr>
      <vt:lpstr>Annual Goal – Reading</vt:lpstr>
      <vt:lpstr>Watching Year 10</vt:lpstr>
      <vt:lpstr>Potential 2022 focus areas Reading</vt:lpstr>
      <vt:lpstr>writing   </vt:lpstr>
      <vt:lpstr>Writing</vt:lpstr>
      <vt:lpstr>Writing Overall</vt:lpstr>
      <vt:lpstr>Writing  overall </vt:lpstr>
      <vt:lpstr>Male / Female years 1-10</vt:lpstr>
      <vt:lpstr>Ethnicity For years 1 - 10 </vt:lpstr>
      <vt:lpstr>2021 Target one</vt:lpstr>
      <vt:lpstr>Target two</vt:lpstr>
      <vt:lpstr>Target Three</vt:lpstr>
      <vt:lpstr>Annual Goal - Writing</vt:lpstr>
      <vt:lpstr>Potential 2022 focus areas</vt:lpstr>
      <vt:lpstr>Maths</vt:lpstr>
      <vt:lpstr>Mathematics</vt:lpstr>
      <vt:lpstr>Overall data</vt:lpstr>
      <vt:lpstr>Male / Female years 1 - 10</vt:lpstr>
      <vt:lpstr>Ethnicity for years 1 - 10 </vt:lpstr>
      <vt:lpstr>Mathematics intervention 2021</vt:lpstr>
      <vt:lpstr>Basic facts results</vt:lpstr>
      <vt:lpstr> Target group receiving weekly support </vt:lpstr>
      <vt:lpstr>Target one</vt:lpstr>
      <vt:lpstr>Target two</vt:lpstr>
      <vt:lpstr>Target three</vt:lpstr>
      <vt:lpstr>Annual Goal:  Maths   </vt:lpstr>
      <vt:lpstr>Possible areas of focus 2022</vt:lpstr>
      <vt:lpstr>Looking deeper – Te reo</vt:lpstr>
      <vt:lpstr>Looking deeper – Fostering Strengths</vt:lpstr>
      <vt:lpstr>Looking deeper – Fostering Strengths</vt:lpstr>
      <vt:lpstr>Looking deeper - ELL</vt:lpstr>
      <vt:lpstr>Looking Deeper - ELL</vt:lpstr>
      <vt:lpstr>Looking deeper – learning support</vt:lpstr>
      <vt:lpstr>2021 Analysis of Variance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Rhonda  Thorpe</dc:creator>
  <cp:lastModifiedBy>Mark Richardson</cp:lastModifiedBy>
  <cp:revision>85</cp:revision>
  <dcterms:created xsi:type="dcterms:W3CDTF">2016-10-28T01:41:54Z</dcterms:created>
  <dcterms:modified xsi:type="dcterms:W3CDTF">2021-12-17T00:41:18Z</dcterms:modified>
</cp:coreProperties>
</file>