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307" r:id="rId4"/>
    <p:sldId id="258" r:id="rId5"/>
    <p:sldId id="259" r:id="rId6"/>
    <p:sldId id="260" r:id="rId7"/>
    <p:sldId id="261" r:id="rId8"/>
    <p:sldId id="262" r:id="rId9"/>
    <p:sldId id="263" r:id="rId10"/>
    <p:sldId id="266" r:id="rId11"/>
    <p:sldId id="267" r:id="rId12"/>
    <p:sldId id="291" r:id="rId13"/>
    <p:sldId id="284" r:id="rId14"/>
    <p:sldId id="308" r:id="rId15"/>
    <p:sldId id="314" r:id="rId16"/>
    <p:sldId id="269" r:id="rId17"/>
    <p:sldId id="268" r:id="rId18"/>
    <p:sldId id="270" r:id="rId19"/>
    <p:sldId id="309" r:id="rId20"/>
    <p:sldId id="272" r:id="rId21"/>
    <p:sldId id="285" r:id="rId22"/>
    <p:sldId id="271" r:id="rId23"/>
    <p:sldId id="311" r:id="rId24"/>
    <p:sldId id="295" r:id="rId25"/>
    <p:sldId id="310" r:id="rId26"/>
    <p:sldId id="294" r:id="rId27"/>
    <p:sldId id="293" r:id="rId28"/>
    <p:sldId id="283" r:id="rId29"/>
    <p:sldId id="286" r:id="rId30"/>
    <p:sldId id="313" r:id="rId31"/>
    <p:sldId id="273" r:id="rId32"/>
    <p:sldId id="306" r:id="rId33"/>
    <p:sldId id="274" r:id="rId34"/>
    <p:sldId id="276" r:id="rId35"/>
    <p:sldId id="275" r:id="rId36"/>
    <p:sldId id="312" r:id="rId37"/>
    <p:sldId id="297" r:id="rId38"/>
    <p:sldId id="298" r:id="rId39"/>
    <p:sldId id="299" r:id="rId40"/>
    <p:sldId id="300" r:id="rId41"/>
    <p:sldId id="282" r:id="rId42"/>
    <p:sldId id="301" r:id="rId43"/>
    <p:sldId id="315" r:id="rId44"/>
    <p:sldId id="277" r:id="rId45"/>
    <p:sldId id="278" r:id="rId46"/>
    <p:sldId id="280" r:id="rId47"/>
    <p:sldId id="279" r:id="rId48"/>
    <p:sldId id="303" r:id="rId49"/>
    <p:sldId id="302" r:id="rId50"/>
    <p:sldId id="304" r:id="rId51"/>
    <p:sldId id="316" r:id="rId52"/>
    <p:sldId id="281" r:id="rId53"/>
    <p:sldId id="30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Richardson" initials="MR" lastIdx="1" clrIdx="0">
    <p:extLst>
      <p:ext uri="{19B8F6BF-5375-455C-9EA6-DF929625EA0E}">
        <p15:presenceInfo xmlns:p15="http://schemas.microsoft.com/office/powerpoint/2012/main" userId="S::mark.richardson@acs.aidanfield.school.nz::62668b91-b0ec-47c5-9864-569ba5c717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5"/>
    <p:restoredTop sz="94541"/>
  </p:normalViewPr>
  <p:slideViewPr>
    <p:cSldViewPr snapToGrid="0" snapToObjects="1">
      <p:cViewPr varScale="1">
        <p:scale>
          <a:sx n="124" d="100"/>
          <a:sy n="124" d="100"/>
        </p:scale>
        <p:origin x="9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aidanfield-my.sharepoint.com/personal/teresa_thomson_aidanfield_school_nz/Documents/SLT-MSLead/2020-EOYData/20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45138419553028"/>
          <c:y val="4.363339253131767E-2"/>
          <c:w val="0.71671618822962879"/>
          <c:h val="0.77204111617525562"/>
        </c:manualLayout>
      </c:layout>
      <c:lineChart>
        <c:grouping val="standard"/>
        <c:varyColors val="0"/>
        <c:ser>
          <c:idx val="0"/>
          <c:order val="0"/>
          <c:tx>
            <c:strRef>
              <c:f>'Sheet2 (2)'!$D$4</c:f>
              <c:strCache>
                <c:ptCount val="1"/>
                <c:pt idx="0">
                  <c:v>Child A</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(2)'!$D$6:$D$38</c:f>
              <c:numCache>
                <c:formatCode>General</c:formatCode>
                <c:ptCount val="33"/>
                <c:pt idx="0">
                  <c:v>10</c:v>
                </c:pt>
                <c:pt idx="1">
                  <c:v>11</c:v>
                </c:pt>
                <c:pt idx="2">
                  <c:v>12</c:v>
                </c:pt>
                <c:pt idx="3">
                  <c:v>12</c:v>
                </c:pt>
                <c:pt idx="4">
                  <c:v>13</c:v>
                </c:pt>
                <c:pt idx="5">
                  <c:v>14</c:v>
                </c:pt>
                <c:pt idx="12">
                  <c:v>16</c:v>
                </c:pt>
                <c:pt idx="13">
                  <c:v>17</c:v>
                </c:pt>
                <c:pt idx="14">
                  <c:v>18</c:v>
                </c:pt>
                <c:pt idx="15">
                  <c:v>19</c:v>
                </c:pt>
                <c:pt idx="16">
                  <c:v>20</c:v>
                </c:pt>
              </c:numCache>
            </c:numRef>
          </c:val>
          <c:smooth val="0"/>
          <c:extLst>
            <c:ext xmlns:c16="http://schemas.microsoft.com/office/drawing/2014/chart" uri="{C3380CC4-5D6E-409C-BE32-E72D297353CC}">
              <c16:uniqueId val="{00000000-E4FD-124E-8267-BEAC6B4F0AB4}"/>
            </c:ext>
          </c:extLst>
        </c:ser>
        <c:ser>
          <c:idx val="1"/>
          <c:order val="1"/>
          <c:tx>
            <c:strRef>
              <c:f>'Sheet2 (2)'!$E$4</c:f>
              <c:strCache>
                <c:ptCount val="1"/>
                <c:pt idx="0">
                  <c:v>Child B</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(2)'!$E$5:$E$38</c:f>
              <c:numCache>
                <c:formatCode>General</c:formatCode>
                <c:ptCount val="34"/>
                <c:pt idx="1">
                  <c:v>10</c:v>
                </c:pt>
                <c:pt idx="2">
                  <c:v>11</c:v>
                </c:pt>
                <c:pt idx="3">
                  <c:v>12</c:v>
                </c:pt>
                <c:pt idx="4">
                  <c:v>12</c:v>
                </c:pt>
                <c:pt idx="5">
                  <c:v>13</c:v>
                </c:pt>
                <c:pt idx="6">
                  <c:v>13</c:v>
                </c:pt>
                <c:pt idx="13">
                  <c:v>15</c:v>
                </c:pt>
                <c:pt idx="14">
                  <c:v>16</c:v>
                </c:pt>
                <c:pt idx="15">
                  <c:v>16</c:v>
                </c:pt>
                <c:pt idx="16">
                  <c:v>17</c:v>
                </c:pt>
                <c:pt idx="17">
                  <c:v>17</c:v>
                </c:pt>
                <c:pt idx="18">
                  <c:v>18</c:v>
                </c:pt>
                <c:pt idx="19">
                  <c:v>18</c:v>
                </c:pt>
                <c:pt idx="20">
                  <c:v>19</c:v>
                </c:pt>
                <c:pt idx="21">
                  <c:v>19</c:v>
                </c:pt>
                <c:pt idx="22">
                  <c:v>18</c:v>
                </c:pt>
              </c:numCache>
            </c:numRef>
          </c:val>
          <c:smooth val="0"/>
          <c:extLst>
            <c:ext xmlns:c16="http://schemas.microsoft.com/office/drawing/2014/chart" uri="{C3380CC4-5D6E-409C-BE32-E72D297353CC}">
              <c16:uniqueId val="{00000001-E4FD-124E-8267-BEAC6B4F0AB4}"/>
            </c:ext>
          </c:extLst>
        </c:ser>
        <c:ser>
          <c:idx val="2"/>
          <c:order val="2"/>
          <c:tx>
            <c:strRef>
              <c:f>'Sheet2 (2)'!$F$4</c:f>
              <c:strCache>
                <c:ptCount val="1"/>
                <c:pt idx="0">
                  <c:v>Child C</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(2)'!$F$5:$F$38</c:f>
              <c:numCache>
                <c:formatCode>General</c:formatCode>
                <c:ptCount val="34"/>
                <c:pt idx="20">
                  <c:v>5</c:v>
                </c:pt>
                <c:pt idx="21">
                  <c:v>6</c:v>
                </c:pt>
                <c:pt idx="22">
                  <c:v>7</c:v>
                </c:pt>
                <c:pt idx="23">
                  <c:v>7</c:v>
                </c:pt>
                <c:pt idx="24">
                  <c:v>8</c:v>
                </c:pt>
                <c:pt idx="25">
                  <c:v>9</c:v>
                </c:pt>
                <c:pt idx="26">
                  <c:v>10</c:v>
                </c:pt>
                <c:pt idx="27">
                  <c:v>10</c:v>
                </c:pt>
                <c:pt idx="28">
                  <c:v>11</c:v>
                </c:pt>
                <c:pt idx="29">
                  <c:v>11</c:v>
                </c:pt>
                <c:pt idx="30">
                  <c:v>12</c:v>
                </c:pt>
                <c:pt idx="31">
                  <c:v>12</c:v>
                </c:pt>
                <c:pt idx="32">
                  <c:v>13</c:v>
                </c:pt>
                <c:pt idx="33">
                  <c:v>14</c:v>
                </c:pt>
              </c:numCache>
            </c:numRef>
          </c:val>
          <c:smooth val="0"/>
          <c:extLst>
            <c:ext xmlns:c16="http://schemas.microsoft.com/office/drawing/2014/chart" uri="{C3380CC4-5D6E-409C-BE32-E72D297353CC}">
              <c16:uniqueId val="{00000002-E4FD-124E-8267-BEAC6B4F0AB4}"/>
            </c:ext>
          </c:extLst>
        </c:ser>
        <c:ser>
          <c:idx val="3"/>
          <c:order val="3"/>
          <c:tx>
            <c:strRef>
              <c:f>'Sheet2 (2)'!$G$4</c:f>
              <c:strCache>
                <c:ptCount val="1"/>
                <c:pt idx="0">
                  <c:v>Child D</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(2)'!$G$5:$G$38</c:f>
              <c:numCache>
                <c:formatCode>General</c:formatCode>
                <c:ptCount val="34"/>
                <c:pt idx="22">
                  <c:v>7</c:v>
                </c:pt>
                <c:pt idx="23">
                  <c:v>8</c:v>
                </c:pt>
                <c:pt idx="24">
                  <c:v>9</c:v>
                </c:pt>
                <c:pt idx="25">
                  <c:v>10</c:v>
                </c:pt>
                <c:pt idx="26">
                  <c:v>11</c:v>
                </c:pt>
                <c:pt idx="27">
                  <c:v>11</c:v>
                </c:pt>
                <c:pt idx="28">
                  <c:v>12</c:v>
                </c:pt>
                <c:pt idx="29">
                  <c:v>12</c:v>
                </c:pt>
                <c:pt idx="30">
                  <c:v>13</c:v>
                </c:pt>
                <c:pt idx="31">
                  <c:v>13</c:v>
                </c:pt>
                <c:pt idx="32">
                  <c:v>14</c:v>
                </c:pt>
                <c:pt idx="33">
                  <c:v>15</c:v>
                </c:pt>
              </c:numCache>
            </c:numRef>
          </c:val>
          <c:smooth val="0"/>
          <c:extLst>
            <c:ext xmlns:c16="http://schemas.microsoft.com/office/drawing/2014/chart" uri="{C3380CC4-5D6E-409C-BE32-E72D297353CC}">
              <c16:uniqueId val="{00000003-E4FD-124E-8267-BEAC6B4F0AB4}"/>
            </c:ext>
          </c:extLst>
        </c:ser>
        <c:ser>
          <c:idx val="4"/>
          <c:order val="4"/>
          <c:tx>
            <c:strRef>
              <c:f>'Sheet2 (2)'!#REF!</c:f>
              <c:strCache>
                <c:ptCount val="1"/>
                <c:pt idx="0">
                  <c:v>#REF!</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(2)'!#REF!</c:f>
              <c:numCache>
                <c:formatCode>General</c:formatCode>
                <c:ptCount val="1"/>
                <c:pt idx="0">
                  <c:v>1</c:v>
                </c:pt>
              </c:numCache>
            </c:numRef>
          </c:val>
          <c:smooth val="0"/>
          <c:extLst>
            <c:ext xmlns:c16="http://schemas.microsoft.com/office/drawing/2014/chart" uri="{C3380CC4-5D6E-409C-BE32-E72D297353CC}">
              <c16:uniqueId val="{00000004-E4FD-124E-8267-BEAC6B4F0AB4}"/>
            </c:ext>
          </c:extLst>
        </c:ser>
        <c:ser>
          <c:idx val="5"/>
          <c:order val="5"/>
          <c:tx>
            <c:strRef>
              <c:f>'Sheet2 (2)'!#REF!</c:f>
              <c:strCache>
                <c:ptCount val="1"/>
                <c:pt idx="0">
                  <c:v>#REF!</c:v>
                </c:pt>
              </c:strCache>
            </c:strRef>
          </c:tx>
          <c:marker>
            <c:symbol val="none"/>
          </c:marker>
          <c:cat>
            <c:strRef>
              <c:f>'Sheet2 (2)'!$B$5:$C$38</c:f>
              <c:strCach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strCache>
            </c:strRef>
          </c:cat>
          <c:val>
            <c:numRef>
              <c:f>'Sheet2 (2)'!#REF!</c:f>
              <c:numCache>
                <c:formatCode>General</c:formatCode>
                <c:ptCount val="1"/>
                <c:pt idx="0">
                  <c:v>1</c:v>
                </c:pt>
              </c:numCache>
            </c:numRef>
          </c:val>
          <c:smooth val="0"/>
          <c:extLst>
            <c:ext xmlns:c16="http://schemas.microsoft.com/office/drawing/2014/chart" uri="{C3380CC4-5D6E-409C-BE32-E72D297353CC}">
              <c16:uniqueId val="{00000005-E4FD-124E-8267-BEAC6B4F0AB4}"/>
            </c:ext>
          </c:extLst>
        </c:ser>
        <c:dLbls>
          <c:showLegendKey val="0"/>
          <c:showVal val="0"/>
          <c:showCatName val="0"/>
          <c:showSerName val="0"/>
          <c:showPercent val="0"/>
          <c:showBubbleSize val="0"/>
        </c:dLbls>
        <c:smooth val="0"/>
        <c:axId val="421712240"/>
        <c:axId val="421705576"/>
      </c:lineChart>
      <c:catAx>
        <c:axId val="421712240"/>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NZ" sz="1400" baseline="0">
                    <a:latin typeface="Calibri" panose="020F0502020204030204" pitchFamily="34" charset="0"/>
                    <a:cs typeface="Calibri" panose="020F0502020204030204" pitchFamily="34" charset="0"/>
                  </a:rPr>
                  <a:t>Weeks in Programme</a:t>
                </a:r>
              </a:p>
            </c:rich>
          </c:tx>
          <c:overlay val="0"/>
        </c:title>
        <c:numFmt formatCode="General" sourceLinked="0"/>
        <c:majorTickMark val="out"/>
        <c:minorTickMark val="none"/>
        <c:tickLblPos val="nextTo"/>
        <c:crossAx val="421705576"/>
        <c:crosses val="autoZero"/>
        <c:auto val="1"/>
        <c:lblAlgn val="ctr"/>
        <c:lblOffset val="100"/>
        <c:noMultiLvlLbl val="0"/>
      </c:catAx>
      <c:valAx>
        <c:axId val="421705576"/>
        <c:scaling>
          <c:orientation val="minMax"/>
        </c:scaling>
        <c:delete val="0"/>
        <c:axPos val="l"/>
        <c:majorGridlines/>
        <c:title>
          <c:tx>
            <c:rich>
              <a:bodyPr rot="-5400000" vert="horz"/>
              <a:lstStyle/>
              <a:p>
                <a:pPr>
                  <a:defRPr>
                    <a:latin typeface="Calibri" panose="020F0502020204030204" pitchFamily="34" charset="0"/>
                    <a:cs typeface="Calibri" panose="020F0502020204030204" pitchFamily="34" charset="0"/>
                  </a:defRPr>
                </a:pPr>
                <a:r>
                  <a:rPr lang="en-NZ" sz="1400" baseline="0">
                    <a:latin typeface="Calibri" panose="020F0502020204030204" pitchFamily="34" charset="0"/>
                    <a:cs typeface="Calibri" panose="020F0502020204030204" pitchFamily="34" charset="0"/>
                  </a:rPr>
                  <a:t>Reading Level</a:t>
                </a:r>
              </a:p>
            </c:rich>
          </c:tx>
          <c:overlay val="0"/>
        </c:title>
        <c:numFmt formatCode="General" sourceLinked="1"/>
        <c:majorTickMark val="out"/>
        <c:minorTickMark val="none"/>
        <c:tickLblPos val="nextTo"/>
        <c:crossAx val="421712240"/>
        <c:crosses val="autoZero"/>
        <c:crossBetween val="between"/>
      </c:valAx>
      <c:spPr>
        <a:noFill/>
        <a:ln w="25400">
          <a:noFill/>
        </a:ln>
      </c:spPr>
    </c:plotArea>
    <c:legend>
      <c:legendPos val="r"/>
      <c:legendEntry>
        <c:idx val="4"/>
        <c:delete val="1"/>
      </c:legendEntry>
      <c:legendEntry>
        <c:idx val="5"/>
        <c:delete val="1"/>
      </c:legendEntry>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GB" sz="1200" b="1"/>
              <a:t>Reading PAT - Ab/At/Below - Gender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'Year2-10-Reading'!$AA$52:$AA$53</c:f>
              <c:strCache>
                <c:ptCount val="2"/>
                <c:pt idx="0">
                  <c:v>Reading PAT - At/Above/Below - Gender</c:v>
                </c:pt>
                <c:pt idx="1">
                  <c:v>Males</c:v>
                </c:pt>
              </c:strCache>
            </c:strRef>
          </c:tx>
          <c:spPr>
            <a:solidFill>
              <a:schemeClr val="accent1"/>
            </a:solidFill>
            <a:ln>
              <a:noFill/>
            </a:ln>
            <a:effectLst/>
          </c:spPr>
          <c:invertIfNegative val="0"/>
          <c:cat>
            <c:strRef>
              <c:f>'Year2-10-Reading'!$Z$54:$Z$56</c:f>
              <c:strCache>
                <c:ptCount val="3"/>
                <c:pt idx="0">
                  <c:v>Ab</c:v>
                </c:pt>
                <c:pt idx="1">
                  <c:v>At</c:v>
                </c:pt>
                <c:pt idx="2">
                  <c:v>B</c:v>
                </c:pt>
              </c:strCache>
            </c:strRef>
          </c:cat>
          <c:val>
            <c:numRef>
              <c:f>'Year2-10-Reading'!$AA$54:$AA$56</c:f>
              <c:numCache>
                <c:formatCode>0</c:formatCode>
                <c:ptCount val="3"/>
                <c:pt idx="0">
                  <c:v>38.392857142857146</c:v>
                </c:pt>
                <c:pt idx="1">
                  <c:v>33.928571428571431</c:v>
                </c:pt>
                <c:pt idx="2">
                  <c:v>27.678571428571431</c:v>
                </c:pt>
              </c:numCache>
            </c:numRef>
          </c:val>
          <c:extLst>
            <c:ext xmlns:c16="http://schemas.microsoft.com/office/drawing/2014/chart" uri="{C3380CC4-5D6E-409C-BE32-E72D297353CC}">
              <c16:uniqueId val="{00000000-D6F1-BD4E-B245-D0F4F1A30DCF}"/>
            </c:ext>
          </c:extLst>
        </c:ser>
        <c:ser>
          <c:idx val="1"/>
          <c:order val="1"/>
          <c:tx>
            <c:strRef>
              <c:f>'Year2-10-Reading'!$AB$52:$AB$53</c:f>
              <c:strCache>
                <c:ptCount val="2"/>
                <c:pt idx="0">
                  <c:v>Reading PAT - At/Above/Below - Gender</c:v>
                </c:pt>
                <c:pt idx="1">
                  <c:v>Females</c:v>
                </c:pt>
              </c:strCache>
            </c:strRef>
          </c:tx>
          <c:spPr>
            <a:solidFill>
              <a:schemeClr val="accent2"/>
            </a:solidFill>
            <a:ln>
              <a:noFill/>
            </a:ln>
            <a:effectLst/>
          </c:spPr>
          <c:invertIfNegative val="0"/>
          <c:cat>
            <c:strRef>
              <c:f>'Year2-10-Reading'!$Z$54:$Z$56</c:f>
              <c:strCache>
                <c:ptCount val="3"/>
                <c:pt idx="0">
                  <c:v>Ab</c:v>
                </c:pt>
                <c:pt idx="1">
                  <c:v>At</c:v>
                </c:pt>
                <c:pt idx="2">
                  <c:v>B</c:v>
                </c:pt>
              </c:strCache>
            </c:strRef>
          </c:cat>
          <c:val>
            <c:numRef>
              <c:f>'Year2-10-Reading'!$AB$54:$AB$56</c:f>
              <c:numCache>
                <c:formatCode>0</c:formatCode>
                <c:ptCount val="3"/>
                <c:pt idx="0">
                  <c:v>40.384615384615387</c:v>
                </c:pt>
                <c:pt idx="1">
                  <c:v>50.96153846153846</c:v>
                </c:pt>
                <c:pt idx="2">
                  <c:v>8.6538461538461533</c:v>
                </c:pt>
              </c:numCache>
            </c:numRef>
          </c:val>
          <c:extLst>
            <c:ext xmlns:c16="http://schemas.microsoft.com/office/drawing/2014/chart" uri="{C3380CC4-5D6E-409C-BE32-E72D297353CC}">
              <c16:uniqueId val="{00000001-D6F1-BD4E-B245-D0F4F1A30DCF}"/>
            </c:ext>
          </c:extLst>
        </c:ser>
        <c:dLbls>
          <c:showLegendKey val="0"/>
          <c:showVal val="0"/>
          <c:showCatName val="0"/>
          <c:showSerName val="0"/>
          <c:showPercent val="0"/>
          <c:showBubbleSize val="0"/>
        </c:dLbls>
        <c:gapWidth val="219"/>
        <c:overlap val="-27"/>
        <c:axId val="854572047"/>
        <c:axId val="854549663"/>
      </c:barChart>
      <c:catAx>
        <c:axId val="854572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4549663"/>
        <c:crosses val="autoZero"/>
        <c:auto val="1"/>
        <c:lblAlgn val="ctr"/>
        <c:lblOffset val="100"/>
        <c:noMultiLvlLbl val="0"/>
      </c:catAx>
      <c:valAx>
        <c:axId val="854549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4572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0.27465</cdr:x>
      <cdr:y>0.32257</cdr:y>
    </cdr:from>
    <cdr:to>
      <cdr:x>0.28172</cdr:x>
      <cdr:y>0.33327</cdr:y>
    </cdr:to>
    <cdr:sp macro="" textlink="">
      <cdr:nvSpPr>
        <cdr:cNvPr id="2" name="TextBox 1">
          <a:extLst xmlns:a="http://schemas.openxmlformats.org/drawingml/2006/main">
            <a:ext uri="{FF2B5EF4-FFF2-40B4-BE49-F238E27FC236}">
              <a16:creationId xmlns:a16="http://schemas.microsoft.com/office/drawing/2014/main" id="{74E9742D-8972-CA47-BAEA-8B6640E70EDE}"/>
            </a:ext>
          </a:extLst>
        </cdr:cNvPr>
        <cdr:cNvSpPr txBox="1"/>
      </cdr:nvSpPr>
      <cdr:spPr>
        <a:xfrm xmlns:a="http://schemas.openxmlformats.org/drawingml/2006/main">
          <a:off x="1775489" y="1378239"/>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A0AA9-16A3-DB43-A2C5-FEBE9854EF0E}" type="datetimeFigureOut">
              <a:rPr lang="en-US" smtClean="0"/>
              <a:t>4/13/21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9E9D9-707C-6F44-9596-24EA22A7C5F5}" type="slidenum">
              <a:rPr lang="en-US" smtClean="0"/>
              <a:t>‹#›</a:t>
            </a:fld>
            <a:endParaRPr lang="en-US"/>
          </a:p>
        </p:txBody>
      </p:sp>
    </p:spTree>
    <p:extLst>
      <p:ext uri="{BB962C8B-B14F-4D97-AF65-F5344CB8AC3E}">
        <p14:creationId xmlns:p14="http://schemas.microsoft.com/office/powerpoint/2010/main" val="263812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10</a:t>
            </a:fld>
            <a:endParaRPr lang="en-US"/>
          </a:p>
        </p:txBody>
      </p:sp>
    </p:spTree>
    <p:extLst>
      <p:ext uri="{BB962C8B-B14F-4D97-AF65-F5344CB8AC3E}">
        <p14:creationId xmlns:p14="http://schemas.microsoft.com/office/powerpoint/2010/main" val="283057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20</a:t>
            </a:fld>
            <a:endParaRPr lang="en-US"/>
          </a:p>
        </p:txBody>
      </p:sp>
    </p:spTree>
    <p:extLst>
      <p:ext uri="{BB962C8B-B14F-4D97-AF65-F5344CB8AC3E}">
        <p14:creationId xmlns:p14="http://schemas.microsoft.com/office/powerpoint/2010/main" val="309118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22</a:t>
            </a:fld>
            <a:endParaRPr lang="en-US"/>
          </a:p>
        </p:txBody>
      </p:sp>
    </p:spTree>
    <p:extLst>
      <p:ext uri="{BB962C8B-B14F-4D97-AF65-F5344CB8AC3E}">
        <p14:creationId xmlns:p14="http://schemas.microsoft.com/office/powerpoint/2010/main" val="368787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24</a:t>
            </a:fld>
            <a:endParaRPr lang="en-US"/>
          </a:p>
        </p:txBody>
      </p:sp>
    </p:spTree>
    <p:extLst>
      <p:ext uri="{BB962C8B-B14F-4D97-AF65-F5344CB8AC3E}">
        <p14:creationId xmlns:p14="http://schemas.microsoft.com/office/powerpoint/2010/main" val="170859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25</a:t>
            </a:fld>
            <a:endParaRPr lang="en-US"/>
          </a:p>
        </p:txBody>
      </p:sp>
    </p:spTree>
    <p:extLst>
      <p:ext uri="{BB962C8B-B14F-4D97-AF65-F5344CB8AC3E}">
        <p14:creationId xmlns:p14="http://schemas.microsoft.com/office/powerpoint/2010/main" val="56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9E9D9-707C-6F44-9596-24EA22A7C5F5}" type="slidenum">
              <a:rPr lang="en-US" smtClean="0"/>
              <a:t>46</a:t>
            </a:fld>
            <a:endParaRPr lang="en-US"/>
          </a:p>
        </p:txBody>
      </p:sp>
    </p:spTree>
    <p:extLst>
      <p:ext uri="{BB962C8B-B14F-4D97-AF65-F5344CB8AC3E}">
        <p14:creationId xmlns:p14="http://schemas.microsoft.com/office/powerpoint/2010/main" val="418765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9E9D9-707C-6F44-9596-24EA22A7C5F5}" type="slidenum">
              <a:rPr lang="en-US" smtClean="0"/>
              <a:t>52</a:t>
            </a:fld>
            <a:endParaRPr lang="en-US"/>
          </a:p>
        </p:txBody>
      </p:sp>
    </p:spTree>
    <p:extLst>
      <p:ext uri="{BB962C8B-B14F-4D97-AF65-F5344CB8AC3E}">
        <p14:creationId xmlns:p14="http://schemas.microsoft.com/office/powerpoint/2010/main" val="367480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6933428" y="155892"/>
            <a:ext cx="2121834" cy="655624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9070" y="182319"/>
            <a:ext cx="1737082" cy="1797995"/>
          </a:xfrm>
          <a:prstGeom prst="rect">
            <a:avLst/>
          </a:prstGeom>
        </p:spPr>
      </p:pic>
      <p:sp>
        <p:nvSpPr>
          <p:cNvPr id="4" name="TextBox 3"/>
          <p:cNvSpPr txBox="1"/>
          <p:nvPr userDrawn="1"/>
        </p:nvSpPr>
        <p:spPr>
          <a:xfrm>
            <a:off x="6952656" y="1739987"/>
            <a:ext cx="2029087" cy="923330"/>
          </a:xfrm>
          <a:prstGeom prst="rect">
            <a:avLst/>
          </a:prstGeom>
          <a:noFill/>
        </p:spPr>
        <p:txBody>
          <a:bodyPr wrap="square" rtlCol="0">
            <a:spAutoFit/>
          </a:bodyPr>
          <a:lstStyle/>
          <a:p>
            <a:pPr algn="ctr"/>
            <a:r>
              <a:rPr lang="en-US" sz="3200" dirty="0" err="1">
                <a:solidFill>
                  <a:srgbClr val="FFFFFF"/>
                </a:solidFill>
                <a:latin typeface="Cronos Pro"/>
                <a:cs typeface="Cronos Pro"/>
              </a:rPr>
              <a:t>Aidanfield</a:t>
            </a:r>
            <a:endParaRPr lang="en-US" sz="3200" dirty="0">
              <a:solidFill>
                <a:srgbClr val="FFFFFF"/>
              </a:solidFill>
              <a:latin typeface="Cronos Pro"/>
              <a:cs typeface="Cronos Pro"/>
            </a:endParaRPr>
          </a:p>
          <a:p>
            <a:pPr algn="ctr"/>
            <a:r>
              <a:rPr lang="en-US" sz="2000" dirty="0">
                <a:solidFill>
                  <a:srgbClr val="FFFFFF"/>
                </a:solidFill>
                <a:latin typeface="Cronos Pro"/>
                <a:cs typeface="Cronos Pro"/>
              </a:rPr>
              <a:t>Christian School</a:t>
            </a:r>
          </a:p>
        </p:txBody>
      </p:sp>
      <p:sp>
        <p:nvSpPr>
          <p:cNvPr id="5" name="TextBox 4"/>
          <p:cNvSpPr txBox="1"/>
          <p:nvPr userDrawn="1"/>
        </p:nvSpPr>
        <p:spPr>
          <a:xfrm>
            <a:off x="6957092" y="6110810"/>
            <a:ext cx="2082396" cy="523220"/>
          </a:xfrm>
          <a:prstGeom prst="rect">
            <a:avLst/>
          </a:prstGeom>
          <a:noFill/>
        </p:spPr>
        <p:txBody>
          <a:bodyPr wrap="square" rtlCol="0">
            <a:spAutoFit/>
          </a:bodyPr>
          <a:lstStyle/>
          <a:p>
            <a:pPr algn="ctr"/>
            <a:r>
              <a:rPr lang="en-US" sz="1400" dirty="0">
                <a:solidFill>
                  <a:srgbClr val="FFFFFF"/>
                </a:solidFill>
                <a:latin typeface="Cronos Pro"/>
                <a:cs typeface="Cronos Pro"/>
              </a:rPr>
              <a:t>2 Nash</a:t>
            </a:r>
            <a:r>
              <a:rPr lang="en-US" sz="1400" baseline="0" dirty="0">
                <a:solidFill>
                  <a:srgbClr val="FFFFFF"/>
                </a:solidFill>
                <a:latin typeface="Cronos Pro"/>
                <a:cs typeface="Cronos Pro"/>
              </a:rPr>
              <a:t> Road, </a:t>
            </a:r>
            <a:r>
              <a:rPr lang="en-US" sz="1400" baseline="0" dirty="0" err="1">
                <a:solidFill>
                  <a:srgbClr val="FFFFFF"/>
                </a:solidFill>
                <a:latin typeface="Cronos Pro"/>
                <a:cs typeface="Cronos Pro"/>
              </a:rPr>
              <a:t>Aidanfield</a:t>
            </a:r>
            <a:endParaRPr lang="en-US" sz="1400" baseline="0" dirty="0">
              <a:solidFill>
                <a:srgbClr val="FFFFFF"/>
              </a:solidFill>
              <a:latin typeface="Cronos Pro"/>
              <a:cs typeface="Cronos Pro"/>
            </a:endParaRPr>
          </a:p>
          <a:p>
            <a:pPr algn="ctr"/>
            <a:r>
              <a:rPr lang="en-US" sz="1400" baseline="0" dirty="0">
                <a:solidFill>
                  <a:srgbClr val="FFFFFF"/>
                </a:solidFill>
                <a:latin typeface="Cronos Pro"/>
                <a:cs typeface="Cronos Pro"/>
              </a:rPr>
              <a:t>Christchurch, New Zealand</a:t>
            </a:r>
            <a:endParaRPr lang="en-US" sz="1400" dirty="0">
              <a:solidFill>
                <a:srgbClr val="FFFFFF"/>
              </a:solidFill>
              <a:latin typeface="Cronos Pro"/>
              <a:cs typeface="Crono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427702" y="355847"/>
            <a:ext cx="7334558" cy="1054394"/>
          </a:xfrm>
        </p:spPr>
        <p:txBody>
          <a:bodyPr/>
          <a:lstStyle/>
          <a:p>
            <a:r>
              <a:rPr lang="en-US" dirty="0"/>
              <a:t>Click to edit Master title style</a:t>
            </a:r>
          </a:p>
        </p:txBody>
      </p:sp>
      <p:pic>
        <p:nvPicPr>
          <p:cNvPr id="2" name="Picture 1" descr="ACS Shield transparent background (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960" y="213855"/>
            <a:ext cx="847014" cy="876716"/>
          </a:xfrm>
          <a:prstGeom prst="rect">
            <a:avLst/>
          </a:prstGeom>
        </p:spPr>
      </p:pic>
      <p:sp>
        <p:nvSpPr>
          <p:cNvPr id="8" name="TextBox 7"/>
          <p:cNvSpPr txBox="1"/>
          <p:nvPr userDrawn="1"/>
        </p:nvSpPr>
        <p:spPr>
          <a:xfrm>
            <a:off x="178407" y="980139"/>
            <a:ext cx="988996" cy="446276"/>
          </a:xfrm>
          <a:prstGeom prst="rect">
            <a:avLst/>
          </a:prstGeom>
          <a:noFill/>
        </p:spPr>
        <p:txBody>
          <a:bodyPr wrap="square" rtlCol="0">
            <a:spAutoFit/>
          </a:bodyPr>
          <a:lstStyle/>
          <a:p>
            <a:r>
              <a:rPr lang="en-US" sz="1400" dirty="0" err="1">
                <a:solidFill>
                  <a:schemeClr val="bg1"/>
                </a:solidFill>
                <a:latin typeface="Cronos Pro"/>
                <a:cs typeface="Cronos Pro"/>
              </a:rPr>
              <a:t>Aidanfield</a:t>
            </a:r>
            <a:endParaRPr lang="en-US" sz="1400" dirty="0">
              <a:solidFill>
                <a:schemeClr val="bg1"/>
              </a:solidFill>
              <a:latin typeface="Cronos Pro"/>
              <a:cs typeface="Cronos Pro"/>
            </a:endParaRPr>
          </a:p>
          <a:p>
            <a:r>
              <a:rPr lang="en-US" sz="900" dirty="0">
                <a:solidFill>
                  <a:schemeClr val="bg1"/>
                </a:solidFill>
                <a:latin typeface="Cronos Pro"/>
                <a:cs typeface="Cronos Pro"/>
              </a:rPr>
              <a:t>Christian</a:t>
            </a:r>
            <a:r>
              <a:rPr lang="en-US" sz="900" baseline="0" dirty="0">
                <a:solidFill>
                  <a:schemeClr val="bg1"/>
                </a:solidFill>
                <a:latin typeface="Cronos Pro"/>
                <a:cs typeface="Cronos Pro"/>
              </a:rPr>
              <a:t> School</a:t>
            </a:r>
            <a:endParaRPr lang="en-US" sz="900" dirty="0">
              <a:solidFill>
                <a:schemeClr val="bg1"/>
              </a:solidFill>
              <a:latin typeface="Cronos Pro"/>
              <a:cs typeface="Cronos Pro"/>
            </a:endParaRPr>
          </a:p>
        </p:txBody>
      </p:sp>
      <p:pic>
        <p:nvPicPr>
          <p:cNvPr id="12" name="Picture 11" descr="Aidanfield background_3.jpg"/>
          <p:cNvPicPr>
            <a:picLocks noChangeAspect="1"/>
          </p:cNvPicPr>
          <p:nvPr userDrawn="1"/>
        </p:nvPicPr>
        <p:blipFill>
          <a:blip r:embed="rId3" cstate="print">
            <a:alphaModFix amt="44000"/>
            <a:extLst>
              <a:ext uri="{28A0092B-C50C-407E-A947-70E740481C1C}">
                <a14:useLocalDpi xmlns:a14="http://schemas.microsoft.com/office/drawing/2010/main" val="0"/>
              </a:ext>
            </a:extLst>
          </a:blip>
          <a:stretch>
            <a:fillRect/>
          </a:stretch>
        </p:blipFill>
        <p:spPr>
          <a:xfrm>
            <a:off x="1167403" y="1588290"/>
            <a:ext cx="7800282" cy="51987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052960"/>
            <a:ext cx="6324600" cy="1828800"/>
          </a:xfrm>
        </p:spPr>
        <p:txBody>
          <a:bodyPr/>
          <a:lstStyle/>
          <a:p>
            <a:r>
              <a:rPr lang="en-US" dirty="0"/>
              <a:t>How we have done against targets for 2020</a:t>
            </a:r>
          </a:p>
        </p:txBody>
      </p:sp>
    </p:spTree>
    <p:extLst>
      <p:ext uri="{BB962C8B-B14F-4D97-AF65-F5344CB8AC3E}">
        <p14:creationId xmlns:p14="http://schemas.microsoft.com/office/powerpoint/2010/main" val="411719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B481-7D96-9649-8A0C-CC0724F2D12F}"/>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Strategic Goal 3</a:t>
            </a:r>
            <a:endParaRPr lang="en-US" dirty="0"/>
          </a:p>
        </p:txBody>
      </p:sp>
      <p:sp>
        <p:nvSpPr>
          <p:cNvPr id="3" name="Rectangle 2">
            <a:extLst>
              <a:ext uri="{FF2B5EF4-FFF2-40B4-BE49-F238E27FC236}">
                <a16:creationId xmlns:a16="http://schemas.microsoft.com/office/drawing/2014/main" id="{ECD9B337-ACDD-6C46-B993-8FDB0254F72C}"/>
              </a:ext>
            </a:extLst>
          </p:cNvPr>
          <p:cNvSpPr/>
          <p:nvPr/>
        </p:nvSpPr>
        <p:spPr>
          <a:xfrm>
            <a:off x="522980" y="1886923"/>
            <a:ext cx="8342723" cy="4838440"/>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Deepen understandings  of bicultural teaching and learning through a biblical lens</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(Biblical / Relational: Culturally Competent)</a:t>
            </a:r>
            <a:endParaRPr lang="en-NZ" sz="2400"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1000"/>
              </a:spcAft>
            </a:pPr>
            <a:r>
              <a:rPr lang="en-NZ" dirty="0">
                <a:latin typeface="Cambria" panose="02040503050406030204" pitchFamily="18" charset="0"/>
                <a:ea typeface="Calibri" panose="020F0502020204030204" pitchFamily="34" charset="0"/>
                <a:cs typeface="Calibri" panose="020F0502020204030204" pitchFamily="34" charset="0"/>
              </a:rPr>
              <a:t>To continue on the path to honouring the Treaty and its expectations:</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Year 4 to </a:t>
            </a:r>
            <a:r>
              <a:rPr lang="en-NZ" sz="2400" dirty="0" err="1">
                <a:effectLst/>
                <a:latin typeface="Cambria" panose="02040503050406030204" pitchFamily="18" charset="0"/>
                <a:ea typeface="Calibri" panose="020F0502020204030204" pitchFamily="34" charset="0"/>
                <a:cs typeface="Calibri" panose="020F0502020204030204" pitchFamily="34" charset="0"/>
              </a:rPr>
              <a:t>Mārae</a:t>
            </a:r>
            <a:r>
              <a:rPr lang="en-NZ" sz="2400" dirty="0">
                <a:effectLst/>
                <a:latin typeface="Cambria" panose="02040503050406030204" pitchFamily="18" charset="0"/>
                <a:ea typeface="Calibri" panose="020F0502020204030204" pitchFamily="34" charset="0"/>
                <a:cs typeface="Calibri" panose="020F0502020204030204" pitchFamily="34" charset="0"/>
              </a:rPr>
              <a:t> for one day experience in second year</a:t>
            </a:r>
          </a:p>
          <a:p>
            <a:pPr marL="342900" indent="-342900">
              <a:lnSpc>
                <a:spcPct val="115000"/>
              </a:lnSpc>
              <a:spcAft>
                <a:spcPts val="1000"/>
              </a:spcAft>
              <a:buFont typeface="Arial" panose="020B0604020202020204" pitchFamily="34" charset="0"/>
              <a:buChar char="•"/>
            </a:pPr>
            <a:r>
              <a:rPr lang="en-NZ" sz="2400" dirty="0">
                <a:latin typeface="Cambria" panose="02040503050406030204" pitchFamily="18" charset="0"/>
                <a:ea typeface="Calibri" panose="020F0502020204030204" pitchFamily="34" charset="0"/>
                <a:cs typeface="Calibri" panose="020F0502020204030204" pitchFamily="34" charset="0"/>
              </a:rPr>
              <a:t>Establishment of </a:t>
            </a:r>
            <a:r>
              <a:rPr lang="en-NZ" sz="2400" dirty="0" err="1">
                <a:latin typeface="Cambria" panose="02040503050406030204" pitchFamily="18" charset="0"/>
                <a:ea typeface="Calibri" panose="020F0502020204030204" pitchFamily="34" charset="0"/>
                <a:cs typeface="Calibri" panose="020F0502020204030204" pitchFamily="34" charset="0"/>
              </a:rPr>
              <a:t>Te</a:t>
            </a:r>
            <a:r>
              <a:rPr lang="en-NZ" sz="2400" dirty="0">
                <a:latin typeface="Cambria" panose="02040503050406030204" pitchFamily="18" charset="0"/>
                <a:ea typeface="Calibri" panose="020F0502020204030204" pitchFamily="34" charset="0"/>
                <a:cs typeface="Calibri" panose="020F0502020204030204" pitchFamily="34" charset="0"/>
              </a:rPr>
              <a:t> </a:t>
            </a:r>
            <a:r>
              <a:rPr lang="en-NZ" sz="2400" dirty="0" err="1">
                <a:latin typeface="Cambria" panose="02040503050406030204" pitchFamily="18" charset="0"/>
                <a:ea typeface="Calibri" panose="020F0502020204030204" pitchFamily="34" charset="0"/>
                <a:cs typeface="Calibri" panose="020F0502020204030204" pitchFamily="34" charset="0"/>
              </a:rPr>
              <a:t>Reo</a:t>
            </a:r>
            <a:r>
              <a:rPr lang="en-NZ" sz="2400" dirty="0">
                <a:latin typeface="Cambria" panose="02040503050406030204" pitchFamily="18" charset="0"/>
                <a:ea typeface="Calibri" panose="020F0502020204030204" pitchFamily="34" charset="0"/>
                <a:cs typeface="Calibri" panose="020F0502020204030204" pitchFamily="34" charset="0"/>
              </a:rPr>
              <a:t>/</a:t>
            </a:r>
            <a:r>
              <a:rPr lang="en-NZ" sz="2400" dirty="0" err="1">
                <a:latin typeface="Cambria" panose="02040503050406030204" pitchFamily="18" charset="0"/>
                <a:ea typeface="Calibri" panose="020F0502020204030204" pitchFamily="34" charset="0"/>
                <a:cs typeface="Calibri" panose="020F0502020204030204" pitchFamily="34" charset="0"/>
              </a:rPr>
              <a:t>Tekanga</a:t>
            </a:r>
            <a:r>
              <a:rPr lang="en-NZ" sz="2400" dirty="0">
                <a:latin typeface="Cambria" panose="02040503050406030204" pitchFamily="18" charset="0"/>
                <a:ea typeface="Calibri" panose="020F0502020204030204" pitchFamily="34" charset="0"/>
                <a:cs typeface="Calibri" panose="020F0502020204030204" pitchFamily="34" charset="0"/>
              </a:rPr>
              <a:t> Teacher in 2020</a:t>
            </a:r>
          </a:p>
          <a:p>
            <a:pPr marL="342900" indent="-342900">
              <a:lnSpc>
                <a:spcPct val="115000"/>
              </a:lnSpc>
              <a:spcAft>
                <a:spcPts val="1000"/>
              </a:spcAft>
              <a:buFont typeface="Arial" panose="020B0604020202020204" pitchFamily="34" charset="0"/>
              <a:buChar char="•"/>
            </a:pPr>
            <a:r>
              <a:rPr lang="en-NZ" sz="2400" dirty="0" err="1">
                <a:effectLst/>
                <a:latin typeface="Cambria" panose="02040503050406030204" pitchFamily="18" charset="0"/>
                <a:ea typeface="Calibri" panose="020F0502020204030204" pitchFamily="34" charset="0"/>
                <a:cs typeface="Calibri" panose="020F0502020204030204" pitchFamily="34" charset="0"/>
              </a:rPr>
              <a:t>Te</a:t>
            </a:r>
            <a:r>
              <a:rPr lang="en-NZ" sz="2400" dirty="0">
                <a:effectLst/>
                <a:latin typeface="Cambria" panose="02040503050406030204" pitchFamily="18" charset="0"/>
                <a:ea typeface="Calibri" panose="020F0502020204030204" pitchFamily="34" charset="0"/>
                <a:cs typeface="Calibri" panose="020F0502020204030204" pitchFamily="34" charset="0"/>
              </a:rPr>
              <a:t> </a:t>
            </a:r>
            <a:r>
              <a:rPr lang="en-NZ" sz="2400" dirty="0" err="1">
                <a:effectLst/>
                <a:latin typeface="Cambria" panose="02040503050406030204" pitchFamily="18" charset="0"/>
                <a:ea typeface="Calibri" panose="020F0502020204030204" pitchFamily="34" charset="0"/>
                <a:cs typeface="Calibri" panose="020F0502020204030204" pitchFamily="34" charset="0"/>
              </a:rPr>
              <a:t>Ao</a:t>
            </a:r>
            <a:r>
              <a:rPr lang="en-NZ" sz="2400" dirty="0">
                <a:effectLst/>
                <a:latin typeface="Cambria" panose="02040503050406030204" pitchFamily="18" charset="0"/>
                <a:ea typeface="Calibri" panose="020F0502020204030204" pitchFamily="34" charset="0"/>
                <a:cs typeface="Calibri" panose="020F0502020204030204" pitchFamily="34" charset="0"/>
              </a:rPr>
              <a:t> Māori specialist teaching in all classes across the school</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Relationships forming with external</a:t>
            </a:r>
            <a:r>
              <a:rPr lang="en-NZ" sz="2400" dirty="0">
                <a:latin typeface="Cambria" panose="02040503050406030204" pitchFamily="18" charset="0"/>
                <a:ea typeface="Calibri" panose="020F0502020204030204" pitchFamily="34" charset="0"/>
                <a:cs typeface="Calibri" panose="020F0502020204030204" pitchFamily="34" charset="0"/>
              </a:rPr>
              <a:t> agencies and iwi</a:t>
            </a:r>
          </a:p>
          <a:p>
            <a:pPr marL="342900" indent="-342900">
              <a:lnSpc>
                <a:spcPct val="115000"/>
              </a:lnSpc>
              <a:spcAft>
                <a:spcPts val="1000"/>
              </a:spcAft>
              <a:buFont typeface="Arial" panose="020B0604020202020204" pitchFamily="34" charset="0"/>
              <a:buChar char="•"/>
            </a:pPr>
            <a:r>
              <a:rPr lang="en-NZ" sz="2400" dirty="0">
                <a:effectLst/>
                <a:latin typeface="Cambria" panose="02040503050406030204" pitchFamily="18" charset="0"/>
                <a:ea typeface="Calibri" panose="020F0502020204030204" pitchFamily="34" charset="0"/>
                <a:cs typeface="Calibri" panose="020F0502020204030204" pitchFamily="34" charset="0"/>
              </a:rPr>
              <a:t>Staff PD unfolding</a:t>
            </a:r>
          </a:p>
        </p:txBody>
      </p:sp>
    </p:spTree>
    <p:extLst>
      <p:ext uri="{BB962C8B-B14F-4D97-AF65-F5344CB8AC3E}">
        <p14:creationId xmlns:p14="http://schemas.microsoft.com/office/powerpoint/2010/main" val="19798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8AE0-82D4-4C4E-89AE-D04F23F312F2}"/>
              </a:ext>
            </a:extLst>
          </p:cNvPr>
          <p:cNvSpPr>
            <a:spLocks noGrp="1"/>
          </p:cNvSpPr>
          <p:nvPr>
            <p:ph type="title"/>
          </p:nvPr>
        </p:nvSpPr>
        <p:spPr/>
        <p:txBody>
          <a:bodyPr/>
          <a:lstStyle/>
          <a:p>
            <a:r>
              <a:rPr lang="en-GB" b="1" dirty="0">
                <a:latin typeface="Cambria" panose="02040503050406030204" pitchFamily="18" charset="0"/>
                <a:ea typeface="Times" pitchFamily="2" charset="0"/>
                <a:cs typeface="Calibri" panose="020F0502020204030204" pitchFamily="34" charset="0"/>
              </a:rPr>
              <a:t>Strategic Goal 4</a:t>
            </a:r>
            <a:endParaRPr lang="en-US" dirty="0"/>
          </a:p>
        </p:txBody>
      </p:sp>
      <p:sp>
        <p:nvSpPr>
          <p:cNvPr id="3" name="Rectangle 2">
            <a:extLst>
              <a:ext uri="{FF2B5EF4-FFF2-40B4-BE49-F238E27FC236}">
                <a16:creationId xmlns:a16="http://schemas.microsoft.com/office/drawing/2014/main" id="{63C668B5-104C-CF43-901B-5EE0AB9149C5}"/>
              </a:ext>
            </a:extLst>
          </p:cNvPr>
          <p:cNvSpPr/>
          <p:nvPr/>
        </p:nvSpPr>
        <p:spPr>
          <a:xfrm>
            <a:off x="522980" y="1852041"/>
            <a:ext cx="8239279" cy="4893647"/>
          </a:xfrm>
          <a:prstGeom prst="rect">
            <a:avLst/>
          </a:prstGeom>
        </p:spPr>
        <p:txBody>
          <a:bodyPr wrap="square">
            <a:spAutoFit/>
          </a:bodyPr>
          <a:lstStyle/>
          <a:p>
            <a:pPr algn="ctr">
              <a:spcAft>
                <a:spcPts val="0"/>
              </a:spcAft>
            </a:pPr>
            <a:r>
              <a:rPr lang="en-GB" sz="2400" b="1" dirty="0">
                <a:latin typeface="Cambria" panose="02040503050406030204" pitchFamily="18" charset="0"/>
                <a:ea typeface="Times" pitchFamily="2" charset="0"/>
                <a:cs typeface="Calibri" panose="020F0502020204030204" pitchFamily="34" charset="0"/>
              </a:rPr>
              <a:t>Enhance opportunities for all age levels to serve the community</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sz="2400" b="1" dirty="0">
                <a:latin typeface="Cambria" panose="02040503050406030204" pitchFamily="18" charset="0"/>
                <a:ea typeface="Times" pitchFamily="2" charset="0"/>
                <a:cs typeface="Calibri" panose="020F0502020204030204" pitchFamily="34" charset="0"/>
              </a:rPr>
              <a:t>(Biblical / Relational: Missionally Minded)</a:t>
            </a:r>
            <a:endParaRPr lang="en-NZ"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dirty="0">
                <a:latin typeface="Cambria" panose="02040503050406030204" pitchFamily="18" charset="0"/>
                <a:ea typeface="Times" pitchFamily="2" charset="0"/>
                <a:cs typeface="Calibri" panose="020F0502020204030204" pitchFamily="34" charset="0"/>
              </a:rPr>
              <a:t>To develop a heart of service in pupils of the school</a:t>
            </a:r>
          </a:p>
          <a:p>
            <a:pPr algn="ctr">
              <a:spcAft>
                <a:spcPts val="0"/>
              </a:spcAft>
            </a:pPr>
            <a:endParaRPr lang="en-GB" dirty="0">
              <a:effectLst/>
              <a:latin typeface="Cambria" panose="02040503050406030204" pitchFamily="18" charset="0"/>
              <a:ea typeface="Times" pitchFamily="2" charset="0"/>
              <a:cs typeface="Calibri" panose="020F0502020204030204" pitchFamily="34" charset="0"/>
            </a:endParaRPr>
          </a:p>
          <a:p>
            <a:pPr>
              <a:spcAft>
                <a:spcPts val="0"/>
              </a:spcAft>
            </a:pPr>
            <a:r>
              <a:rPr lang="en-GB" sz="2400" dirty="0">
                <a:latin typeface="Cambria" panose="02040503050406030204" pitchFamily="18" charset="0"/>
                <a:ea typeface="Times" pitchFamily="2" charset="0"/>
                <a:cs typeface="Calibri" panose="020F0502020204030204" pitchFamily="34" charset="0"/>
              </a:rPr>
              <a:t>Leadership and service opportunities continue to grow however, with the redirection of strategic intent in 2020 due to COVID, limited work has been done on developing the annual plan goal.  </a:t>
            </a:r>
          </a:p>
          <a:p>
            <a:pPr>
              <a:spcAft>
                <a:spcPts val="0"/>
              </a:spcAft>
            </a:pPr>
            <a:endParaRPr lang="en-GB" sz="2400" dirty="0">
              <a:latin typeface="Cambria" panose="02040503050406030204" pitchFamily="18" charset="0"/>
              <a:ea typeface="Times" pitchFamily="2" charset="0"/>
              <a:cs typeface="Calibri" panose="020F0502020204030204" pitchFamily="34" charset="0"/>
            </a:endParaRPr>
          </a:p>
          <a:p>
            <a:pPr algn="ctr">
              <a:spcAft>
                <a:spcPts val="0"/>
              </a:spcAft>
            </a:pPr>
            <a:r>
              <a:rPr lang="en-GB" sz="2400" dirty="0">
                <a:latin typeface="Cambria" panose="02040503050406030204" pitchFamily="18" charset="0"/>
                <a:ea typeface="Times" pitchFamily="2" charset="0"/>
                <a:cs typeface="Calibri" panose="020F0502020204030204" pitchFamily="34" charset="0"/>
              </a:rPr>
              <a:t>This focus will be restarted in 2021.</a:t>
            </a:r>
          </a:p>
          <a:p>
            <a:pPr>
              <a:spcAft>
                <a:spcPts val="0"/>
              </a:spcAft>
            </a:pPr>
            <a:endParaRPr lang="en-GB" sz="2400" dirty="0">
              <a:latin typeface="Calibri" panose="020F0502020204030204" pitchFamily="34" charset="0"/>
              <a:ea typeface="Times" pitchFamily="2" charset="0"/>
              <a:cs typeface="Calibri" panose="020F0502020204030204" pitchFamily="34" charset="0"/>
            </a:endParaRPr>
          </a:p>
          <a:p>
            <a:pPr>
              <a:spcAft>
                <a:spcPts val="0"/>
              </a:spcAft>
            </a:pPr>
            <a:endParaRPr lang="en-GB" dirty="0">
              <a:effectLst/>
              <a:latin typeface="Calibri" panose="020F0502020204030204" pitchFamily="34" charset="0"/>
              <a:ea typeface="Times" pitchFamily="2" charset="0"/>
              <a:cs typeface="Calibri" panose="020F0502020204030204" pitchFamily="34" charset="0"/>
            </a:endParaRPr>
          </a:p>
          <a:p>
            <a:pPr>
              <a:spcAft>
                <a:spcPts val="0"/>
              </a:spcAft>
            </a:pPr>
            <a:endParaRPr lang="en-NZ" dirty="0">
              <a:effectLst/>
              <a:latin typeface="Calibri" panose="020F0502020204030204" pitchFamily="34" charset="0"/>
              <a:ea typeface="Times" pitchFamily="2" charset="0"/>
              <a:cs typeface="Calibri" panose="020F0502020204030204" pitchFamily="34" charset="0"/>
            </a:endParaRPr>
          </a:p>
        </p:txBody>
      </p:sp>
    </p:spTree>
    <p:extLst>
      <p:ext uri="{BB962C8B-B14F-4D97-AF65-F5344CB8AC3E}">
        <p14:creationId xmlns:p14="http://schemas.microsoft.com/office/powerpoint/2010/main" val="85541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1D2C-E0D4-E045-8D02-6C26F6E13B34}"/>
              </a:ext>
            </a:extLst>
          </p:cNvPr>
          <p:cNvSpPr>
            <a:spLocks noGrp="1"/>
          </p:cNvSpPr>
          <p:nvPr>
            <p:ph type="title"/>
          </p:nvPr>
        </p:nvSpPr>
        <p:spPr/>
        <p:txBody>
          <a:bodyPr/>
          <a:lstStyle/>
          <a:p>
            <a:r>
              <a:rPr lang="en-US" dirty="0"/>
              <a:t>Academic Growth</a:t>
            </a:r>
          </a:p>
        </p:txBody>
      </p:sp>
      <p:sp>
        <p:nvSpPr>
          <p:cNvPr id="3" name="TextBox 2">
            <a:extLst>
              <a:ext uri="{FF2B5EF4-FFF2-40B4-BE49-F238E27FC236}">
                <a16:creationId xmlns:a16="http://schemas.microsoft.com/office/drawing/2014/main" id="{71875198-171C-EA4A-BEEC-EA53CE533746}"/>
              </a:ext>
            </a:extLst>
          </p:cNvPr>
          <p:cNvSpPr txBox="1"/>
          <p:nvPr/>
        </p:nvSpPr>
        <p:spPr>
          <a:xfrm>
            <a:off x="340242" y="1796902"/>
            <a:ext cx="8335925" cy="4524315"/>
          </a:xfrm>
          <a:prstGeom prst="rect">
            <a:avLst/>
          </a:prstGeom>
          <a:noFill/>
        </p:spPr>
        <p:txBody>
          <a:bodyPr wrap="square" rtlCol="0">
            <a:spAutoFit/>
          </a:bodyPr>
          <a:lstStyle/>
          <a:p>
            <a:r>
              <a:rPr lang="en-US" sz="2400" dirty="0">
                <a:latin typeface="Cambria" panose="02040503050406030204" pitchFamily="18" charset="0"/>
                <a:cs typeface="Calibri" panose="020F0502020204030204" pitchFamily="34" charset="0"/>
              </a:rPr>
              <a:t>Specific goal results are contained in individual reports for the following areas</a:t>
            </a:r>
          </a:p>
          <a:p>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Reading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Writing</a:t>
            </a:r>
          </a:p>
          <a:p>
            <a:pPr marL="285750" indent="-285750">
              <a:buFont typeface="Arial" panose="020B0604020202020204" pitchFamily="34" charset="0"/>
              <a:buChar char="•"/>
            </a:pPr>
            <a:endParaRPr lang="en-US" sz="2400" dirty="0">
              <a:latin typeface="Cambria" panose="02040503050406030204" pitchFamily="18" charset="0"/>
              <a:cs typeface="Calibri" panose="020F0502020204030204" pitchFamily="34" charset="0"/>
            </a:endParaRPr>
          </a:p>
          <a:p>
            <a:pPr marL="1200150" lvl="2" indent="-285750">
              <a:buFont typeface="Arial" panose="020B0604020202020204" pitchFamily="34" charset="0"/>
              <a:buChar char="•"/>
            </a:pPr>
            <a:r>
              <a:rPr lang="en-US" sz="2400" dirty="0">
                <a:latin typeface="Cambria" panose="02040503050406030204" pitchFamily="18" charset="0"/>
                <a:cs typeface="Calibri" panose="020F0502020204030204" pitchFamily="34" charset="0"/>
              </a:rPr>
              <a:t>Mathematics</a:t>
            </a:r>
          </a:p>
          <a:p>
            <a:endParaRPr lang="en-US" sz="2400" dirty="0">
              <a:latin typeface="Cambria" panose="02040503050406030204" pitchFamily="18" charset="0"/>
              <a:cs typeface="Calibri" panose="020F0502020204030204" pitchFamily="34" charset="0"/>
            </a:endParaRPr>
          </a:p>
          <a:p>
            <a:r>
              <a:rPr lang="en-US" sz="2400" dirty="0">
                <a:latin typeface="Cambria" panose="02040503050406030204" pitchFamily="18" charset="0"/>
                <a:cs typeface="Calibri" panose="020F0502020204030204" pitchFamily="34" charset="0"/>
              </a:rPr>
              <a:t>Overall the school has seen some very pleasing results across the school despite the lockdown interruption in the early stages of the year.</a:t>
            </a:r>
          </a:p>
        </p:txBody>
      </p:sp>
    </p:spTree>
    <p:extLst>
      <p:ext uri="{BB962C8B-B14F-4D97-AF65-F5344CB8AC3E}">
        <p14:creationId xmlns:p14="http://schemas.microsoft.com/office/powerpoint/2010/main" val="119553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EB99-9140-4A4D-8FE7-A362C380AD23}"/>
              </a:ext>
            </a:extLst>
          </p:cNvPr>
          <p:cNvSpPr>
            <a:spLocks noGrp="1"/>
          </p:cNvSpPr>
          <p:nvPr>
            <p:ph type="title"/>
          </p:nvPr>
        </p:nvSpPr>
        <p:spPr/>
        <p:txBody>
          <a:bodyPr/>
          <a:lstStyle/>
          <a:p>
            <a:r>
              <a:rPr lang="en-US" dirty="0"/>
              <a:t>Year levels where expectation increases</a:t>
            </a:r>
          </a:p>
        </p:txBody>
      </p:sp>
      <p:pic>
        <p:nvPicPr>
          <p:cNvPr id="3" name="Picture 2">
            <a:extLst>
              <a:ext uri="{FF2B5EF4-FFF2-40B4-BE49-F238E27FC236}">
                <a16:creationId xmlns:a16="http://schemas.microsoft.com/office/drawing/2014/main" id="{7E0EFD05-A6DD-3F44-BE6E-783C675A0E8D}"/>
              </a:ext>
            </a:extLst>
          </p:cNvPr>
          <p:cNvPicPr>
            <a:picLocks noChangeAspect="1"/>
          </p:cNvPicPr>
          <p:nvPr/>
        </p:nvPicPr>
        <p:blipFill>
          <a:blip r:embed="rId2"/>
          <a:stretch>
            <a:fillRect/>
          </a:stretch>
        </p:blipFill>
        <p:spPr>
          <a:xfrm>
            <a:off x="1531088" y="1495561"/>
            <a:ext cx="6321483" cy="5216923"/>
          </a:xfrm>
          <a:prstGeom prst="rect">
            <a:avLst/>
          </a:prstGeom>
        </p:spPr>
      </p:pic>
      <p:cxnSp>
        <p:nvCxnSpPr>
          <p:cNvPr id="5" name="Elbow Connector 4">
            <a:extLst>
              <a:ext uri="{FF2B5EF4-FFF2-40B4-BE49-F238E27FC236}">
                <a16:creationId xmlns:a16="http://schemas.microsoft.com/office/drawing/2014/main" id="{56A418EB-7997-544C-822E-8C104DBF6EA3}"/>
              </a:ext>
            </a:extLst>
          </p:cNvPr>
          <p:cNvCxnSpPr>
            <a:cxnSpLocks/>
          </p:cNvCxnSpPr>
          <p:nvPr/>
        </p:nvCxnSpPr>
        <p:spPr>
          <a:xfrm flipV="1">
            <a:off x="2200940" y="5362439"/>
            <a:ext cx="606055" cy="3705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284F57C6-4467-F54D-B9A6-18A48830283C}"/>
              </a:ext>
            </a:extLst>
          </p:cNvPr>
          <p:cNvCxnSpPr>
            <a:cxnSpLocks/>
          </p:cNvCxnSpPr>
          <p:nvPr/>
        </p:nvCxnSpPr>
        <p:spPr>
          <a:xfrm flipV="1">
            <a:off x="3136605" y="4876887"/>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2B1BBF9-527F-2C49-A6DA-EC59C009C163}"/>
              </a:ext>
            </a:extLst>
          </p:cNvPr>
          <p:cNvCxnSpPr>
            <a:cxnSpLocks/>
          </p:cNvCxnSpPr>
          <p:nvPr/>
        </p:nvCxnSpPr>
        <p:spPr>
          <a:xfrm flipV="1">
            <a:off x="4082230" y="4469393"/>
            <a:ext cx="609599" cy="407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FD32AF1-A24E-984D-B539-B152DB571C3C}"/>
              </a:ext>
            </a:extLst>
          </p:cNvPr>
          <p:cNvCxnSpPr>
            <a:cxnSpLocks/>
          </p:cNvCxnSpPr>
          <p:nvPr/>
        </p:nvCxnSpPr>
        <p:spPr>
          <a:xfrm flipV="1">
            <a:off x="4890977" y="3976577"/>
            <a:ext cx="627321" cy="4928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CEFC-CD46-8847-B52E-42887D99F225}"/>
              </a:ext>
            </a:extLst>
          </p:cNvPr>
          <p:cNvSpPr>
            <a:spLocks noGrp="1"/>
          </p:cNvSpPr>
          <p:nvPr>
            <p:ph type="title"/>
          </p:nvPr>
        </p:nvSpPr>
        <p:spPr/>
        <p:txBody>
          <a:bodyPr/>
          <a:lstStyle/>
          <a:p>
            <a:r>
              <a:rPr lang="en-US" dirty="0"/>
              <a:t>The issue of fluctuations</a:t>
            </a:r>
          </a:p>
        </p:txBody>
      </p:sp>
      <p:pic>
        <p:nvPicPr>
          <p:cNvPr id="3" name="Picture 2">
            <a:extLst>
              <a:ext uri="{FF2B5EF4-FFF2-40B4-BE49-F238E27FC236}">
                <a16:creationId xmlns:a16="http://schemas.microsoft.com/office/drawing/2014/main" id="{09F40775-F3BA-354E-813A-D47A2367F3BB}"/>
              </a:ext>
            </a:extLst>
          </p:cNvPr>
          <p:cNvPicPr/>
          <p:nvPr/>
        </p:nvPicPr>
        <p:blipFill>
          <a:blip r:embed="rId2">
            <a:extLst>
              <a:ext uri="{28A0092B-C50C-407E-A947-70E740481C1C}">
                <a14:useLocalDpi xmlns:a14="http://schemas.microsoft.com/office/drawing/2010/main" val="0"/>
              </a:ext>
            </a:extLst>
          </a:blip>
          <a:stretch>
            <a:fillRect/>
          </a:stretch>
        </p:blipFill>
        <p:spPr>
          <a:xfrm>
            <a:off x="483244" y="1641674"/>
            <a:ext cx="8385858" cy="3911353"/>
          </a:xfrm>
          <a:prstGeom prst="rect">
            <a:avLst/>
          </a:prstGeom>
        </p:spPr>
      </p:pic>
      <p:sp>
        <p:nvSpPr>
          <p:cNvPr id="5" name="Doughnut 4">
            <a:extLst>
              <a:ext uri="{FF2B5EF4-FFF2-40B4-BE49-F238E27FC236}">
                <a16:creationId xmlns:a16="http://schemas.microsoft.com/office/drawing/2014/main" id="{2699AF21-AF72-9043-BCF2-239B96C5EB6B}"/>
              </a:ext>
            </a:extLst>
          </p:cNvPr>
          <p:cNvSpPr/>
          <p:nvPr/>
        </p:nvSpPr>
        <p:spPr>
          <a:xfrm>
            <a:off x="3831221" y="3058610"/>
            <a:ext cx="844952" cy="740779"/>
          </a:xfrm>
          <a:prstGeom prst="donut">
            <a:avLst>
              <a:gd name="adj" fmla="val 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ughnut 5">
            <a:extLst>
              <a:ext uri="{FF2B5EF4-FFF2-40B4-BE49-F238E27FC236}">
                <a16:creationId xmlns:a16="http://schemas.microsoft.com/office/drawing/2014/main" id="{110EEF59-EA22-7B4D-9242-DD7AFD1C9643}"/>
              </a:ext>
            </a:extLst>
          </p:cNvPr>
          <p:cNvSpPr/>
          <p:nvPr/>
        </p:nvSpPr>
        <p:spPr>
          <a:xfrm>
            <a:off x="4571999" y="2647414"/>
            <a:ext cx="844952" cy="740779"/>
          </a:xfrm>
          <a:prstGeom prst="donut">
            <a:avLst>
              <a:gd name="adj" fmla="val 0"/>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06C421A-1FA9-5447-BC7B-4F9DFCBE4C45}"/>
              </a:ext>
            </a:extLst>
          </p:cNvPr>
          <p:cNvCxnSpPr>
            <a:cxnSpLocks/>
          </p:cNvCxnSpPr>
          <p:nvPr/>
        </p:nvCxnSpPr>
        <p:spPr>
          <a:xfrm flipH="1">
            <a:off x="4354201" y="3244281"/>
            <a:ext cx="2650602" cy="24303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202EF3-CCB5-1A4B-A54F-2698EC5F534C}"/>
              </a:ext>
            </a:extLst>
          </p:cNvPr>
          <p:cNvCxnSpPr>
            <a:cxnSpLocks/>
          </p:cNvCxnSpPr>
          <p:nvPr/>
        </p:nvCxnSpPr>
        <p:spPr>
          <a:xfrm flipH="1">
            <a:off x="5094981" y="2917267"/>
            <a:ext cx="1909822" cy="15046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750600-5EFA-FE4C-B9C1-136CE412E4E7}"/>
              </a:ext>
            </a:extLst>
          </p:cNvPr>
          <p:cNvSpPr txBox="1"/>
          <p:nvPr/>
        </p:nvSpPr>
        <p:spPr>
          <a:xfrm>
            <a:off x="1035934" y="5640937"/>
            <a:ext cx="7072131" cy="923330"/>
          </a:xfrm>
          <a:prstGeom prst="rect">
            <a:avLst/>
          </a:prstGeom>
          <a:noFill/>
        </p:spPr>
        <p:txBody>
          <a:bodyPr wrap="square" rtlCol="0">
            <a:spAutoFit/>
          </a:bodyPr>
          <a:lstStyle/>
          <a:p>
            <a:r>
              <a:rPr lang="en-US" dirty="0">
                <a:latin typeface="Cambria" panose="02040503050406030204" pitchFamily="18" charset="0"/>
              </a:rPr>
              <a:t>We have noted a trend that has pupils AT in one year and BELOW in another.  The following lineal paths may explain this apparent fluctuation.  </a:t>
            </a:r>
          </a:p>
        </p:txBody>
      </p:sp>
    </p:spTree>
    <p:extLst>
      <p:ext uri="{BB962C8B-B14F-4D97-AF65-F5344CB8AC3E}">
        <p14:creationId xmlns:p14="http://schemas.microsoft.com/office/powerpoint/2010/main" val="341980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3354765"/>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achieve to their expected level against the National Curriculum by the end of the year as a minimum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2020 are: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457200" indent="-457200">
              <a:buFont typeface="+mj-lt"/>
              <a:buAutoNum type="arabicPeriod"/>
            </a:pPr>
            <a:r>
              <a:rPr lang="en-GB" sz="2000" dirty="0">
                <a:latin typeface="Cambria" panose="02040503050406030204" pitchFamily="18" charset="0"/>
              </a:rPr>
              <a:t>	A focus in the Junior School on Letter ID and CAP</a:t>
            </a:r>
          </a:p>
          <a:p>
            <a:pPr marL="457200" indent="-457200">
              <a:buFont typeface="+mj-lt"/>
              <a:buAutoNum type="arabicPeriod"/>
            </a:pPr>
            <a:r>
              <a:rPr lang="en-GB" sz="2000" dirty="0">
                <a:latin typeface="Cambria" panose="02040503050406030204" pitchFamily="18" charset="0"/>
              </a:rPr>
              <a:t>	Boys achievement – lifting interest and engagement in Reading</a:t>
            </a:r>
            <a:endParaRPr lang="en-NZ" sz="2000" dirty="0">
              <a:latin typeface="Cambria" panose="02040503050406030204" pitchFamily="18" charset="0"/>
            </a:endParaRPr>
          </a:p>
          <a:p>
            <a:pPr marL="457200" lvl="0" indent="-457200">
              <a:buFont typeface="+mj-lt"/>
              <a:buAutoNum type="arabicPeriod"/>
            </a:pPr>
            <a:r>
              <a:rPr lang="en-GB" sz="2000" dirty="0">
                <a:latin typeface="Cambria" panose="02040503050406030204" pitchFamily="18" charset="0"/>
              </a:rPr>
              <a:t>	Year 9, 10 - a focus on lifting achievement </a:t>
            </a:r>
            <a:endParaRPr lang="en-NZ" sz="2000" dirty="0">
              <a:latin typeface="Cambria" panose="02040503050406030204" pitchFamily="18" charset="0"/>
            </a:endParaRPr>
          </a:p>
          <a:p>
            <a:endParaRPr lang="en-US" sz="1600" dirty="0"/>
          </a:p>
        </p:txBody>
      </p:sp>
    </p:spTree>
    <p:extLst>
      <p:ext uri="{BB962C8B-B14F-4D97-AF65-F5344CB8AC3E}">
        <p14:creationId xmlns:p14="http://schemas.microsoft.com/office/powerpoint/2010/main" val="195211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6283-09D6-B945-A65C-37C2B1B359C6}"/>
              </a:ext>
            </a:extLst>
          </p:cNvPr>
          <p:cNvSpPr>
            <a:spLocks noGrp="1"/>
          </p:cNvSpPr>
          <p:nvPr>
            <p:ph type="title"/>
          </p:nvPr>
        </p:nvSpPr>
        <p:spPr/>
        <p:txBody>
          <a:bodyPr/>
          <a:lstStyle/>
          <a:p>
            <a:r>
              <a:rPr lang="en-US" dirty="0"/>
              <a:t>Overall Reading</a:t>
            </a:r>
          </a:p>
        </p:txBody>
      </p:sp>
      <p:sp>
        <p:nvSpPr>
          <p:cNvPr id="4" name="Rectangle 3">
            <a:extLst>
              <a:ext uri="{FF2B5EF4-FFF2-40B4-BE49-F238E27FC236}">
                <a16:creationId xmlns:a16="http://schemas.microsoft.com/office/drawing/2014/main" id="{05A18275-80B4-7643-B83C-4044BE373634}"/>
              </a:ext>
            </a:extLst>
          </p:cNvPr>
          <p:cNvSpPr/>
          <p:nvPr/>
        </p:nvSpPr>
        <p:spPr>
          <a:xfrm>
            <a:off x="522980" y="1908456"/>
            <a:ext cx="7984915" cy="4247317"/>
          </a:xfrm>
          <a:prstGeom prst="rect">
            <a:avLst/>
          </a:prstGeom>
        </p:spPr>
        <p:txBody>
          <a:bodyPr wrap="square">
            <a:spAutoFit/>
          </a:bodyPr>
          <a:lstStyle/>
          <a:p>
            <a:pPr algn="ct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In 2020  we see a positive trend continue across all levels</a:t>
            </a:r>
          </a:p>
          <a:p>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Year 1-10 = 86% </a:t>
            </a:r>
            <a:r>
              <a:rPr lang="en-NZ" dirty="0">
                <a:solidFill>
                  <a:srgbClr val="000000"/>
                </a:solidFill>
                <a:latin typeface="Calibri" panose="020F0502020204030204" pitchFamily="34" charset="0"/>
                <a:ea typeface="Calibri" panose="020F0502020204030204" pitchFamily="34" charset="0"/>
                <a:cs typeface="Calibri" panose="020F0502020204030204" pitchFamily="34" charset="0"/>
              </a:rPr>
              <a:t>of all students were </a:t>
            </a: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“At or Above” 	</a:t>
            </a:r>
            <a:r>
              <a:rPr lang="en-NZ" dirty="0">
                <a:solidFill>
                  <a:srgbClr val="000000"/>
                </a:solidFill>
                <a:latin typeface="Calibri" panose="020F0502020204030204" pitchFamily="34" charset="0"/>
                <a:ea typeface="Calibri" panose="020F0502020204030204" pitchFamily="34" charset="0"/>
                <a:cs typeface="Calibri" panose="020F0502020204030204" pitchFamily="34" charset="0"/>
              </a:rPr>
              <a:t>expectations for OTJ Reading</a:t>
            </a:r>
            <a:r>
              <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ct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Year 1 – 8 = 86%     Year 9 – 10 = 88%</a:t>
            </a:r>
          </a:p>
          <a:p>
            <a:endPar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NZ" sz="1600" b="1" dirty="0">
                <a:solidFill>
                  <a:srgbClr val="000000"/>
                </a:solidFill>
                <a:latin typeface="Calibri" panose="020F0502020204030204" pitchFamily="34" charset="0"/>
                <a:ea typeface="Calibri" panose="020F0502020204030204" pitchFamily="34" charset="0"/>
                <a:cs typeface="Calibri" panose="020F0502020204030204" pitchFamily="34" charset="0"/>
              </a:rPr>
              <a:t>2019</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- 85% of all students (Year 1-10) were “At or Above” expectations for OTJ 	Year 1 – 8 = 87%     Year 9 – 10 = 65%</a:t>
            </a: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NZ" sz="1600" b="1" dirty="0">
                <a:solidFill>
                  <a:srgbClr val="000000"/>
                </a:solidFill>
                <a:latin typeface="Calibri" panose="020F0502020204030204" pitchFamily="34" charset="0"/>
                <a:ea typeface="Calibri" panose="020F0502020204030204" pitchFamily="34" charset="0"/>
                <a:cs typeface="Calibri" panose="020F0502020204030204" pitchFamily="34" charset="0"/>
              </a:rPr>
              <a:t>2018</a:t>
            </a:r>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 - 70% of all students (year 1-10) were “At or Above” expectations for OTJ 	  </a:t>
            </a:r>
          </a:p>
          <a:p>
            <a:endPar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a:t>
            </a:r>
          </a:p>
          <a:p>
            <a:r>
              <a:rPr lang="en-NZ" sz="1600" dirty="0">
                <a:solidFill>
                  <a:srgbClr val="000000"/>
                </a:solidFill>
                <a:latin typeface="Calibri" panose="020F0502020204030204" pitchFamily="34" charset="0"/>
                <a:ea typeface="Calibri" panose="020F0502020204030204" pitchFamily="34" charset="0"/>
                <a:cs typeface="Calibri" panose="020F0502020204030204" pitchFamily="34" charset="0"/>
              </a:rPr>
              <a:t>Year 1 levels are similar to previous years.</a:t>
            </a:r>
          </a:p>
        </p:txBody>
      </p:sp>
    </p:spTree>
    <p:extLst>
      <p:ext uri="{BB962C8B-B14F-4D97-AF65-F5344CB8AC3E}">
        <p14:creationId xmlns:p14="http://schemas.microsoft.com/office/powerpoint/2010/main" val="365506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8934EA-6BA4-1742-86B9-7B41D6DF6ACD}"/>
              </a:ext>
            </a:extLst>
          </p:cNvPr>
          <p:cNvGraphicFramePr>
            <a:graphicFrameLocks noGrp="1"/>
          </p:cNvGraphicFramePr>
          <p:nvPr>
            <p:extLst>
              <p:ext uri="{D42A27DB-BD31-4B8C-83A1-F6EECF244321}">
                <p14:modId xmlns:p14="http://schemas.microsoft.com/office/powerpoint/2010/main" val="2000441578"/>
              </p:ext>
            </p:extLst>
          </p:nvPr>
        </p:nvGraphicFramePr>
        <p:xfrm>
          <a:off x="172379" y="1679171"/>
          <a:ext cx="8799241" cy="4929446"/>
        </p:xfrm>
        <a:graphic>
          <a:graphicData uri="http://schemas.openxmlformats.org/drawingml/2006/table">
            <a:tbl>
              <a:tblPr>
                <a:tableStyleId>{5C22544A-7EE6-4342-B048-85BDC9FD1C3A}</a:tableStyleId>
              </a:tblPr>
              <a:tblGrid>
                <a:gridCol w="702646">
                  <a:extLst>
                    <a:ext uri="{9D8B030D-6E8A-4147-A177-3AD203B41FA5}">
                      <a16:colId xmlns:a16="http://schemas.microsoft.com/office/drawing/2014/main" val="771302754"/>
                    </a:ext>
                  </a:extLst>
                </a:gridCol>
                <a:gridCol w="396822">
                  <a:extLst>
                    <a:ext uri="{9D8B030D-6E8A-4147-A177-3AD203B41FA5}">
                      <a16:colId xmlns:a16="http://schemas.microsoft.com/office/drawing/2014/main" val="880413087"/>
                    </a:ext>
                  </a:extLst>
                </a:gridCol>
                <a:gridCol w="349135">
                  <a:extLst>
                    <a:ext uri="{9D8B030D-6E8A-4147-A177-3AD203B41FA5}">
                      <a16:colId xmlns:a16="http://schemas.microsoft.com/office/drawing/2014/main" val="1434959698"/>
                    </a:ext>
                  </a:extLst>
                </a:gridCol>
                <a:gridCol w="349134">
                  <a:extLst>
                    <a:ext uri="{9D8B030D-6E8A-4147-A177-3AD203B41FA5}">
                      <a16:colId xmlns:a16="http://schemas.microsoft.com/office/drawing/2014/main" val="1545626258"/>
                    </a:ext>
                  </a:extLst>
                </a:gridCol>
                <a:gridCol w="332509">
                  <a:extLst>
                    <a:ext uri="{9D8B030D-6E8A-4147-A177-3AD203B41FA5}">
                      <a16:colId xmlns:a16="http://schemas.microsoft.com/office/drawing/2014/main" val="1761991300"/>
                    </a:ext>
                  </a:extLst>
                </a:gridCol>
                <a:gridCol w="340822">
                  <a:extLst>
                    <a:ext uri="{9D8B030D-6E8A-4147-A177-3AD203B41FA5}">
                      <a16:colId xmlns:a16="http://schemas.microsoft.com/office/drawing/2014/main" val="331716004"/>
                    </a:ext>
                  </a:extLst>
                </a:gridCol>
                <a:gridCol w="365760">
                  <a:extLst>
                    <a:ext uri="{9D8B030D-6E8A-4147-A177-3AD203B41FA5}">
                      <a16:colId xmlns:a16="http://schemas.microsoft.com/office/drawing/2014/main" val="3312128228"/>
                    </a:ext>
                  </a:extLst>
                </a:gridCol>
                <a:gridCol w="332509">
                  <a:extLst>
                    <a:ext uri="{9D8B030D-6E8A-4147-A177-3AD203B41FA5}">
                      <a16:colId xmlns:a16="http://schemas.microsoft.com/office/drawing/2014/main" val="253519409"/>
                    </a:ext>
                  </a:extLst>
                </a:gridCol>
                <a:gridCol w="349135">
                  <a:extLst>
                    <a:ext uri="{9D8B030D-6E8A-4147-A177-3AD203B41FA5}">
                      <a16:colId xmlns:a16="http://schemas.microsoft.com/office/drawing/2014/main" val="943087197"/>
                    </a:ext>
                  </a:extLst>
                </a:gridCol>
                <a:gridCol w="374073">
                  <a:extLst>
                    <a:ext uri="{9D8B030D-6E8A-4147-A177-3AD203B41FA5}">
                      <a16:colId xmlns:a16="http://schemas.microsoft.com/office/drawing/2014/main" val="1367713924"/>
                    </a:ext>
                  </a:extLst>
                </a:gridCol>
                <a:gridCol w="357447">
                  <a:extLst>
                    <a:ext uri="{9D8B030D-6E8A-4147-A177-3AD203B41FA5}">
                      <a16:colId xmlns:a16="http://schemas.microsoft.com/office/drawing/2014/main" val="2970244505"/>
                    </a:ext>
                  </a:extLst>
                </a:gridCol>
                <a:gridCol w="349134">
                  <a:extLst>
                    <a:ext uri="{9D8B030D-6E8A-4147-A177-3AD203B41FA5}">
                      <a16:colId xmlns:a16="http://schemas.microsoft.com/office/drawing/2014/main" val="2762704258"/>
                    </a:ext>
                  </a:extLst>
                </a:gridCol>
                <a:gridCol w="349135">
                  <a:extLst>
                    <a:ext uri="{9D8B030D-6E8A-4147-A177-3AD203B41FA5}">
                      <a16:colId xmlns:a16="http://schemas.microsoft.com/office/drawing/2014/main" val="3142332168"/>
                    </a:ext>
                  </a:extLst>
                </a:gridCol>
                <a:gridCol w="332509">
                  <a:extLst>
                    <a:ext uri="{9D8B030D-6E8A-4147-A177-3AD203B41FA5}">
                      <a16:colId xmlns:a16="http://schemas.microsoft.com/office/drawing/2014/main" val="2728757912"/>
                    </a:ext>
                  </a:extLst>
                </a:gridCol>
                <a:gridCol w="382386">
                  <a:extLst>
                    <a:ext uri="{9D8B030D-6E8A-4147-A177-3AD203B41FA5}">
                      <a16:colId xmlns:a16="http://schemas.microsoft.com/office/drawing/2014/main" val="2328689092"/>
                    </a:ext>
                  </a:extLst>
                </a:gridCol>
                <a:gridCol w="423949">
                  <a:extLst>
                    <a:ext uri="{9D8B030D-6E8A-4147-A177-3AD203B41FA5}">
                      <a16:colId xmlns:a16="http://schemas.microsoft.com/office/drawing/2014/main" val="396113829"/>
                    </a:ext>
                  </a:extLst>
                </a:gridCol>
                <a:gridCol w="399011">
                  <a:extLst>
                    <a:ext uri="{9D8B030D-6E8A-4147-A177-3AD203B41FA5}">
                      <a16:colId xmlns:a16="http://schemas.microsoft.com/office/drawing/2014/main" val="1654436133"/>
                    </a:ext>
                  </a:extLst>
                </a:gridCol>
                <a:gridCol w="423949">
                  <a:extLst>
                    <a:ext uri="{9D8B030D-6E8A-4147-A177-3AD203B41FA5}">
                      <a16:colId xmlns:a16="http://schemas.microsoft.com/office/drawing/2014/main" val="385620310"/>
                    </a:ext>
                  </a:extLst>
                </a:gridCol>
                <a:gridCol w="440574">
                  <a:extLst>
                    <a:ext uri="{9D8B030D-6E8A-4147-A177-3AD203B41FA5}">
                      <a16:colId xmlns:a16="http://schemas.microsoft.com/office/drawing/2014/main" val="2840530875"/>
                    </a:ext>
                  </a:extLst>
                </a:gridCol>
                <a:gridCol w="415637">
                  <a:extLst>
                    <a:ext uri="{9D8B030D-6E8A-4147-A177-3AD203B41FA5}">
                      <a16:colId xmlns:a16="http://schemas.microsoft.com/office/drawing/2014/main" val="922414915"/>
                    </a:ext>
                  </a:extLst>
                </a:gridCol>
                <a:gridCol w="432261">
                  <a:extLst>
                    <a:ext uri="{9D8B030D-6E8A-4147-A177-3AD203B41FA5}">
                      <a16:colId xmlns:a16="http://schemas.microsoft.com/office/drawing/2014/main" val="299154563"/>
                    </a:ext>
                  </a:extLst>
                </a:gridCol>
                <a:gridCol w="600704">
                  <a:extLst>
                    <a:ext uri="{9D8B030D-6E8A-4147-A177-3AD203B41FA5}">
                      <a16:colId xmlns:a16="http://schemas.microsoft.com/office/drawing/2014/main" val="1062930392"/>
                    </a:ext>
                  </a:extLst>
                </a:gridCol>
              </a:tblGrid>
              <a:tr h="1038384">
                <a:tc>
                  <a:txBody>
                    <a:bodyPr/>
                    <a:lstStyle/>
                    <a:p>
                      <a:pPr algn="ctr"/>
                      <a:r>
                        <a:rPr lang="en-GB" sz="800" dirty="0">
                          <a:effectLst/>
                        </a:rPr>
                        <a:t> </a:t>
                      </a:r>
                      <a:endParaRPr lang="en-NZ" sz="900" dirty="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700" dirty="0" err="1">
                          <a:effectLst/>
                        </a:rPr>
                        <a:t>Yr</a:t>
                      </a:r>
                      <a:r>
                        <a:rPr lang="en-GB" sz="700" dirty="0">
                          <a:effectLst/>
                        </a:rPr>
                        <a:t> 1 2019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1 2020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a:effectLst/>
                        </a:rPr>
                        <a:t>Yr2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2 2020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3 2019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3 2020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4 2019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4 2020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5 2019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5 2020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6 2019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6 2020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7 2019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7 2020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8 2019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8 2020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9</a:t>
                      </a:r>
                      <a:br>
                        <a:rPr lang="en-GB" sz="700" dirty="0">
                          <a:effectLst/>
                        </a:rPr>
                      </a:br>
                      <a:r>
                        <a:rPr lang="en-GB" sz="700" dirty="0">
                          <a:effectLst/>
                        </a:rPr>
                        <a:t>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err="1">
                          <a:effectLst/>
                        </a:rPr>
                        <a:t>Yr</a:t>
                      </a:r>
                      <a:r>
                        <a:rPr lang="en-GB" sz="700" dirty="0">
                          <a:effectLst/>
                        </a:rPr>
                        <a:t> 9</a:t>
                      </a:r>
                      <a:br>
                        <a:rPr lang="en-GB" sz="700" dirty="0">
                          <a:effectLst/>
                        </a:rPr>
                      </a:br>
                      <a:r>
                        <a:rPr lang="en-GB" sz="700" dirty="0">
                          <a:effectLst/>
                        </a:rPr>
                        <a:t>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700" dirty="0">
                          <a:effectLst/>
                        </a:rPr>
                        <a:t>Yr10</a:t>
                      </a:r>
                      <a:br>
                        <a:rPr lang="en-GB" sz="700" dirty="0">
                          <a:effectLst/>
                        </a:rPr>
                      </a:br>
                      <a:r>
                        <a:rPr lang="en-GB" sz="700" dirty="0">
                          <a:effectLst/>
                        </a:rPr>
                        <a:t>2019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marL="71755" marR="71755" algn="ctr">
                        <a:spcAft>
                          <a:spcPts val="0"/>
                        </a:spcAft>
                      </a:pPr>
                      <a:r>
                        <a:rPr lang="en-GB" sz="700" dirty="0">
                          <a:effectLst/>
                        </a:rPr>
                        <a:t>Yr10 </a:t>
                      </a:r>
                      <a:br>
                        <a:rPr lang="en-GB" sz="700" dirty="0">
                          <a:effectLst/>
                        </a:rPr>
                      </a:br>
                      <a:r>
                        <a:rPr lang="en-GB" sz="700" dirty="0">
                          <a:effectLst/>
                        </a:rPr>
                        <a:t>2020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marL="71755" marR="71755" algn="ctr">
                        <a:spcAft>
                          <a:spcPts val="0"/>
                        </a:spcAft>
                      </a:pPr>
                      <a:r>
                        <a:rPr lang="en-GB" sz="700" b="1" dirty="0">
                          <a:effectLst/>
                        </a:rPr>
                        <a:t>2020 Overall </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907193369"/>
                  </a:ext>
                </a:extLst>
              </a:tr>
              <a:tr h="299312">
                <a:tc rowSpan="2">
                  <a:txBody>
                    <a:bodyPr/>
                    <a:lstStyle/>
                    <a:p>
                      <a:pPr marR="71755" algn="ctr"/>
                      <a:r>
                        <a:rPr lang="en-GB" sz="800">
                          <a:effectLst/>
                        </a:rPr>
                        <a:t>Well Below</a:t>
                      </a:r>
                      <a:endParaRPr lang="en-NZ" sz="900">
                        <a:effectLst/>
                      </a:endParaRPr>
                    </a:p>
                    <a:p>
                      <a:pPr marL="71755" marR="71755" algn="ctr">
                        <a:spcAft>
                          <a:spcPts val="0"/>
                        </a:spcAft>
                      </a:pPr>
                      <a:r>
                        <a:rPr lang="en-GB" sz="800">
                          <a:effectLst/>
                        </a:rPr>
                        <a:t>#</a:t>
                      </a:r>
                      <a:endParaRPr lang="en-NZ" sz="900">
                        <a:effectLst/>
                      </a:endParaRPr>
                    </a:p>
                    <a:p>
                      <a:pPr marL="71755" marR="71755" algn="ctr">
                        <a:spcAft>
                          <a:spcPts val="0"/>
                        </a:spcAft>
                      </a:pPr>
                      <a:r>
                        <a:rPr lang="en-GB" sz="800">
                          <a:effectLst/>
                        </a:rPr>
                        <a:t>%</a:t>
                      </a:r>
                      <a:endParaRPr lang="en-NZ" sz="90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2</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2</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7</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3284061087"/>
                  </a:ext>
                </a:extLst>
              </a:tr>
              <a:tr h="299312">
                <a:tc vMerge="1">
                  <a:txBody>
                    <a:bodyPr/>
                    <a:lstStyle/>
                    <a:p>
                      <a:endParaRPr lang="en-US"/>
                    </a:p>
                  </a:txBody>
                  <a:tcP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2%</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3677269197"/>
                  </a:ext>
                </a:extLst>
              </a:tr>
              <a:tr h="299312">
                <a:tc rowSpan="2">
                  <a:txBody>
                    <a:bodyPr/>
                    <a:lstStyle/>
                    <a:p>
                      <a:pPr marR="71755" algn="ctr"/>
                      <a:r>
                        <a:rPr lang="en-GB" sz="800">
                          <a:effectLst/>
                        </a:rPr>
                        <a:t>Below</a:t>
                      </a:r>
                      <a:endParaRPr lang="en-NZ" sz="900">
                        <a:effectLst/>
                      </a:endParaRPr>
                    </a:p>
                    <a:p>
                      <a:pPr marL="71755" marR="71755" algn="ctr">
                        <a:spcAft>
                          <a:spcPts val="0"/>
                        </a:spcAft>
                      </a:pPr>
                      <a:r>
                        <a:rPr lang="en-GB" sz="800">
                          <a:effectLst/>
                        </a:rPr>
                        <a:t>#</a:t>
                      </a:r>
                      <a:endParaRPr lang="en-NZ" sz="900">
                        <a:effectLst/>
                      </a:endParaRPr>
                    </a:p>
                    <a:p>
                      <a:pPr marL="71755" marR="71755" algn="ctr">
                        <a:spcAft>
                          <a:spcPts val="0"/>
                        </a:spcAft>
                      </a:pPr>
                      <a:r>
                        <a:rPr lang="en-GB" sz="800">
                          <a:effectLst/>
                        </a:rPr>
                        <a:t>%</a:t>
                      </a:r>
                      <a:endParaRPr lang="en-NZ" sz="90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34</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511650570"/>
                  </a:ext>
                </a:extLst>
              </a:tr>
              <a:tr h="448969">
                <a:tc vMerge="1">
                  <a:txBody>
                    <a:bodyPr/>
                    <a:lstStyle/>
                    <a:p>
                      <a:endParaRPr lang="en-US"/>
                    </a:p>
                  </a:txBody>
                  <a:tcP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12</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11%</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11%</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1468522636"/>
                  </a:ext>
                </a:extLst>
              </a:tr>
              <a:tr h="448969">
                <a:tc rowSpan="2">
                  <a:txBody>
                    <a:bodyPr/>
                    <a:lstStyle/>
                    <a:p>
                      <a:pPr marR="71755" algn="ctr"/>
                      <a:r>
                        <a:rPr lang="en-GB" sz="800">
                          <a:effectLst/>
                        </a:rPr>
                        <a:t>At</a:t>
                      </a:r>
                      <a:endParaRPr lang="en-NZ" sz="900">
                        <a:effectLst/>
                      </a:endParaRPr>
                    </a:p>
                    <a:p>
                      <a:pPr marL="71755" marR="71755" algn="ctr">
                        <a:spcAft>
                          <a:spcPts val="0"/>
                        </a:spcAft>
                      </a:pPr>
                      <a:r>
                        <a:rPr lang="en-GB" sz="800">
                          <a:effectLst/>
                        </a:rPr>
                        <a:t>#</a:t>
                      </a:r>
                      <a:endParaRPr lang="en-NZ" sz="900">
                        <a:effectLst/>
                      </a:endParaRPr>
                    </a:p>
                    <a:p>
                      <a:pPr marL="71755" marR="71755" algn="ctr">
                        <a:spcAft>
                          <a:spcPts val="0"/>
                        </a:spcAft>
                      </a:pPr>
                      <a:r>
                        <a:rPr lang="en-GB" sz="800">
                          <a:effectLst/>
                        </a:rPr>
                        <a:t>%</a:t>
                      </a:r>
                      <a:endParaRPr lang="en-NZ" sz="90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27</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8</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160</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1921442565"/>
                  </a:ext>
                </a:extLst>
              </a:tr>
              <a:tr h="448969">
                <a:tc vMerge="1">
                  <a:txBody>
                    <a:bodyPr/>
                    <a:lstStyle/>
                    <a:p>
                      <a:endParaRPr lang="en-US"/>
                    </a:p>
                  </a:txBody>
                  <a:tcP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79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67%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54%</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3173221408"/>
                  </a:ext>
                </a:extLst>
              </a:tr>
              <a:tr h="299312">
                <a:tc rowSpan="2">
                  <a:txBody>
                    <a:bodyPr/>
                    <a:lstStyle/>
                    <a:p>
                      <a:pPr marR="71755" algn="ctr"/>
                      <a:r>
                        <a:rPr lang="en-GB" sz="800">
                          <a:effectLst/>
                        </a:rPr>
                        <a:t>Above</a:t>
                      </a:r>
                      <a:endParaRPr lang="en-NZ" sz="900">
                        <a:effectLst/>
                      </a:endParaRPr>
                    </a:p>
                    <a:p>
                      <a:pPr marL="71755" marR="71755" algn="ctr">
                        <a:spcAft>
                          <a:spcPts val="0"/>
                        </a:spcAft>
                      </a:pPr>
                      <a:r>
                        <a:rPr lang="en-GB" sz="800">
                          <a:effectLst/>
                        </a:rPr>
                        <a:t>#</a:t>
                      </a:r>
                      <a:endParaRPr lang="en-NZ" sz="900">
                        <a:effectLst/>
                      </a:endParaRPr>
                    </a:p>
                    <a:p>
                      <a:pPr marL="71755" marR="71755" algn="ctr">
                        <a:spcAft>
                          <a:spcPts val="0"/>
                        </a:spcAft>
                      </a:pPr>
                      <a:r>
                        <a:rPr lang="en-GB" sz="800">
                          <a:effectLst/>
                        </a:rPr>
                        <a:t>%</a:t>
                      </a:r>
                      <a:endParaRPr lang="en-NZ" sz="90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11</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97</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68946373"/>
                  </a:ext>
                </a:extLst>
              </a:tr>
              <a:tr h="448969">
                <a:tc vMerge="1">
                  <a:txBody>
                    <a:bodyPr/>
                    <a:lstStyle/>
                    <a:p>
                      <a:endParaRPr lang="en-US"/>
                    </a:p>
                  </a:txBody>
                  <a:tcP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55%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38%</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15</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9%</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18</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18%</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28</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19</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52%</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33%</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39801418"/>
                  </a:ext>
                </a:extLst>
              </a:tr>
              <a:tr h="448969">
                <a:tc rowSpan="2">
                  <a:txBody>
                    <a:bodyPr/>
                    <a:lstStyle/>
                    <a:p>
                      <a:pPr algn="ctr"/>
                      <a:r>
                        <a:rPr lang="en-GB" sz="800">
                          <a:effectLst/>
                        </a:rPr>
                        <a:t>Total</a:t>
                      </a:r>
                      <a:endParaRPr lang="en-NZ" sz="900">
                        <a:effectLst/>
                      </a:endParaRPr>
                    </a:p>
                    <a:p>
                      <a:pPr marL="71755" marR="71755" algn="ctr">
                        <a:spcAft>
                          <a:spcPts val="0"/>
                        </a:spcAft>
                      </a:pPr>
                      <a:r>
                        <a:rPr lang="en-GB" sz="800">
                          <a:effectLst/>
                        </a:rPr>
                        <a:t>#</a:t>
                      </a:r>
                      <a:endParaRPr lang="en-NZ" sz="900">
                        <a:effectLst/>
                      </a:endParaRPr>
                    </a:p>
                    <a:p>
                      <a:pPr marL="71755" marR="71755" algn="ctr">
                        <a:spcAft>
                          <a:spcPts val="0"/>
                        </a:spcAft>
                      </a:pPr>
                      <a:r>
                        <a:rPr lang="en-GB" sz="800">
                          <a:effectLst/>
                        </a:rPr>
                        <a:t>%</a:t>
                      </a:r>
                      <a:endParaRPr lang="en-NZ" sz="900">
                        <a:effectLst/>
                        <a:latin typeface="Times New Roman" panose="02020603050405020304" pitchFamily="18" charset="0"/>
                        <a:ea typeface="Times New Roman" panose="02020603050405020304" pitchFamily="18" charset="0"/>
                      </a:endParaRPr>
                    </a:p>
                  </a:txBody>
                  <a:tcPr marL="50860" marR="50860" marT="0" marB="0"/>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n/a</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45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35</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21</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34</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22</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18</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27</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16</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21</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298</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2170303193"/>
                  </a:ext>
                </a:extLst>
              </a:tr>
              <a:tr h="448969">
                <a:tc vMerge="1">
                  <a:txBody>
                    <a:bodyPr/>
                    <a:lstStyle/>
                    <a:p>
                      <a:endParaRPr lang="en-US"/>
                    </a:p>
                  </a:txBody>
                  <a:tcP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 </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a:effectLst/>
                        </a:rPr>
                        <a:t>100</a:t>
                      </a:r>
                      <a:endParaRPr lang="en-NZ" sz="90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dirty="0">
                          <a:effectLst/>
                        </a:rPr>
                        <a:t>100</a:t>
                      </a:r>
                      <a:endParaRPr lang="en-NZ" sz="900" dirty="0">
                        <a:effectLst/>
                        <a:latin typeface="Times New Roman" panose="02020603050405020304" pitchFamily="18" charset="0"/>
                        <a:ea typeface="Times New Roman" panose="02020603050405020304" pitchFamily="18" charset="0"/>
                      </a:endParaRPr>
                    </a:p>
                  </a:txBody>
                  <a:tcPr marL="50860" marR="50860" marT="0" marB="0" anchor="ctr"/>
                </a:tc>
                <a:tc>
                  <a:txBody>
                    <a:bodyPr/>
                    <a:lstStyle/>
                    <a:p>
                      <a:pPr algn="ctr"/>
                      <a:r>
                        <a:rPr lang="en-GB" sz="800" b="1" dirty="0">
                          <a:effectLst/>
                        </a:rPr>
                        <a:t>100</a:t>
                      </a:r>
                      <a:endParaRPr lang="en-NZ" sz="900" b="1" dirty="0">
                        <a:effectLst/>
                        <a:latin typeface="Times New Roman" panose="02020603050405020304" pitchFamily="18" charset="0"/>
                        <a:ea typeface="Times New Roman" panose="02020603050405020304" pitchFamily="18" charset="0"/>
                      </a:endParaRPr>
                    </a:p>
                  </a:txBody>
                  <a:tcPr marL="50860" marR="50860" marT="0" marB="0" anchor="ctr"/>
                </a:tc>
                <a:extLst>
                  <a:ext uri="{0D108BD9-81ED-4DB2-BD59-A6C34878D82A}">
                    <a16:rowId xmlns:a16="http://schemas.microsoft.com/office/drawing/2014/main" val="2287559174"/>
                  </a:ext>
                </a:extLst>
              </a:tr>
            </a:tbl>
          </a:graphicData>
        </a:graphic>
      </p:graphicFrame>
      <p:sp>
        <p:nvSpPr>
          <p:cNvPr id="2" name="Title 1">
            <a:extLst>
              <a:ext uri="{FF2B5EF4-FFF2-40B4-BE49-F238E27FC236}">
                <a16:creationId xmlns:a16="http://schemas.microsoft.com/office/drawing/2014/main" id="{96E192DA-03A3-104B-92B0-463212F98C71}"/>
              </a:ext>
            </a:extLst>
          </p:cNvPr>
          <p:cNvSpPr>
            <a:spLocks noGrp="1"/>
          </p:cNvSpPr>
          <p:nvPr>
            <p:ph type="title"/>
          </p:nvPr>
        </p:nvSpPr>
        <p:spPr/>
        <p:txBody>
          <a:bodyPr/>
          <a:lstStyle/>
          <a:p>
            <a:r>
              <a:rPr lang="en-US" dirty="0"/>
              <a:t>2020 Overall Reading</a:t>
            </a:r>
          </a:p>
        </p:txBody>
      </p:sp>
      <p:cxnSp>
        <p:nvCxnSpPr>
          <p:cNvPr id="11" name="Straight Arrow Connector 10">
            <a:extLst>
              <a:ext uri="{FF2B5EF4-FFF2-40B4-BE49-F238E27FC236}">
                <a16:creationId xmlns:a16="http://schemas.microsoft.com/office/drawing/2014/main" id="{0F5E2DE6-1CA1-5440-A162-903E5F91D0A3}"/>
              </a:ext>
            </a:extLst>
          </p:cNvPr>
          <p:cNvCxnSpPr>
            <a:cxnSpLocks/>
          </p:cNvCxnSpPr>
          <p:nvPr/>
        </p:nvCxnSpPr>
        <p:spPr>
          <a:xfrm>
            <a:off x="6065117" y="3254635"/>
            <a:ext cx="11395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FB00D9-DEBB-F94B-ADC3-0A6E85858DD8}"/>
              </a:ext>
            </a:extLst>
          </p:cNvPr>
          <p:cNvCxnSpPr>
            <a:cxnSpLocks/>
          </p:cNvCxnSpPr>
          <p:nvPr/>
        </p:nvCxnSpPr>
        <p:spPr>
          <a:xfrm>
            <a:off x="4579807" y="4872059"/>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FE8C8E-8FF6-9C46-954A-087033C23953}"/>
              </a:ext>
            </a:extLst>
          </p:cNvPr>
          <p:cNvCxnSpPr>
            <a:cxnSpLocks/>
          </p:cNvCxnSpPr>
          <p:nvPr/>
        </p:nvCxnSpPr>
        <p:spPr>
          <a:xfrm>
            <a:off x="5346743" y="3733215"/>
            <a:ext cx="1033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08B843-4C6B-694D-A028-C79402CD5CF7}"/>
              </a:ext>
            </a:extLst>
          </p:cNvPr>
          <p:cNvCxnSpPr>
            <a:cxnSpLocks/>
          </p:cNvCxnSpPr>
          <p:nvPr/>
        </p:nvCxnSpPr>
        <p:spPr>
          <a:xfrm flipV="1">
            <a:off x="6046868" y="4389120"/>
            <a:ext cx="1157843" cy="482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22B653-D9CD-1C44-B983-53A53A42BCFD}"/>
              </a:ext>
            </a:extLst>
          </p:cNvPr>
          <p:cNvCxnSpPr>
            <a:cxnSpLocks/>
          </p:cNvCxnSpPr>
          <p:nvPr/>
        </p:nvCxnSpPr>
        <p:spPr>
          <a:xfrm flipV="1">
            <a:off x="4571999" y="4389120"/>
            <a:ext cx="1038156" cy="47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A140E0-6877-0C4A-B331-98FC696014A6}"/>
              </a:ext>
            </a:extLst>
          </p:cNvPr>
          <p:cNvCxnSpPr>
            <a:cxnSpLocks/>
          </p:cNvCxnSpPr>
          <p:nvPr/>
        </p:nvCxnSpPr>
        <p:spPr>
          <a:xfrm flipV="1">
            <a:off x="6861257" y="3534512"/>
            <a:ext cx="1222745" cy="39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CCD603-16CA-5E4B-A78B-7AAC967588DB}"/>
              </a:ext>
            </a:extLst>
          </p:cNvPr>
          <p:cNvCxnSpPr>
            <a:cxnSpLocks/>
          </p:cNvCxnSpPr>
          <p:nvPr/>
        </p:nvCxnSpPr>
        <p:spPr>
          <a:xfrm flipV="1">
            <a:off x="5346743" y="3534512"/>
            <a:ext cx="1033279" cy="198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D02C95-92A3-784D-96D7-AC021345769E}"/>
              </a:ext>
            </a:extLst>
          </p:cNvPr>
          <p:cNvCxnSpPr>
            <a:cxnSpLocks/>
          </p:cNvCxnSpPr>
          <p:nvPr/>
        </p:nvCxnSpPr>
        <p:spPr>
          <a:xfrm>
            <a:off x="6861257" y="3084823"/>
            <a:ext cx="1222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5E000F7-23F8-F948-B73F-77D3181FC90D}"/>
              </a:ext>
            </a:extLst>
          </p:cNvPr>
          <p:cNvCxnSpPr>
            <a:cxnSpLocks/>
          </p:cNvCxnSpPr>
          <p:nvPr/>
        </p:nvCxnSpPr>
        <p:spPr>
          <a:xfrm>
            <a:off x="6861257" y="3952667"/>
            <a:ext cx="1275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55A73D-36EF-314A-BF53-A83B207A7FD4}"/>
              </a:ext>
            </a:extLst>
          </p:cNvPr>
          <p:cNvCxnSpPr>
            <a:cxnSpLocks/>
          </p:cNvCxnSpPr>
          <p:nvPr/>
        </p:nvCxnSpPr>
        <p:spPr>
          <a:xfrm>
            <a:off x="2466379" y="3963102"/>
            <a:ext cx="1033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A81134F-DDF8-824A-8F15-20564C08AFFD}"/>
              </a:ext>
            </a:extLst>
          </p:cNvPr>
          <p:cNvCxnSpPr>
            <a:cxnSpLocks/>
          </p:cNvCxnSpPr>
          <p:nvPr/>
        </p:nvCxnSpPr>
        <p:spPr>
          <a:xfrm>
            <a:off x="6055439" y="4872059"/>
            <a:ext cx="11589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332099-DDEB-E04B-9090-BEB4DB38C145}"/>
              </a:ext>
            </a:extLst>
          </p:cNvPr>
          <p:cNvCxnSpPr>
            <a:cxnSpLocks/>
          </p:cNvCxnSpPr>
          <p:nvPr/>
        </p:nvCxnSpPr>
        <p:spPr>
          <a:xfrm>
            <a:off x="4579807" y="5621005"/>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E87CC0B-7415-0D49-BFF8-F2AAAE3A9FDE}"/>
              </a:ext>
            </a:extLst>
          </p:cNvPr>
          <p:cNvCxnSpPr>
            <a:cxnSpLocks/>
          </p:cNvCxnSpPr>
          <p:nvPr/>
        </p:nvCxnSpPr>
        <p:spPr>
          <a:xfrm>
            <a:off x="3147247" y="5621005"/>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18E68E3-F4C9-BF43-85F4-24E5E24562CA}"/>
              </a:ext>
            </a:extLst>
          </p:cNvPr>
          <p:cNvCxnSpPr>
            <a:cxnSpLocks/>
          </p:cNvCxnSpPr>
          <p:nvPr/>
        </p:nvCxnSpPr>
        <p:spPr>
          <a:xfrm flipV="1">
            <a:off x="4579807" y="5140990"/>
            <a:ext cx="1038156" cy="472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BD3F55A-B333-084A-8AC3-E73E077CB901}"/>
              </a:ext>
            </a:extLst>
          </p:cNvPr>
          <p:cNvCxnSpPr>
            <a:cxnSpLocks/>
          </p:cNvCxnSpPr>
          <p:nvPr/>
        </p:nvCxnSpPr>
        <p:spPr>
          <a:xfrm>
            <a:off x="5346743" y="5377357"/>
            <a:ext cx="1030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DB93C29-E609-1E4E-9F49-36646698884B}"/>
              </a:ext>
            </a:extLst>
          </p:cNvPr>
          <p:cNvCxnSpPr>
            <a:cxnSpLocks/>
          </p:cNvCxnSpPr>
          <p:nvPr/>
        </p:nvCxnSpPr>
        <p:spPr>
          <a:xfrm>
            <a:off x="6861257" y="5623639"/>
            <a:ext cx="1153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603C7C0-F354-A145-B43C-8A6C8F261CA9}"/>
              </a:ext>
            </a:extLst>
          </p:cNvPr>
          <p:cNvCxnSpPr>
            <a:cxnSpLocks/>
          </p:cNvCxnSpPr>
          <p:nvPr/>
        </p:nvCxnSpPr>
        <p:spPr>
          <a:xfrm flipV="1">
            <a:off x="6865673" y="5216984"/>
            <a:ext cx="1222745" cy="39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6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3474-A843-3644-A59D-44CC8C565579}"/>
              </a:ext>
            </a:extLst>
          </p:cNvPr>
          <p:cNvSpPr>
            <a:spLocks noGrp="1"/>
          </p:cNvSpPr>
          <p:nvPr>
            <p:ph type="title"/>
          </p:nvPr>
        </p:nvSpPr>
        <p:spPr/>
        <p:txBody>
          <a:bodyPr/>
          <a:lstStyle/>
          <a:p>
            <a:r>
              <a:rPr lang="en-US" dirty="0"/>
              <a:t>2020 Reading Recovery </a:t>
            </a:r>
          </a:p>
        </p:txBody>
      </p:sp>
      <p:graphicFrame>
        <p:nvGraphicFramePr>
          <p:cNvPr id="4" name="Chart 3">
            <a:extLst>
              <a:ext uri="{FF2B5EF4-FFF2-40B4-BE49-F238E27FC236}">
                <a16:creationId xmlns:a16="http://schemas.microsoft.com/office/drawing/2014/main" id="{DC7AD00F-A993-7F4C-9AA6-CB4B52D0655E}"/>
              </a:ext>
            </a:extLst>
          </p:cNvPr>
          <p:cNvGraphicFramePr/>
          <p:nvPr>
            <p:extLst>
              <p:ext uri="{D42A27DB-BD31-4B8C-83A1-F6EECF244321}">
                <p14:modId xmlns:p14="http://schemas.microsoft.com/office/powerpoint/2010/main" val="1049115951"/>
              </p:ext>
            </p:extLst>
          </p:nvPr>
        </p:nvGraphicFramePr>
        <p:xfrm>
          <a:off x="244503" y="1705783"/>
          <a:ext cx="6464513" cy="4272668"/>
        </p:xfrm>
        <a:graphic>
          <a:graphicData uri="http://schemas.openxmlformats.org/drawingml/2006/chart">
            <c:chart xmlns:c="http://schemas.openxmlformats.org/drawingml/2006/chart" xmlns:r="http://schemas.openxmlformats.org/officeDocument/2006/relationships" r:id="rId2"/>
          </a:graphicData>
        </a:graphic>
      </p:graphicFrame>
      <p:sp>
        <p:nvSpPr>
          <p:cNvPr id="3" name="Doughnut 2">
            <a:extLst>
              <a:ext uri="{FF2B5EF4-FFF2-40B4-BE49-F238E27FC236}">
                <a16:creationId xmlns:a16="http://schemas.microsoft.com/office/drawing/2014/main" id="{06EF6239-CC7C-484C-8F8F-59499D20E137}"/>
              </a:ext>
            </a:extLst>
          </p:cNvPr>
          <p:cNvSpPr/>
          <p:nvPr/>
        </p:nvSpPr>
        <p:spPr>
          <a:xfrm>
            <a:off x="1745673" y="2776451"/>
            <a:ext cx="1074381" cy="1065666"/>
          </a:xfrm>
          <a:prstGeom prst="donut">
            <a:avLst>
              <a:gd name="adj" fmla="val 2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504D7F9-1E6C-7347-8FEB-06DB9A9374B7}"/>
              </a:ext>
            </a:extLst>
          </p:cNvPr>
          <p:cNvSpPr txBox="1"/>
          <p:nvPr/>
        </p:nvSpPr>
        <p:spPr>
          <a:xfrm>
            <a:off x="6709016" y="1597718"/>
            <a:ext cx="2190481" cy="5262979"/>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latin typeface="Cambria" panose="02040503050406030204" pitchFamily="18" charset="0"/>
              </a:rPr>
              <a:t>Two children were carried over from 2019.</a:t>
            </a:r>
          </a:p>
          <a:p>
            <a:pPr marL="285750" lvl="0" indent="-285750">
              <a:buFont typeface="Arial" panose="020B0604020202020204" pitchFamily="34" charset="0"/>
              <a:buChar char="•"/>
            </a:pPr>
            <a:endParaRPr lang="en-NZ" sz="1600" dirty="0">
              <a:latin typeface="Cambria" panose="02040503050406030204" pitchFamily="18" charset="0"/>
            </a:endParaRPr>
          </a:p>
          <a:p>
            <a:pPr marL="285750" lvl="0" indent="-285750">
              <a:buFont typeface="Arial" panose="020B0604020202020204" pitchFamily="34" charset="0"/>
              <a:buChar char="•"/>
            </a:pPr>
            <a:r>
              <a:rPr lang="en-GB" sz="1600" dirty="0">
                <a:latin typeface="Cambria" panose="02040503050406030204" pitchFamily="18" charset="0"/>
              </a:rPr>
              <a:t>Two children have been successfully discontinued from the Reading Recovery programme. </a:t>
            </a:r>
          </a:p>
          <a:p>
            <a:pPr marL="285750" lvl="0" indent="-285750">
              <a:buFont typeface="Arial" panose="020B0604020202020204" pitchFamily="34" charset="0"/>
              <a:buChar char="•"/>
            </a:pPr>
            <a:endParaRPr lang="en-NZ" sz="1600" dirty="0">
              <a:latin typeface="Cambria" panose="02040503050406030204" pitchFamily="18" charset="0"/>
            </a:endParaRPr>
          </a:p>
          <a:p>
            <a:pPr marL="285750" lvl="0" indent="-285750">
              <a:buFont typeface="Arial" panose="020B0604020202020204" pitchFamily="34" charset="0"/>
              <a:buChar char="•"/>
            </a:pPr>
            <a:r>
              <a:rPr lang="en-GB" sz="1600" dirty="0">
                <a:latin typeface="Cambria" panose="02040503050406030204" pitchFamily="18" charset="0"/>
              </a:rPr>
              <a:t>Two children are presently on the programme, both are expected to be discontinued within the next few weeks.</a:t>
            </a:r>
          </a:p>
          <a:p>
            <a:pPr lvl="0"/>
            <a:endParaRPr lang="en-NZ" sz="1600" dirty="0">
              <a:latin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rPr>
              <a:t>COVID interruption  Week 8 - 13</a:t>
            </a:r>
          </a:p>
        </p:txBody>
      </p:sp>
      <p:cxnSp>
        <p:nvCxnSpPr>
          <p:cNvPr id="8" name="Straight Arrow Connector 7">
            <a:extLst>
              <a:ext uri="{FF2B5EF4-FFF2-40B4-BE49-F238E27FC236}">
                <a16:creationId xmlns:a16="http://schemas.microsoft.com/office/drawing/2014/main" id="{08E05B1C-3017-DB45-B41E-BE9668DE6A2D}"/>
              </a:ext>
            </a:extLst>
          </p:cNvPr>
          <p:cNvCxnSpPr>
            <a:cxnSpLocks/>
          </p:cNvCxnSpPr>
          <p:nvPr/>
        </p:nvCxnSpPr>
        <p:spPr>
          <a:xfrm flipH="1" flipV="1">
            <a:off x="2493818" y="3549535"/>
            <a:ext cx="4339244" cy="285957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4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3505-91F8-B542-8180-21A846B3AB5B}"/>
              </a:ext>
            </a:extLst>
          </p:cNvPr>
          <p:cNvSpPr>
            <a:spLocks noGrp="1"/>
          </p:cNvSpPr>
          <p:nvPr>
            <p:ph type="title"/>
          </p:nvPr>
        </p:nvSpPr>
        <p:spPr/>
        <p:txBody>
          <a:bodyPr/>
          <a:lstStyle/>
          <a:p>
            <a:r>
              <a:rPr lang="en-US" dirty="0"/>
              <a:t>Monitoring over time</a:t>
            </a:r>
          </a:p>
        </p:txBody>
      </p:sp>
      <p:graphicFrame>
        <p:nvGraphicFramePr>
          <p:cNvPr id="3" name="Table 2">
            <a:extLst>
              <a:ext uri="{FF2B5EF4-FFF2-40B4-BE49-F238E27FC236}">
                <a16:creationId xmlns:a16="http://schemas.microsoft.com/office/drawing/2014/main" id="{129F20C4-C788-BC4F-8E4B-0EEA6A5F92FB}"/>
              </a:ext>
            </a:extLst>
          </p:cNvPr>
          <p:cNvGraphicFramePr>
            <a:graphicFrameLocks noGrp="1"/>
          </p:cNvGraphicFramePr>
          <p:nvPr>
            <p:extLst>
              <p:ext uri="{D42A27DB-BD31-4B8C-83A1-F6EECF244321}">
                <p14:modId xmlns:p14="http://schemas.microsoft.com/office/powerpoint/2010/main" val="686947769"/>
              </p:ext>
            </p:extLst>
          </p:nvPr>
        </p:nvGraphicFramePr>
        <p:xfrm>
          <a:off x="241069" y="1670857"/>
          <a:ext cx="8476123" cy="4580313"/>
        </p:xfrm>
        <a:graphic>
          <a:graphicData uri="http://schemas.openxmlformats.org/drawingml/2006/table">
            <a:tbl>
              <a:tblPr firstRow="1" firstCol="1" bandRow="1">
                <a:tableStyleId>{5C22544A-7EE6-4342-B048-85BDC9FD1C3A}</a:tableStyleId>
              </a:tblPr>
              <a:tblGrid>
                <a:gridCol w="277177">
                  <a:extLst>
                    <a:ext uri="{9D8B030D-6E8A-4147-A177-3AD203B41FA5}">
                      <a16:colId xmlns:a16="http://schemas.microsoft.com/office/drawing/2014/main" val="3009979278"/>
                    </a:ext>
                  </a:extLst>
                </a:gridCol>
                <a:gridCol w="1030234">
                  <a:extLst>
                    <a:ext uri="{9D8B030D-6E8A-4147-A177-3AD203B41FA5}">
                      <a16:colId xmlns:a16="http://schemas.microsoft.com/office/drawing/2014/main" val="3442447176"/>
                    </a:ext>
                  </a:extLst>
                </a:gridCol>
                <a:gridCol w="1030234">
                  <a:extLst>
                    <a:ext uri="{9D8B030D-6E8A-4147-A177-3AD203B41FA5}">
                      <a16:colId xmlns:a16="http://schemas.microsoft.com/office/drawing/2014/main" val="3919651746"/>
                    </a:ext>
                  </a:extLst>
                </a:gridCol>
                <a:gridCol w="622433">
                  <a:extLst>
                    <a:ext uri="{9D8B030D-6E8A-4147-A177-3AD203B41FA5}">
                      <a16:colId xmlns:a16="http://schemas.microsoft.com/office/drawing/2014/main" val="1933342191"/>
                    </a:ext>
                  </a:extLst>
                </a:gridCol>
                <a:gridCol w="1395109">
                  <a:extLst>
                    <a:ext uri="{9D8B030D-6E8A-4147-A177-3AD203B41FA5}">
                      <a16:colId xmlns:a16="http://schemas.microsoft.com/office/drawing/2014/main" val="3036487135"/>
                    </a:ext>
                  </a:extLst>
                </a:gridCol>
                <a:gridCol w="1030234">
                  <a:extLst>
                    <a:ext uri="{9D8B030D-6E8A-4147-A177-3AD203B41FA5}">
                      <a16:colId xmlns:a16="http://schemas.microsoft.com/office/drawing/2014/main" val="717158995"/>
                    </a:ext>
                  </a:extLst>
                </a:gridCol>
                <a:gridCol w="1030234">
                  <a:extLst>
                    <a:ext uri="{9D8B030D-6E8A-4147-A177-3AD203B41FA5}">
                      <a16:colId xmlns:a16="http://schemas.microsoft.com/office/drawing/2014/main" val="2128615902"/>
                    </a:ext>
                  </a:extLst>
                </a:gridCol>
                <a:gridCol w="1030234">
                  <a:extLst>
                    <a:ext uri="{9D8B030D-6E8A-4147-A177-3AD203B41FA5}">
                      <a16:colId xmlns:a16="http://schemas.microsoft.com/office/drawing/2014/main" val="1870551240"/>
                    </a:ext>
                  </a:extLst>
                </a:gridCol>
                <a:gridCol w="1030234">
                  <a:extLst>
                    <a:ext uri="{9D8B030D-6E8A-4147-A177-3AD203B41FA5}">
                      <a16:colId xmlns:a16="http://schemas.microsoft.com/office/drawing/2014/main" val="2866781292"/>
                    </a:ext>
                  </a:extLst>
                </a:gridCol>
              </a:tblGrid>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95984393"/>
                  </a:ext>
                </a:extLst>
              </a:tr>
              <a:tr h="291027">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8">
                  <a:txBody>
                    <a:bodyPr/>
                    <a:lstStyle/>
                    <a:p>
                      <a:pPr algn="ctr"/>
                      <a:r>
                        <a:rPr lang="en-GB" sz="1100" b="1" dirty="0">
                          <a:effectLst/>
                        </a:rPr>
                        <a:t>Ongoing Monitoring of Previous Reading Recovery Children</a:t>
                      </a:r>
                      <a:endParaRPr lang="en-NZ" sz="12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0630895"/>
                  </a:ext>
                </a:extLst>
              </a:tr>
              <a:tr h="30222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algn="ctr"/>
                      <a:r>
                        <a:rPr lang="en-GB" sz="1100">
                          <a:effectLst/>
                        </a:rPr>
                        <a:t>Child</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rowSpan="2" gridSpan="2">
                  <a:txBody>
                    <a:bodyPr/>
                    <a:lstStyle/>
                    <a:p>
                      <a:pPr algn="ctr"/>
                      <a:r>
                        <a:rPr lang="en-GB" sz="1100" b="1" dirty="0">
                          <a:effectLst/>
                        </a:rPr>
                        <a:t>Term 1</a:t>
                      </a:r>
                      <a:r>
                        <a:rPr lang="en-GB" sz="1100" dirty="0">
                          <a:effectLst/>
                        </a:rPr>
                        <a:t> Reading Level</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a:p>
                  </a:txBody>
                  <a:tcPr/>
                </a:tc>
                <a:tc rowSpan="2">
                  <a:txBody>
                    <a:bodyPr/>
                    <a:lstStyle/>
                    <a:p>
                      <a:pPr algn="ctr"/>
                      <a:r>
                        <a:rPr lang="en-GB" sz="1100">
                          <a:effectLst/>
                        </a:rPr>
                        <a:t>Assessment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rowSpan="2" gridSpan="2">
                  <a:txBody>
                    <a:bodyPr/>
                    <a:lstStyle/>
                    <a:p>
                      <a:pPr algn="ctr"/>
                      <a:r>
                        <a:rPr lang="en-GB" sz="1100" b="1" dirty="0">
                          <a:effectLst/>
                        </a:rPr>
                        <a:t>Term 3</a:t>
                      </a:r>
                      <a:r>
                        <a:rPr lang="en-GB" sz="1100" dirty="0">
                          <a:effectLst/>
                        </a:rPr>
                        <a:t> Reading Level</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a:p>
                  </a:txBody>
                  <a:tcPr/>
                </a:tc>
                <a:tc rowSpan="2" gridSpan="2">
                  <a:txBody>
                    <a:bodyPr/>
                    <a:lstStyle/>
                    <a:p>
                      <a:pPr algn="ctr"/>
                      <a:r>
                        <a:rPr lang="en-GB" sz="1100" dirty="0">
                          <a:effectLst/>
                        </a:rPr>
                        <a:t>EOY Expectation</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rowSpan="2" hMerge="1">
                  <a:txBody>
                    <a:bodyPr/>
                    <a:lstStyle/>
                    <a:p>
                      <a:endParaRPr lang="en-US"/>
                    </a:p>
                  </a:txBody>
                  <a:tcPr/>
                </a:tc>
                <a:extLst>
                  <a:ext uri="{0D108BD9-81ED-4DB2-BD59-A6C34878D82A}">
                    <a16:rowId xmlns:a16="http://schemas.microsoft.com/office/drawing/2014/main" val="3785935730"/>
                  </a:ext>
                </a:extLst>
              </a:tr>
              <a:tr h="30222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474095440"/>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8-9 YRS</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484492857"/>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03982620"/>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855197883"/>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dirty="0">
                          <a:effectLst/>
                        </a:rPr>
                        <a:t>At</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252204483"/>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226132164"/>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019081797"/>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dirty="0">
                          <a:effectLst/>
                        </a:rPr>
                        <a:t>At</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531431943"/>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dirty="0">
                          <a:effectLst/>
                        </a:rPr>
                        <a:t>L15</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Well 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482836675"/>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610492820"/>
                  </a:ext>
                </a:extLst>
              </a:tr>
              <a:tr h="394006">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8.06-9.06 YRS</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951822686"/>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67649780"/>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758422832"/>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L22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1100">
                          <a:effectLst/>
                        </a:rPr>
                        <a:t>Curriculum L2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3066753"/>
                  </a:ext>
                </a:extLst>
              </a:tr>
              <a:tr h="235060">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gridSpan="8">
                  <a:txBody>
                    <a:bodyPr/>
                    <a:lstStyle/>
                    <a:p>
                      <a:pPr algn="ctr"/>
                      <a:r>
                        <a:rPr lang="en-GB" sz="1100" dirty="0">
                          <a:effectLst/>
                        </a:rPr>
                        <a:t>* Child 8 was referred from Reading Recovery in 2019.</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957020"/>
                  </a:ext>
                </a:extLst>
              </a:tr>
            </a:tbl>
          </a:graphicData>
        </a:graphic>
      </p:graphicFrame>
      <p:sp>
        <p:nvSpPr>
          <p:cNvPr id="4" name="Doughnut 3">
            <a:extLst>
              <a:ext uri="{FF2B5EF4-FFF2-40B4-BE49-F238E27FC236}">
                <a16:creationId xmlns:a16="http://schemas.microsoft.com/office/drawing/2014/main" id="{7BA12FDF-E55F-4846-B909-286BD7D023AC}"/>
              </a:ext>
            </a:extLst>
          </p:cNvPr>
          <p:cNvSpPr/>
          <p:nvPr/>
        </p:nvSpPr>
        <p:spPr>
          <a:xfrm>
            <a:off x="6928338" y="2180491"/>
            <a:ext cx="1465385" cy="633047"/>
          </a:xfrm>
          <a:prstGeom prst="donut">
            <a:avLst>
              <a:gd name="adj" fmla="val 276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57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2020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4154984"/>
          </a:xfrm>
          <a:prstGeom prst="rect">
            <a:avLst/>
          </a:prstGeom>
          <a:noFill/>
        </p:spPr>
        <p:txBody>
          <a:bodyPr wrap="square" rtlCol="0">
            <a:spAutoFit/>
          </a:bodyPr>
          <a:lstStyle/>
          <a:p>
            <a:pPr algn="ctr"/>
            <a:r>
              <a:rPr lang="en-AU" sz="2400" b="1" dirty="0">
                <a:latin typeface="Cambria" panose="02040503050406030204" pitchFamily="18" charset="0"/>
                <a:cs typeface="Calibri" panose="020F0502020204030204" pitchFamily="34" charset="0"/>
              </a:rPr>
              <a:t>Mission (Our purpose)</a:t>
            </a:r>
            <a:endParaRPr lang="en-NZ"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To provide quality education based on a biblical Christian worldview enabling each child to fulfil their God-given destiny. </a:t>
            </a:r>
          </a:p>
          <a:p>
            <a:pPr algn="ctr"/>
            <a:endParaRPr lang="en-AU" sz="2400" dirty="0">
              <a:latin typeface="Cambria" panose="02040503050406030204" pitchFamily="18" charset="0"/>
              <a:cs typeface="Calibri" panose="020F0502020204030204" pitchFamily="34" charset="0"/>
            </a:endParaRPr>
          </a:p>
          <a:p>
            <a:pPr algn="ctr"/>
            <a:endParaRPr lang="en-AU" sz="2400" dirty="0">
              <a:latin typeface="Cambria" panose="02040503050406030204" pitchFamily="18" charset="0"/>
              <a:cs typeface="Calibri" panose="020F0502020204030204" pitchFamily="34" charset="0"/>
            </a:endParaRPr>
          </a:p>
          <a:p>
            <a:pPr algn="ctr"/>
            <a:r>
              <a:rPr lang="en-AU" sz="2400" b="1" dirty="0">
                <a:latin typeface="Cambria" panose="02040503050406030204" pitchFamily="18" charset="0"/>
                <a:cs typeface="Calibri" panose="020F0502020204030204" pitchFamily="34" charset="0"/>
              </a:rPr>
              <a:t>Vision (Our direction)</a:t>
            </a:r>
          </a:p>
          <a:p>
            <a:pPr algn="ctr"/>
            <a:endParaRPr lang="en-NZ" sz="2400" dirty="0">
              <a:latin typeface="Cambria" panose="02040503050406030204" pitchFamily="18" charset="0"/>
              <a:cs typeface="Calibri" panose="020F0502020204030204" pitchFamily="34" charset="0"/>
            </a:endParaRPr>
          </a:p>
          <a:p>
            <a:pPr algn="ctr"/>
            <a:r>
              <a:rPr lang="en-AU" sz="2400" b="1" dirty="0">
                <a:latin typeface="Cambria" panose="02040503050406030204" pitchFamily="18" charset="0"/>
                <a:cs typeface="Calibri" panose="020F0502020204030204" pitchFamily="34" charset="0"/>
              </a:rPr>
              <a:t>Aidanfield Christian School: </a:t>
            </a:r>
            <a:r>
              <a:rPr lang="en-AU" sz="2400" dirty="0">
                <a:latin typeface="Cambria" panose="02040503050406030204" pitchFamily="18" charset="0"/>
                <a:cs typeface="Calibri" panose="020F0502020204030204" pitchFamily="34" charset="0"/>
              </a:rPr>
              <a:t>Quality education based on a biblical Christian worldview</a:t>
            </a:r>
            <a:endParaRPr lang="en-NZ" sz="2400" dirty="0">
              <a:latin typeface="Cambria" panose="02040503050406030204" pitchFamily="18" charset="0"/>
              <a:cs typeface="Calibri" panose="020F0502020204030204" pitchFamily="34" charset="0"/>
            </a:endParaRPr>
          </a:p>
          <a:p>
            <a:pPr algn="ctr"/>
            <a:r>
              <a:rPr lang="en-AU" sz="2400" dirty="0">
                <a:latin typeface="Cambria" panose="02040503050406030204" pitchFamily="18" charset="0"/>
                <a:cs typeface="Calibri" panose="020F0502020204030204" pitchFamily="34" charset="0"/>
              </a:rPr>
              <a:t>Biblical - Relational – Transformative</a:t>
            </a:r>
            <a:endParaRPr lang="en-NZ" sz="2400" dirty="0">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3822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4CD2-215B-4D4A-AAD6-A27FA04196AA}"/>
              </a:ext>
            </a:extLst>
          </p:cNvPr>
          <p:cNvSpPr>
            <a:spLocks noGrp="1"/>
          </p:cNvSpPr>
          <p:nvPr>
            <p:ph type="title"/>
          </p:nvPr>
        </p:nvSpPr>
        <p:spPr/>
        <p:txBody>
          <a:bodyPr/>
          <a:lstStyle/>
          <a:p>
            <a:r>
              <a:rPr lang="en-AU" b="1" dirty="0"/>
              <a:t>Male / Female  </a:t>
            </a:r>
            <a:r>
              <a:rPr lang="en-AU" b="1" dirty="0">
                <a:latin typeface="Cambria" panose="02040503050406030204" pitchFamily="18" charset="0"/>
                <a:ea typeface="Times New Roman" panose="02020603050405020304" pitchFamily="18" charset="0"/>
                <a:cs typeface="Calibri" panose="020F0502020204030204" pitchFamily="34" charset="0"/>
              </a:rPr>
              <a:t>2020</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D85C6107-9945-D644-8D99-F6A00F17CEAF}"/>
              </a:ext>
            </a:extLst>
          </p:cNvPr>
          <p:cNvSpPr/>
          <p:nvPr/>
        </p:nvSpPr>
        <p:spPr>
          <a:xfrm>
            <a:off x="173422" y="2289709"/>
            <a:ext cx="8797155" cy="3436325"/>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123/141 (87%) pupil At or Above curriculum level for their year level</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r>
              <a:rPr lang="en-NZ" sz="1600" dirty="0">
                <a:latin typeface="Cambria" panose="02040503050406030204" pitchFamily="18" charset="0"/>
                <a:ea typeface="Calibri" panose="020F0502020204030204" pitchFamily="34" charset="0"/>
                <a:cs typeface="Calibri" panose="020F0502020204030204" pitchFamily="34" charset="0"/>
              </a:rPr>
              <a:t>Significant increase from 2019</a:t>
            </a:r>
            <a:r>
              <a:rPr lang="en-AU"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95/136 (69%) pupil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134/162 (82%) pupil At or Above curriculum level for their year level</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r>
              <a:rPr lang="en-NZ" sz="1600" dirty="0">
                <a:latin typeface="Cambria" panose="02040503050406030204" pitchFamily="18" charset="0"/>
                <a:ea typeface="Calibri" panose="020F0502020204030204" pitchFamily="34" charset="0"/>
                <a:cs typeface="Calibri" panose="020F0502020204030204" pitchFamily="34" charset="0"/>
              </a:rPr>
              <a:t>Increase from 2019 m</a:t>
            </a:r>
            <a:r>
              <a:rPr lang="en-AU"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ale pupils 109/138 (78%) pupil At or Above curriculum </a:t>
            </a:r>
            <a:endParaRPr lang="en-NZ" sz="16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endParaRPr lang="en-NZ"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10/162 (6%) males and 2/141 (1%) females are in the.</a:t>
            </a:r>
          </a:p>
          <a:p>
            <a:pPr marL="228600">
              <a:lnSpc>
                <a:spcPct val="115000"/>
              </a:lnSpc>
              <a:spcAft>
                <a:spcPts val="0"/>
              </a:spcAft>
            </a:pPr>
            <a:r>
              <a:rPr lang="en-AU" sz="16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2019 = 11/138 (7%) males and 14/136 (10%) females</a:t>
            </a:r>
          </a:p>
          <a:p>
            <a:endParaRPr lang="en-GB" dirty="0">
              <a:latin typeface="Cambria" panose="02040503050406030204" pitchFamily="18" charset="0"/>
            </a:endParaRPr>
          </a:p>
          <a:p>
            <a:endParaRPr lang="en-GB" dirty="0">
              <a:latin typeface="Cambria" panose="02040503050406030204" pitchFamily="18" charset="0"/>
            </a:endParaRPr>
          </a:p>
          <a:p>
            <a:r>
              <a:rPr lang="en-GB" b="1" dirty="0">
                <a:latin typeface="Cambria" panose="02040503050406030204" pitchFamily="18" charset="0"/>
              </a:rPr>
              <a:t>     </a:t>
            </a:r>
            <a:endParaRPr lang="en-AU"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4578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AEDF-A14D-EA41-8E2D-1FA69749B3CF}"/>
              </a:ext>
            </a:extLst>
          </p:cNvPr>
          <p:cNvSpPr>
            <a:spLocks noGrp="1"/>
          </p:cNvSpPr>
          <p:nvPr>
            <p:ph type="title"/>
          </p:nvPr>
        </p:nvSpPr>
        <p:spPr/>
        <p:txBody>
          <a:bodyPr/>
          <a:lstStyle/>
          <a:p>
            <a:r>
              <a:rPr lang="en-US" dirty="0"/>
              <a:t>Male and female difference</a:t>
            </a:r>
          </a:p>
        </p:txBody>
      </p:sp>
      <p:sp>
        <p:nvSpPr>
          <p:cNvPr id="3" name="Rectangle 2">
            <a:extLst>
              <a:ext uri="{FF2B5EF4-FFF2-40B4-BE49-F238E27FC236}">
                <a16:creationId xmlns:a16="http://schemas.microsoft.com/office/drawing/2014/main" id="{CAD11E89-E488-C14B-95F5-EC3C15620CAB}"/>
              </a:ext>
            </a:extLst>
          </p:cNvPr>
          <p:cNvSpPr/>
          <p:nvPr/>
        </p:nvSpPr>
        <p:spPr>
          <a:xfrm>
            <a:off x="191289" y="2149516"/>
            <a:ext cx="8761421" cy="4124206"/>
          </a:xfrm>
          <a:prstGeom prst="rect">
            <a:avLst/>
          </a:prstGeom>
        </p:spPr>
        <p:txBody>
          <a:bodyPr wrap="square">
            <a:spAutoFit/>
          </a:bodyPr>
          <a:lstStyle/>
          <a:p>
            <a:pPr>
              <a:spcAft>
                <a:spcPts val="0"/>
              </a:spcAft>
            </a:pPr>
            <a:r>
              <a:rPr lang="en-GB" b="1" dirty="0">
                <a:latin typeface="Palatino Linotype" panose="02040502050505030304" pitchFamily="18" charset="0"/>
                <a:ea typeface="Palatino Linotype" panose="02040502050505030304" pitchFamily="18" charset="0"/>
                <a:cs typeface="Palatino Linotype" panose="02040502050505030304" pitchFamily="18" charset="0"/>
              </a:rPr>
              <a:t>In 2020 year levels with noticeable difference</a:t>
            </a:r>
            <a:endParaRPr lang="en-NZ" dirty="0">
              <a:latin typeface="Times New Roman" panose="02020603050405020304" pitchFamily="18" charset="0"/>
              <a:ea typeface="Times New Roman" panose="02020603050405020304" pitchFamily="18" charset="0"/>
            </a:endParaRPr>
          </a:p>
          <a:p>
            <a:pPr>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NZ" dirty="0">
              <a:latin typeface="Times New Roman" panose="02020603050405020304" pitchFamily="18" charset="0"/>
              <a:ea typeface="Times New Roman" panose="02020603050405020304" pitchFamily="18" charset="0"/>
            </a:endParaRPr>
          </a:p>
          <a:p>
            <a:r>
              <a:rPr lang="en-GB" sz="1600" dirty="0">
                <a:latin typeface="Cambria" panose="02040503050406030204" pitchFamily="18" charset="0"/>
              </a:rPr>
              <a:t>Year 6:   6% of boys compared to 22% of girls are achieving </a:t>
            </a:r>
            <a:r>
              <a:rPr lang="en-GB" sz="1600" b="1" dirty="0">
                <a:latin typeface="Cambria" panose="02040503050406030204" pitchFamily="18" charset="0"/>
              </a:rPr>
              <a:t>below</a:t>
            </a:r>
            <a:r>
              <a:rPr lang="en-GB" sz="1600" dirty="0">
                <a:latin typeface="Cambria" panose="02040503050406030204" pitchFamily="18" charset="0"/>
              </a:rPr>
              <a:t> curriculum expectations</a:t>
            </a:r>
            <a:endParaRPr lang="en-NZ" sz="1600" dirty="0">
              <a:latin typeface="Cambria" panose="02040503050406030204" pitchFamily="18" charset="0"/>
            </a:endParaRPr>
          </a:p>
          <a:p>
            <a:r>
              <a:rPr lang="en-GB" sz="1600" dirty="0">
                <a:latin typeface="Cambria" panose="02040503050406030204" pitchFamily="18" charset="0"/>
              </a:rPr>
              <a:t>Year 7:   11% of boys compared to 20% of girls are achieving </a:t>
            </a:r>
            <a:r>
              <a:rPr lang="en-GB" sz="1600" b="1" dirty="0">
                <a:latin typeface="Cambria" panose="02040503050406030204" pitchFamily="18" charset="0"/>
              </a:rPr>
              <a:t>below</a:t>
            </a:r>
            <a:r>
              <a:rPr lang="en-GB" sz="1600" dirty="0">
                <a:latin typeface="Cambria" panose="02040503050406030204" pitchFamily="18" charset="0"/>
              </a:rPr>
              <a:t> curriculum expectations</a:t>
            </a:r>
            <a:endParaRPr lang="en-NZ" sz="1600" dirty="0">
              <a:latin typeface="Cambria" panose="02040503050406030204" pitchFamily="18" charset="0"/>
            </a:endParaRPr>
          </a:p>
          <a:p>
            <a:r>
              <a:rPr lang="en-GB" sz="1600" dirty="0">
                <a:latin typeface="Cambria" panose="02040503050406030204" pitchFamily="18" charset="0"/>
              </a:rPr>
              <a:t>Year 8:   22% of boys compared to 8% of girls are achieving </a:t>
            </a:r>
            <a:r>
              <a:rPr lang="en-GB" sz="1600" b="1" dirty="0">
                <a:latin typeface="Cambria" panose="02040503050406030204" pitchFamily="18" charset="0"/>
              </a:rPr>
              <a:t>below</a:t>
            </a:r>
            <a:r>
              <a:rPr lang="en-GB" sz="1600" dirty="0">
                <a:latin typeface="Cambria" panose="02040503050406030204" pitchFamily="18" charset="0"/>
              </a:rPr>
              <a:t> curriculum expectations</a:t>
            </a:r>
            <a:endParaRPr lang="en-NZ" sz="1600" dirty="0">
              <a:latin typeface="Cambria" panose="02040503050406030204" pitchFamily="18" charset="0"/>
            </a:endParaRPr>
          </a:p>
          <a:p>
            <a:r>
              <a:rPr lang="en-GB" sz="1600" dirty="0">
                <a:latin typeface="Cambria" panose="02040503050406030204" pitchFamily="18" charset="0"/>
              </a:rPr>
              <a:t>Year 9:   13% of boys compared to 0% of girls are achieving </a:t>
            </a:r>
            <a:r>
              <a:rPr lang="en-GB" sz="1600" b="1" dirty="0">
                <a:latin typeface="Cambria" panose="02040503050406030204" pitchFamily="18" charset="0"/>
              </a:rPr>
              <a:t>below</a:t>
            </a:r>
            <a:r>
              <a:rPr lang="en-GB" sz="1600" dirty="0">
                <a:latin typeface="Cambria" panose="02040503050406030204" pitchFamily="18" charset="0"/>
              </a:rPr>
              <a:t> curriculum expectations</a:t>
            </a:r>
            <a:endParaRPr lang="en-NZ" sz="1600" dirty="0">
              <a:latin typeface="Cambria" panose="02040503050406030204" pitchFamily="18" charset="0"/>
              <a:ea typeface="Times New Roman" panose="02020603050405020304" pitchFamily="18" charset="0"/>
            </a:endParaRPr>
          </a:p>
          <a:p>
            <a:pPr>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b="1" dirty="0">
                <a:latin typeface="Cambria" panose="02040503050406030204" pitchFamily="18" charset="0"/>
              </a:rPr>
              <a:t>Overall</a:t>
            </a:r>
          </a:p>
          <a:p>
            <a:endParaRPr lang="en-GB" b="1" dirty="0">
              <a:latin typeface="Cambria" panose="02040503050406030204" pitchFamily="18" charset="0"/>
            </a:endParaRPr>
          </a:p>
          <a:p>
            <a:pPr marL="742950" lvl="1" indent="-285750">
              <a:buFont typeface="Arial" panose="020B0604020202020204" pitchFamily="34" charset="0"/>
              <a:buChar char="•"/>
            </a:pPr>
            <a:r>
              <a:rPr lang="en-GB" dirty="0">
                <a:latin typeface="Cambria" panose="02040503050406030204" pitchFamily="18" charset="0"/>
              </a:rPr>
              <a:t>In Year 3 - 5, there is little difference between the boys and girls. </a:t>
            </a:r>
          </a:p>
          <a:p>
            <a:pPr marL="742950" lvl="1" indent="-285750">
              <a:buFont typeface="Arial" panose="020B0604020202020204" pitchFamily="34" charset="0"/>
              <a:buChar char="•"/>
            </a:pPr>
            <a:r>
              <a:rPr lang="en-GB" dirty="0">
                <a:latin typeface="Cambria" panose="02040503050406030204" pitchFamily="18" charset="0"/>
              </a:rPr>
              <a:t>In Year 6 -7 the girls are scoring below. </a:t>
            </a:r>
          </a:p>
          <a:p>
            <a:pPr marL="742950" lvl="1" indent="-285750">
              <a:buFont typeface="Arial" panose="020B0604020202020204" pitchFamily="34" charset="0"/>
              <a:buChar char="•"/>
            </a:pPr>
            <a:r>
              <a:rPr lang="en-GB" dirty="0">
                <a:latin typeface="Cambria" panose="02040503050406030204" pitchFamily="18" charset="0"/>
              </a:rPr>
              <a:t>In Years 8 -10, the girls are doing considerably better. </a:t>
            </a:r>
            <a:endParaRPr lang="en-NZ" dirty="0">
              <a:latin typeface="Cambria" panose="02040503050406030204" pitchFamily="18" charset="0"/>
            </a:endParaRPr>
          </a:p>
          <a:p>
            <a:r>
              <a:rPr lang="en-GB" dirty="0">
                <a:latin typeface="Cambria" panose="02040503050406030204" pitchFamily="18" charset="0"/>
              </a:rPr>
              <a:t>     </a:t>
            </a:r>
          </a:p>
          <a:p>
            <a:r>
              <a:rPr lang="en-GB" dirty="0">
                <a:latin typeface="Cambria" panose="02040503050406030204" pitchFamily="18" charset="0"/>
              </a:rPr>
              <a:t>The data seems to suggest that teenage girls like to read and teenage boys don’t. </a:t>
            </a:r>
            <a:endParaRPr lang="en-AU"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en-N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3797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9549-C188-724D-AFD4-3A00A0EAAEAC}"/>
              </a:ext>
            </a:extLst>
          </p:cNvPr>
          <p:cNvSpPr>
            <a:spLocks noGrp="1"/>
          </p:cNvSpPr>
          <p:nvPr>
            <p:ph type="title"/>
          </p:nvPr>
        </p:nvSpPr>
        <p:spPr/>
        <p:txBody>
          <a:bodyPr/>
          <a:lstStyle/>
          <a:p>
            <a:r>
              <a:rPr lang="en-AU" b="1" dirty="0"/>
              <a:t>Ethnicity 2020</a:t>
            </a:r>
            <a:endParaRPr lang="en-US" dirty="0"/>
          </a:p>
        </p:txBody>
      </p:sp>
      <p:sp>
        <p:nvSpPr>
          <p:cNvPr id="3" name="Rectangle 2">
            <a:extLst>
              <a:ext uri="{FF2B5EF4-FFF2-40B4-BE49-F238E27FC236}">
                <a16:creationId xmlns:a16="http://schemas.microsoft.com/office/drawing/2014/main" id="{CD543C13-B48C-5F40-8925-0238092F5B8C}"/>
              </a:ext>
            </a:extLst>
          </p:cNvPr>
          <p:cNvSpPr/>
          <p:nvPr/>
        </p:nvSpPr>
        <p:spPr>
          <a:xfrm>
            <a:off x="198783" y="1890632"/>
            <a:ext cx="8720773" cy="4246099"/>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10/12 pupils achieving At or Above curriculum expectation (83%), proportionally consistent with overall population</a:t>
            </a:r>
          </a:p>
          <a:p>
            <a:pPr marL="228600">
              <a:lnSpc>
                <a:spcPct val="115000"/>
              </a:lnSpc>
              <a:spcAft>
                <a:spcPts val="0"/>
              </a:spcAft>
            </a:pPr>
            <a:r>
              <a:rPr lang="en-NZ" sz="2000" dirty="0">
                <a:latin typeface="Calibri" panose="020F0502020204030204" pitchFamily="34" charset="0"/>
                <a:ea typeface="Calibri" panose="020F0502020204030204" pitchFamily="34" charset="0"/>
                <a:cs typeface="Times New Roman" panose="02020603050405020304" pitchFamily="18" charset="0"/>
              </a:rPr>
              <a:t>	</a:t>
            </a:r>
            <a:r>
              <a:rPr lang="en-NZ" sz="1600" dirty="0">
                <a:latin typeface="Cambria" panose="02040503050406030204" pitchFamily="18" charset="0"/>
                <a:ea typeface="Calibri" panose="020F0502020204030204" pitchFamily="34" charset="0"/>
                <a:cs typeface="Times New Roman" panose="02020603050405020304" pitchFamily="18" charset="0"/>
              </a:rPr>
              <a:t>2019:   </a:t>
            </a: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7/9 pupils achieving At or Above curriculum expectation (78%) </a:t>
            </a:r>
            <a:endParaRPr lang="en-NZ" sz="16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11/13 pupils achieving At or Above curriculum expectation (84%), proportionally consistent with overall population</a:t>
            </a:r>
          </a:p>
          <a:p>
            <a:pPr marL="228600">
              <a:lnSpc>
                <a:spcPct val="115000"/>
              </a:lnSpc>
              <a:spcAft>
                <a:spcPts val="0"/>
              </a:spcAft>
            </a:pP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AU" sz="16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2019:  5/7 pupils achieving At or Above curriculum expectation (71%)</a:t>
            </a:r>
          </a:p>
          <a:p>
            <a:pPr marL="228600">
              <a:lnSpc>
                <a:spcPct val="115000"/>
              </a:lnSpc>
              <a:spcAft>
                <a:spcPts val="0"/>
              </a:spcAft>
            </a:pPr>
            <a:endParaRPr lang="en-AU" sz="16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95/114 pupils achieving At or Above curriculum expectation (83%)</a:t>
            </a: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118/137 pupils achieving At or Above curriculum expectation (86%)</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25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C7F9-87B7-3349-B0A9-40E2A15FED0B}"/>
              </a:ext>
            </a:extLst>
          </p:cNvPr>
          <p:cNvSpPr>
            <a:spLocks noGrp="1"/>
          </p:cNvSpPr>
          <p:nvPr>
            <p:ph type="title"/>
          </p:nvPr>
        </p:nvSpPr>
        <p:spPr/>
        <p:txBody>
          <a:bodyPr/>
          <a:lstStyle/>
          <a:p>
            <a:r>
              <a:rPr lang="en-US" dirty="0"/>
              <a:t>Monitoring English Language </a:t>
            </a:r>
            <a:r>
              <a:rPr lang="en-US" dirty="0" err="1"/>
              <a:t>LEarners</a:t>
            </a:r>
            <a:endParaRPr lang="en-US" dirty="0"/>
          </a:p>
        </p:txBody>
      </p:sp>
      <p:sp>
        <p:nvSpPr>
          <p:cNvPr id="3" name="Rectangle 2">
            <a:extLst>
              <a:ext uri="{FF2B5EF4-FFF2-40B4-BE49-F238E27FC236}">
                <a16:creationId xmlns:a16="http://schemas.microsoft.com/office/drawing/2014/main" id="{1324E363-B09B-DA42-BE8E-B903280D027C}"/>
              </a:ext>
            </a:extLst>
          </p:cNvPr>
          <p:cNvSpPr/>
          <p:nvPr/>
        </p:nvSpPr>
        <p:spPr>
          <a:xfrm>
            <a:off x="522980" y="1890837"/>
            <a:ext cx="4049019" cy="923330"/>
          </a:xfrm>
          <a:prstGeom prst="rect">
            <a:avLst/>
          </a:prstGeom>
        </p:spPr>
        <p:txBody>
          <a:bodyPr wrap="square">
            <a:spAutoFit/>
          </a:bodyPr>
          <a:lstStyle/>
          <a:p>
            <a:r>
              <a:rPr lang="en-NZ" dirty="0">
                <a:solidFill>
                  <a:srgbClr val="000000"/>
                </a:solidFill>
                <a:latin typeface="Palatino Linotype" panose="02040502050505030304" pitchFamily="18" charset="0"/>
                <a:ea typeface="Times New Roman" panose="02020603050405020304" pitchFamily="18" charset="0"/>
              </a:rPr>
              <a:t>All English Language Learners will show shift within the ELLPs over a 2 year period.</a:t>
            </a:r>
            <a:endParaRPr lang="en-NZ"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AA76FE8-D419-5646-9A19-FF328F40DF27}"/>
              </a:ext>
            </a:extLst>
          </p:cNvPr>
          <p:cNvSpPr txBox="1"/>
          <p:nvPr/>
        </p:nvSpPr>
        <p:spPr>
          <a:xfrm>
            <a:off x="232756" y="3200400"/>
            <a:ext cx="8271165"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Cambria" panose="02040503050406030204" pitchFamily="18" charset="0"/>
              </a:rPr>
              <a:t>Numbers of ELLs are increasing</a:t>
            </a:r>
          </a:p>
          <a:p>
            <a:pPr marL="285750" lvl="0" indent="-285750">
              <a:buFont typeface="Arial" panose="020B0604020202020204" pitchFamily="34" charset="0"/>
              <a:buChar char="•"/>
            </a:pPr>
            <a:endParaRPr lang="en-NZ" dirty="0">
              <a:latin typeface="Cambria" panose="02040503050406030204" pitchFamily="18" charset="0"/>
            </a:endParaRPr>
          </a:p>
          <a:p>
            <a:pPr marL="285750" lvl="0" indent="-285750">
              <a:buFont typeface="Arial" panose="020B0604020202020204" pitchFamily="34" charset="0"/>
              <a:buChar char="•"/>
            </a:pPr>
            <a:r>
              <a:rPr lang="en-GB" dirty="0">
                <a:latin typeface="Cambria" panose="02040503050406030204" pitchFamily="18" charset="0"/>
              </a:rPr>
              <a:t>The majority of students (93%) are making expected progress against ELLP (one stage within two years)</a:t>
            </a:r>
          </a:p>
          <a:p>
            <a:pPr marL="285750" lvl="0" indent="-285750">
              <a:buFont typeface="Arial" panose="020B0604020202020204" pitchFamily="34" charset="0"/>
              <a:buChar char="•"/>
            </a:pPr>
            <a:endParaRPr lang="en-NZ" dirty="0">
              <a:latin typeface="Cambria" panose="02040503050406030204" pitchFamily="18" charset="0"/>
            </a:endParaRPr>
          </a:p>
          <a:p>
            <a:pPr marL="285750" indent="-285750">
              <a:buFont typeface="Arial" panose="020B0604020202020204" pitchFamily="34" charset="0"/>
              <a:buChar char="•"/>
            </a:pPr>
            <a:r>
              <a:rPr lang="en-GB" dirty="0">
                <a:latin typeface="Cambria" panose="02040503050406030204" pitchFamily="18" charset="0"/>
              </a:rPr>
              <a:t>85% students identified as requiring ELL support in 2018, at curriculum standard by 2020.  This is a significant shift in only two years, as research suggests 5-7 years as a realistic length of time for ELLs to reach cohort levels of achievement</a:t>
            </a:r>
            <a:r>
              <a:rPr lang="en-NZ" dirty="0">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11266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9A1C-FF66-2540-B439-405841D4E649}"/>
              </a:ext>
            </a:extLst>
          </p:cNvPr>
          <p:cNvSpPr>
            <a:spLocks noGrp="1"/>
          </p:cNvSpPr>
          <p:nvPr>
            <p:ph type="title"/>
          </p:nvPr>
        </p:nvSpPr>
        <p:spPr/>
        <p:txBody>
          <a:bodyPr/>
          <a:lstStyle/>
          <a:p>
            <a:r>
              <a:rPr lang="en-GB" b="1" dirty="0">
                <a:latin typeface="Palatino Linotype" panose="02040502050505030304" pitchFamily="18" charset="0"/>
                <a:ea typeface="Palatino Linotype" panose="02040502050505030304" pitchFamily="18" charset="0"/>
                <a:cs typeface="Palatino Linotype" panose="02040502050505030304" pitchFamily="18" charset="0"/>
              </a:rPr>
              <a:t>Target One  </a:t>
            </a:r>
            <a:br>
              <a:rPr lang="en-NZ" sz="2800" dirty="0">
                <a:latin typeface="Times New Roman" panose="02020603050405020304" pitchFamily="18" charset="0"/>
                <a:ea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75544319-63E7-E847-B9D0-8E04E2F59C1A}"/>
              </a:ext>
            </a:extLst>
          </p:cNvPr>
          <p:cNvSpPr/>
          <p:nvPr/>
        </p:nvSpPr>
        <p:spPr>
          <a:xfrm>
            <a:off x="324196" y="1657987"/>
            <a:ext cx="3228817" cy="4678204"/>
          </a:xfrm>
          <a:prstGeom prst="rect">
            <a:avLst/>
          </a:prstGeom>
        </p:spPr>
        <p:txBody>
          <a:bodyPr wrap="square">
            <a:spAutoFit/>
          </a:bodyPr>
          <a:lstStyle/>
          <a:p>
            <a:pPr marL="457200">
              <a:spcAft>
                <a:spcPts val="0"/>
              </a:spcAft>
            </a:pPr>
            <a:r>
              <a:rPr lang="en-GB"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a:t>
            </a:r>
            <a:endParaRPr lang="en-NZ" sz="2800" dirty="0">
              <a:latin typeface="Times New Roman" panose="02020603050405020304" pitchFamily="18" charset="0"/>
              <a:ea typeface="Times New Roman" panose="02020603050405020304" pitchFamily="18" charset="0"/>
            </a:endParaRPr>
          </a:p>
          <a:p>
            <a:r>
              <a:rPr lang="en-GB" b="1" dirty="0">
                <a:latin typeface="Cambria" panose="02040503050406030204" pitchFamily="18" charset="0"/>
              </a:rPr>
              <a:t>A focus in the Junior School on Letter ID and Concepts About Print (CAP)</a:t>
            </a:r>
            <a:endParaRPr lang="en-NZ" b="1" dirty="0">
              <a:latin typeface="Cambria" panose="02040503050406030204" pitchFamily="18" charset="0"/>
            </a:endParaRPr>
          </a:p>
          <a:p>
            <a:r>
              <a:rPr lang="en-NZ" dirty="0">
                <a:latin typeface="Cambria" panose="02040503050406030204" pitchFamily="18" charset="0"/>
              </a:rPr>
              <a:t> </a:t>
            </a:r>
          </a:p>
          <a:p>
            <a:endParaRPr lang="en-NZ" dirty="0">
              <a:latin typeface="Cambria" panose="02040503050406030204" pitchFamily="18" charset="0"/>
            </a:endParaRPr>
          </a:p>
          <a:p>
            <a:pPr lvl="0"/>
            <a:r>
              <a:rPr lang="en-GB" dirty="0">
                <a:latin typeface="Cambria" panose="02040503050406030204" pitchFamily="18" charset="0"/>
              </a:rPr>
              <a:t>Students appear to be starting school with better </a:t>
            </a:r>
            <a:r>
              <a:rPr lang="en-GB" b="1" dirty="0">
                <a:latin typeface="Cambria" panose="02040503050406030204" pitchFamily="18" charset="0"/>
              </a:rPr>
              <a:t>letter identification skills </a:t>
            </a:r>
            <a:r>
              <a:rPr lang="en-GB" dirty="0">
                <a:latin typeface="Cambria" panose="02040503050406030204" pitchFamily="18" charset="0"/>
              </a:rPr>
              <a:t>over the four years, the results of which remain steady after one year at school. </a:t>
            </a:r>
            <a:endParaRPr lang="en-NZ" dirty="0">
              <a:latin typeface="Cambria" panose="02040503050406030204" pitchFamily="18" charset="0"/>
            </a:endParaRPr>
          </a:p>
          <a:p>
            <a:r>
              <a:rPr lang="en-GB" dirty="0">
                <a:latin typeface="Cambria" panose="02040503050406030204" pitchFamily="18" charset="0"/>
              </a:rPr>
              <a:t>The stanines improve in 2020, this is likely to be due to the re-standardising of the test and the new stanines</a:t>
            </a:r>
            <a:r>
              <a:rPr lang="en-NZ" sz="2800" dirty="0">
                <a:latin typeface="Cambria" panose="02040503050406030204" pitchFamily="18" charset="0"/>
              </a:rPr>
              <a:t> </a:t>
            </a:r>
            <a:endParaRPr lang="en-NZ" sz="2800" dirty="0">
              <a:effectLst/>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3A713DB2-A830-454F-A777-CC3A2E1585B5}"/>
              </a:ext>
            </a:extLst>
          </p:cNvPr>
          <p:cNvGraphicFramePr>
            <a:graphicFrameLocks noGrp="1"/>
          </p:cNvGraphicFramePr>
          <p:nvPr>
            <p:extLst>
              <p:ext uri="{D42A27DB-BD31-4B8C-83A1-F6EECF244321}">
                <p14:modId xmlns:p14="http://schemas.microsoft.com/office/powerpoint/2010/main" val="2412408770"/>
              </p:ext>
            </p:extLst>
          </p:nvPr>
        </p:nvGraphicFramePr>
        <p:xfrm>
          <a:off x="3553013" y="3429000"/>
          <a:ext cx="5216582" cy="2907191"/>
        </p:xfrm>
        <a:graphic>
          <a:graphicData uri="http://schemas.openxmlformats.org/drawingml/2006/table">
            <a:tbl>
              <a:tblPr firstRow="1" firstCol="1" bandRow="1">
                <a:tableStyleId>{5C22544A-7EE6-4342-B048-85BDC9FD1C3A}</a:tableStyleId>
              </a:tblPr>
              <a:tblGrid>
                <a:gridCol w="752648">
                  <a:extLst>
                    <a:ext uri="{9D8B030D-6E8A-4147-A177-3AD203B41FA5}">
                      <a16:colId xmlns:a16="http://schemas.microsoft.com/office/drawing/2014/main" val="27397639"/>
                    </a:ext>
                  </a:extLst>
                </a:gridCol>
                <a:gridCol w="498763">
                  <a:extLst>
                    <a:ext uri="{9D8B030D-6E8A-4147-A177-3AD203B41FA5}">
                      <a16:colId xmlns:a16="http://schemas.microsoft.com/office/drawing/2014/main" val="3468130054"/>
                    </a:ext>
                  </a:extLst>
                </a:gridCol>
                <a:gridCol w="523702">
                  <a:extLst>
                    <a:ext uri="{9D8B030D-6E8A-4147-A177-3AD203B41FA5}">
                      <a16:colId xmlns:a16="http://schemas.microsoft.com/office/drawing/2014/main" val="885387659"/>
                    </a:ext>
                  </a:extLst>
                </a:gridCol>
                <a:gridCol w="565266">
                  <a:extLst>
                    <a:ext uri="{9D8B030D-6E8A-4147-A177-3AD203B41FA5}">
                      <a16:colId xmlns:a16="http://schemas.microsoft.com/office/drawing/2014/main" val="3371000226"/>
                    </a:ext>
                  </a:extLst>
                </a:gridCol>
                <a:gridCol w="548640">
                  <a:extLst>
                    <a:ext uri="{9D8B030D-6E8A-4147-A177-3AD203B41FA5}">
                      <a16:colId xmlns:a16="http://schemas.microsoft.com/office/drawing/2014/main" val="3402080338"/>
                    </a:ext>
                  </a:extLst>
                </a:gridCol>
                <a:gridCol w="590203">
                  <a:extLst>
                    <a:ext uri="{9D8B030D-6E8A-4147-A177-3AD203B41FA5}">
                      <a16:colId xmlns:a16="http://schemas.microsoft.com/office/drawing/2014/main" val="2228285507"/>
                    </a:ext>
                  </a:extLst>
                </a:gridCol>
                <a:gridCol w="590204">
                  <a:extLst>
                    <a:ext uri="{9D8B030D-6E8A-4147-A177-3AD203B41FA5}">
                      <a16:colId xmlns:a16="http://schemas.microsoft.com/office/drawing/2014/main" val="2406901175"/>
                    </a:ext>
                  </a:extLst>
                </a:gridCol>
                <a:gridCol w="573578">
                  <a:extLst>
                    <a:ext uri="{9D8B030D-6E8A-4147-A177-3AD203B41FA5}">
                      <a16:colId xmlns:a16="http://schemas.microsoft.com/office/drawing/2014/main" val="4135311720"/>
                    </a:ext>
                  </a:extLst>
                </a:gridCol>
                <a:gridCol w="573578">
                  <a:extLst>
                    <a:ext uri="{9D8B030D-6E8A-4147-A177-3AD203B41FA5}">
                      <a16:colId xmlns:a16="http://schemas.microsoft.com/office/drawing/2014/main" val="802411466"/>
                    </a:ext>
                  </a:extLst>
                </a:gridCol>
              </a:tblGrid>
              <a:tr h="283797">
                <a:tc gridSpan="9">
                  <a:txBody>
                    <a:bodyPr/>
                    <a:lstStyle/>
                    <a:p>
                      <a:pPr algn="ctr"/>
                      <a:r>
                        <a:rPr lang="en-GB" sz="1400" dirty="0">
                          <a:effectLst/>
                        </a:rPr>
                        <a:t>Letter ID over 4 Years</a:t>
                      </a:r>
                      <a:endParaRPr lang="en-NZ" sz="14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256280"/>
                  </a:ext>
                </a:extLst>
              </a:tr>
              <a:tr h="283797">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algn="ctr"/>
                      <a:r>
                        <a:rPr lang="en-GB" sz="1100">
                          <a:effectLst/>
                        </a:rPr>
                        <a:t>2017</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2018</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2019</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2020</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64993639"/>
                  </a:ext>
                </a:extLst>
              </a:tr>
              <a:tr h="301535">
                <a:tc>
                  <a:txBody>
                    <a:bodyPr/>
                    <a:lstStyle/>
                    <a:p>
                      <a:r>
                        <a:rPr lang="en-GB" sz="1100">
                          <a:effectLst/>
                        </a:rPr>
                        <a:t>SEA</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0500928"/>
                  </a:ext>
                </a:extLst>
              </a:tr>
              <a:tr h="283797">
                <a:tc>
                  <a:txBody>
                    <a:bodyPr/>
                    <a:lstStyle/>
                    <a:p>
                      <a:pPr algn="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14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42%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37154325"/>
                  </a:ext>
                </a:extLst>
              </a:tr>
              <a:tr h="283797">
                <a:tc>
                  <a:txBody>
                    <a:bodyPr/>
                    <a:lstStyle/>
                    <a:p>
                      <a:pPr algn="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17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74%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16813938"/>
                  </a:ext>
                </a:extLst>
              </a:tr>
              <a:tr h="283797">
                <a:tc>
                  <a:txBody>
                    <a:bodyPr/>
                    <a:lstStyle/>
                    <a:p>
                      <a:pPr algn="r"/>
                      <a:r>
                        <a:rPr lang="en-GB" sz="1100">
                          <a:effectLst/>
                        </a:rPr>
                        <a:t>Above</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02046889"/>
                  </a:ext>
                </a:extLst>
              </a:tr>
              <a:tr h="301535">
                <a:tc>
                  <a:txBody>
                    <a:bodyPr/>
                    <a:lstStyle/>
                    <a:p>
                      <a:r>
                        <a:rPr lang="en-GB" sz="1100">
                          <a:effectLst/>
                        </a:rPr>
                        <a:t>Obs Survey</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31837689"/>
                  </a:ext>
                </a:extLst>
              </a:tr>
              <a:tr h="283797">
                <a:tc>
                  <a:txBody>
                    <a:bodyPr/>
                    <a:lstStyle/>
                    <a:p>
                      <a:pPr algn="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66972247"/>
                  </a:ext>
                </a:extLst>
              </a:tr>
              <a:tr h="283797">
                <a:tc>
                  <a:txBody>
                    <a:bodyPr/>
                    <a:lstStyle/>
                    <a:p>
                      <a:pPr algn="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19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46%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51%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5920143"/>
                  </a:ext>
                </a:extLst>
              </a:tr>
              <a:tr h="283797">
                <a:tc>
                  <a:txBody>
                    <a:bodyPr/>
                    <a:lstStyle/>
                    <a:p>
                      <a:pPr algn="r"/>
                      <a:r>
                        <a:rPr lang="en-GB" sz="1100">
                          <a:effectLst/>
                        </a:rPr>
                        <a:t>Above</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r>
                        <a:rPr lang="en-GB" sz="1100">
                          <a:effectLst/>
                        </a:rPr>
                        <a:t>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34%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23%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a:effectLst/>
                        </a:rPr>
                        <a:t>12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r>
                        <a:rPr lang="en-GB" sz="1100" dirty="0">
                          <a:effectLst/>
                        </a:rPr>
                        <a:t>33%</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82002584"/>
                  </a:ext>
                </a:extLst>
              </a:tr>
            </a:tbl>
          </a:graphicData>
        </a:graphic>
      </p:graphicFrame>
      <p:sp>
        <p:nvSpPr>
          <p:cNvPr id="6" name="TextBox 5">
            <a:extLst>
              <a:ext uri="{FF2B5EF4-FFF2-40B4-BE49-F238E27FC236}">
                <a16:creationId xmlns:a16="http://schemas.microsoft.com/office/drawing/2014/main" id="{29D271DA-EFBC-B945-A379-9B44074DA777}"/>
              </a:ext>
            </a:extLst>
          </p:cNvPr>
          <p:cNvSpPr txBox="1"/>
          <p:nvPr/>
        </p:nvSpPr>
        <p:spPr>
          <a:xfrm>
            <a:off x="4663108" y="1709218"/>
            <a:ext cx="4106487" cy="1569660"/>
          </a:xfrm>
          <a:prstGeom prst="rect">
            <a:avLst/>
          </a:prstGeom>
          <a:noFill/>
        </p:spPr>
        <p:txBody>
          <a:bodyPr wrap="square" rtlCol="0">
            <a:spAutoFit/>
          </a:bodyPr>
          <a:lstStyle/>
          <a:p>
            <a:r>
              <a:rPr lang="en-GB" sz="1600" dirty="0">
                <a:latin typeface="Cambria" panose="02040503050406030204" pitchFamily="18" charset="0"/>
              </a:rPr>
              <a:t>The 2019 cohort have improved in </a:t>
            </a:r>
            <a:r>
              <a:rPr lang="en-GB" sz="1600" b="1" dirty="0">
                <a:latin typeface="Cambria" panose="02040503050406030204" pitchFamily="18" charset="0"/>
              </a:rPr>
              <a:t>Letter Identification</a:t>
            </a:r>
            <a:r>
              <a:rPr lang="en-GB" sz="1600" dirty="0">
                <a:latin typeface="Cambria" panose="02040503050406030204" pitchFamily="18" charset="0"/>
              </a:rPr>
              <a:t> by a significant percentage. </a:t>
            </a:r>
          </a:p>
          <a:p>
            <a:endParaRPr lang="en-GB" sz="1600" dirty="0">
              <a:latin typeface="Cambria" panose="02040503050406030204" pitchFamily="18" charset="0"/>
            </a:endParaRPr>
          </a:p>
          <a:p>
            <a:r>
              <a:rPr lang="en-GB" sz="1600" dirty="0">
                <a:latin typeface="Cambria" panose="02040503050406030204" pitchFamily="18" charset="0"/>
              </a:rPr>
              <a:t>The same success is not evident in the Concepts About Print, where there is no evidence of shift.</a:t>
            </a:r>
            <a:endParaRPr lang="en-NZ" sz="1600" dirty="0">
              <a:latin typeface="Cambria" panose="02040503050406030204" pitchFamily="18" charset="0"/>
            </a:endParaRPr>
          </a:p>
        </p:txBody>
      </p:sp>
    </p:spTree>
    <p:extLst>
      <p:ext uri="{BB962C8B-B14F-4D97-AF65-F5344CB8AC3E}">
        <p14:creationId xmlns:p14="http://schemas.microsoft.com/office/powerpoint/2010/main" val="315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9A1C-FF66-2540-B439-405841D4E649}"/>
              </a:ext>
            </a:extLst>
          </p:cNvPr>
          <p:cNvSpPr>
            <a:spLocks noGrp="1"/>
          </p:cNvSpPr>
          <p:nvPr>
            <p:ph type="title"/>
          </p:nvPr>
        </p:nvSpPr>
        <p:spPr/>
        <p:txBody>
          <a:bodyPr/>
          <a:lstStyle/>
          <a:p>
            <a:r>
              <a:rPr lang="en-GB" b="1" dirty="0">
                <a:latin typeface="Palatino Linotype" panose="02040502050505030304" pitchFamily="18" charset="0"/>
                <a:ea typeface="Palatino Linotype" panose="02040502050505030304" pitchFamily="18" charset="0"/>
                <a:cs typeface="Palatino Linotype" panose="02040502050505030304" pitchFamily="18" charset="0"/>
              </a:rPr>
              <a:t>Target One  </a:t>
            </a:r>
            <a:br>
              <a:rPr lang="en-NZ" sz="2800" dirty="0">
                <a:latin typeface="Times New Roman" panose="02020603050405020304" pitchFamily="18" charset="0"/>
                <a:ea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75544319-63E7-E847-B9D0-8E04E2F59C1A}"/>
              </a:ext>
            </a:extLst>
          </p:cNvPr>
          <p:cNvSpPr/>
          <p:nvPr/>
        </p:nvSpPr>
        <p:spPr>
          <a:xfrm>
            <a:off x="324196" y="1657987"/>
            <a:ext cx="3228817" cy="4801314"/>
          </a:xfrm>
          <a:prstGeom prst="rect">
            <a:avLst/>
          </a:prstGeom>
        </p:spPr>
        <p:txBody>
          <a:bodyPr wrap="square">
            <a:spAutoFit/>
          </a:bodyPr>
          <a:lstStyle/>
          <a:p>
            <a:pPr marL="457200">
              <a:spcAft>
                <a:spcPts val="0"/>
              </a:spcAft>
            </a:pPr>
            <a:r>
              <a:rPr lang="en-GB" dirty="0">
                <a:solidFill>
                  <a:srgbClr val="FF0000"/>
                </a:solidFill>
                <a:latin typeface="Palatino Linotype" panose="02040502050505030304" pitchFamily="18" charset="0"/>
                <a:ea typeface="Palatino Linotype" panose="02040502050505030304" pitchFamily="18" charset="0"/>
                <a:cs typeface="Palatino Linotype" panose="02040502050505030304" pitchFamily="18" charset="0"/>
              </a:rPr>
              <a:t> </a:t>
            </a:r>
            <a:endParaRPr lang="en-NZ" sz="2800" dirty="0">
              <a:latin typeface="Times New Roman" panose="02020603050405020304" pitchFamily="18" charset="0"/>
              <a:ea typeface="Times New Roman" panose="02020603050405020304" pitchFamily="18" charset="0"/>
            </a:endParaRPr>
          </a:p>
          <a:p>
            <a:r>
              <a:rPr lang="en-GB" sz="1600" b="1" dirty="0">
                <a:latin typeface="Cambria" panose="02040503050406030204" pitchFamily="18" charset="0"/>
              </a:rPr>
              <a:t>A focus in the Junior School on Letter ID and Concepts About Print (CAP)</a:t>
            </a:r>
            <a:endParaRPr lang="en-NZ" sz="1600" b="1" dirty="0">
              <a:latin typeface="Cambria" panose="02040503050406030204" pitchFamily="18" charset="0"/>
            </a:endParaRPr>
          </a:p>
          <a:p>
            <a:r>
              <a:rPr lang="en-NZ" sz="1600" dirty="0">
                <a:latin typeface="Cambria" panose="02040503050406030204" pitchFamily="18" charset="0"/>
              </a:rPr>
              <a:t> </a:t>
            </a:r>
          </a:p>
          <a:p>
            <a:endParaRPr lang="en-NZ" sz="1600" dirty="0">
              <a:latin typeface="Cambria" panose="02040503050406030204" pitchFamily="18" charset="0"/>
            </a:endParaRPr>
          </a:p>
          <a:p>
            <a:r>
              <a:rPr lang="en-GB" sz="1600" b="1" dirty="0">
                <a:latin typeface="Cambria" panose="02040503050406030204" pitchFamily="18" charset="0"/>
              </a:rPr>
              <a:t>What trend is evident in the data for CAP over four years?  </a:t>
            </a:r>
            <a:endParaRPr lang="en-NZ" sz="1600" dirty="0">
              <a:latin typeface="Cambria" panose="02040503050406030204" pitchFamily="18" charset="0"/>
            </a:endParaRPr>
          </a:p>
          <a:p>
            <a:pPr lvl="0"/>
            <a:r>
              <a:rPr lang="en-GB" sz="1600" dirty="0">
                <a:latin typeface="Cambria" panose="02040503050406030204" pitchFamily="18" charset="0"/>
              </a:rPr>
              <a:t>Results of students below the expected level in both tests are largely uniform distribution over the four years; </a:t>
            </a:r>
            <a:r>
              <a:rPr lang="en-GB" sz="1600" b="1" dirty="0">
                <a:latin typeface="Cambria" panose="02040503050406030204" pitchFamily="18" charset="0"/>
              </a:rPr>
              <a:t>there is no discernible trend</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Results of students above the expected level in the Observational Survey appear to be trending downward – students are not making accelerated progress in concepts about print</a:t>
            </a:r>
            <a:endParaRPr lang="en-NZ" sz="1600" dirty="0">
              <a:latin typeface="Cambria" panose="02040503050406030204" pitchFamily="18" charset="0"/>
            </a:endParaRPr>
          </a:p>
        </p:txBody>
      </p:sp>
      <p:graphicFrame>
        <p:nvGraphicFramePr>
          <p:cNvPr id="5" name="Table 4">
            <a:extLst>
              <a:ext uri="{FF2B5EF4-FFF2-40B4-BE49-F238E27FC236}">
                <a16:creationId xmlns:a16="http://schemas.microsoft.com/office/drawing/2014/main" id="{83A66F39-DF1F-C740-953F-1DDF4B298082}"/>
              </a:ext>
            </a:extLst>
          </p:cNvPr>
          <p:cNvGraphicFramePr>
            <a:graphicFrameLocks noGrp="1"/>
          </p:cNvGraphicFramePr>
          <p:nvPr>
            <p:extLst>
              <p:ext uri="{D42A27DB-BD31-4B8C-83A1-F6EECF244321}">
                <p14:modId xmlns:p14="http://schemas.microsoft.com/office/powerpoint/2010/main" val="3439055981"/>
              </p:ext>
            </p:extLst>
          </p:nvPr>
        </p:nvGraphicFramePr>
        <p:xfrm>
          <a:off x="3715789" y="3329246"/>
          <a:ext cx="5104015" cy="3030300"/>
        </p:xfrm>
        <a:graphic>
          <a:graphicData uri="http://schemas.openxmlformats.org/drawingml/2006/table">
            <a:tbl>
              <a:tblPr firstRow="1" firstCol="1" bandRow="1">
                <a:tableStyleId>{5C22544A-7EE6-4342-B048-85BDC9FD1C3A}</a:tableStyleId>
              </a:tblPr>
              <a:tblGrid>
                <a:gridCol w="1101202">
                  <a:extLst>
                    <a:ext uri="{9D8B030D-6E8A-4147-A177-3AD203B41FA5}">
                      <a16:colId xmlns:a16="http://schemas.microsoft.com/office/drawing/2014/main" val="3519321838"/>
                    </a:ext>
                  </a:extLst>
                </a:gridCol>
                <a:gridCol w="500073">
                  <a:extLst>
                    <a:ext uri="{9D8B030D-6E8A-4147-A177-3AD203B41FA5}">
                      <a16:colId xmlns:a16="http://schemas.microsoft.com/office/drawing/2014/main" val="731317175"/>
                    </a:ext>
                  </a:extLst>
                </a:gridCol>
                <a:gridCol w="500073">
                  <a:extLst>
                    <a:ext uri="{9D8B030D-6E8A-4147-A177-3AD203B41FA5}">
                      <a16:colId xmlns:a16="http://schemas.microsoft.com/office/drawing/2014/main" val="2886961172"/>
                    </a:ext>
                  </a:extLst>
                </a:gridCol>
                <a:gridCol w="500816">
                  <a:extLst>
                    <a:ext uri="{9D8B030D-6E8A-4147-A177-3AD203B41FA5}">
                      <a16:colId xmlns:a16="http://schemas.microsoft.com/office/drawing/2014/main" val="2014526979"/>
                    </a:ext>
                  </a:extLst>
                </a:gridCol>
                <a:gridCol w="500073">
                  <a:extLst>
                    <a:ext uri="{9D8B030D-6E8A-4147-A177-3AD203B41FA5}">
                      <a16:colId xmlns:a16="http://schemas.microsoft.com/office/drawing/2014/main" val="2943935845"/>
                    </a:ext>
                  </a:extLst>
                </a:gridCol>
                <a:gridCol w="500073">
                  <a:extLst>
                    <a:ext uri="{9D8B030D-6E8A-4147-A177-3AD203B41FA5}">
                      <a16:colId xmlns:a16="http://schemas.microsoft.com/office/drawing/2014/main" val="681383963"/>
                    </a:ext>
                  </a:extLst>
                </a:gridCol>
                <a:gridCol w="500816">
                  <a:extLst>
                    <a:ext uri="{9D8B030D-6E8A-4147-A177-3AD203B41FA5}">
                      <a16:colId xmlns:a16="http://schemas.microsoft.com/office/drawing/2014/main" val="1420189751"/>
                    </a:ext>
                  </a:extLst>
                </a:gridCol>
                <a:gridCol w="500073">
                  <a:extLst>
                    <a:ext uri="{9D8B030D-6E8A-4147-A177-3AD203B41FA5}">
                      <a16:colId xmlns:a16="http://schemas.microsoft.com/office/drawing/2014/main" val="52358901"/>
                    </a:ext>
                  </a:extLst>
                </a:gridCol>
                <a:gridCol w="500816">
                  <a:extLst>
                    <a:ext uri="{9D8B030D-6E8A-4147-A177-3AD203B41FA5}">
                      <a16:colId xmlns:a16="http://schemas.microsoft.com/office/drawing/2014/main" val="2357529059"/>
                    </a:ext>
                  </a:extLst>
                </a:gridCol>
              </a:tblGrid>
              <a:tr h="299289">
                <a:tc gridSpan="9">
                  <a:txBody>
                    <a:bodyPr/>
                    <a:lstStyle/>
                    <a:p>
                      <a:pPr algn="ctr"/>
                      <a:r>
                        <a:rPr lang="en-GB" sz="1400" dirty="0">
                          <a:effectLst/>
                        </a:rPr>
                        <a:t>CAP over 4 Years</a:t>
                      </a:r>
                      <a:endParaRPr lang="en-NZ" sz="14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0162059"/>
                  </a:ext>
                </a:extLst>
              </a:tr>
              <a:tr h="299289">
                <a:tc>
                  <a:txBody>
                    <a:bodyPr/>
                    <a:lstStyle/>
                    <a:p>
                      <a:r>
                        <a:rPr lang="en-GB" sz="1100">
                          <a:effectLst/>
                        </a:rPr>
                        <a:t> </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algn="ctr"/>
                      <a:r>
                        <a:rPr lang="en-GB" sz="1100">
                          <a:effectLst/>
                        </a:rPr>
                        <a:t>2017</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2018</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2019</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tc gridSpan="2">
                  <a:txBody>
                    <a:bodyPr/>
                    <a:lstStyle/>
                    <a:p>
                      <a:pPr algn="ctr"/>
                      <a:r>
                        <a:rPr lang="en-GB" sz="1100">
                          <a:effectLst/>
                        </a:rPr>
                        <a:t>2020</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706223282"/>
                  </a:ext>
                </a:extLst>
              </a:tr>
              <a:tr h="317994">
                <a:tc>
                  <a:txBody>
                    <a:bodyPr/>
                    <a:lstStyle/>
                    <a:p>
                      <a:r>
                        <a:rPr lang="en-GB" sz="1100">
                          <a:effectLst/>
                        </a:rPr>
                        <a:t>SEA</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20060718"/>
                  </a:ext>
                </a:extLst>
              </a:tr>
              <a:tr h="299289">
                <a:tc>
                  <a:txBody>
                    <a:bodyPr/>
                    <a:lstStyle/>
                    <a:p>
                      <a:pPr algn="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17277188"/>
                  </a:ext>
                </a:extLst>
              </a:tr>
              <a:tr h="299289">
                <a:tc>
                  <a:txBody>
                    <a:bodyPr/>
                    <a:lstStyle/>
                    <a:p>
                      <a:pPr algn="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48%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78%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1123097"/>
                  </a:ext>
                </a:extLst>
              </a:tr>
              <a:tr h="299289">
                <a:tc>
                  <a:txBody>
                    <a:bodyPr/>
                    <a:lstStyle/>
                    <a:p>
                      <a:pPr algn="r"/>
                      <a:r>
                        <a:rPr lang="en-GB" sz="1100">
                          <a:effectLst/>
                        </a:rPr>
                        <a:t>Above</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3517390"/>
                  </a:ext>
                </a:extLst>
              </a:tr>
              <a:tr h="317994">
                <a:tc>
                  <a:txBody>
                    <a:bodyPr/>
                    <a:lstStyle/>
                    <a:p>
                      <a:r>
                        <a:rPr lang="en-GB" sz="1100">
                          <a:effectLst/>
                        </a:rPr>
                        <a:t>Obs Survey</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6830091"/>
                  </a:ext>
                </a:extLst>
              </a:tr>
              <a:tr h="299289">
                <a:tc>
                  <a:txBody>
                    <a:bodyPr/>
                    <a:lstStyle/>
                    <a:p>
                      <a:pPr algn="r"/>
                      <a:r>
                        <a:rPr lang="en-GB" sz="1100">
                          <a:effectLst/>
                        </a:rPr>
                        <a:t>Below</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44%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12914125"/>
                  </a:ext>
                </a:extLst>
              </a:tr>
              <a:tr h="299289">
                <a:tc>
                  <a:txBody>
                    <a:bodyPr/>
                    <a:lstStyle/>
                    <a:p>
                      <a:pPr algn="r"/>
                      <a:r>
                        <a:rPr lang="en-GB" sz="1100">
                          <a:effectLst/>
                        </a:rPr>
                        <a:t>At</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44%</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19</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50%</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51%</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23</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62%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22957744"/>
                  </a:ext>
                </a:extLst>
              </a:tr>
              <a:tr h="299289">
                <a:tc>
                  <a:txBody>
                    <a:bodyPr/>
                    <a:lstStyle/>
                    <a:p>
                      <a:pPr algn="r"/>
                      <a:r>
                        <a:rPr lang="en-GB" sz="1100">
                          <a:effectLst/>
                        </a:rPr>
                        <a:t>Above</a:t>
                      </a:r>
                      <a:endParaRPr lang="en-NZ"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r>
                        <a:rPr lang="en-GB" sz="1100">
                          <a:effectLst/>
                        </a:rPr>
                        <a:t>15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36%</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7</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18%</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2</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a:effectLst/>
                        </a:rPr>
                        <a:t>5</a:t>
                      </a:r>
                      <a:endParaRPr lang="en-N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100" dirty="0">
                          <a:effectLst/>
                        </a:rPr>
                        <a:t>14%</a:t>
                      </a:r>
                      <a:endParaRPr lang="en-NZ"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1322508"/>
                  </a:ext>
                </a:extLst>
              </a:tr>
            </a:tbl>
          </a:graphicData>
        </a:graphic>
      </p:graphicFrame>
      <p:sp>
        <p:nvSpPr>
          <p:cNvPr id="6" name="TextBox 5">
            <a:extLst>
              <a:ext uri="{FF2B5EF4-FFF2-40B4-BE49-F238E27FC236}">
                <a16:creationId xmlns:a16="http://schemas.microsoft.com/office/drawing/2014/main" id="{63E7DC23-6191-6D45-BD29-9CEB3E81DF01}"/>
              </a:ext>
            </a:extLst>
          </p:cNvPr>
          <p:cNvSpPr txBox="1"/>
          <p:nvPr/>
        </p:nvSpPr>
        <p:spPr>
          <a:xfrm>
            <a:off x="4663108" y="1709218"/>
            <a:ext cx="4106487" cy="1569660"/>
          </a:xfrm>
          <a:prstGeom prst="rect">
            <a:avLst/>
          </a:prstGeom>
          <a:noFill/>
        </p:spPr>
        <p:txBody>
          <a:bodyPr wrap="square" rtlCol="0">
            <a:spAutoFit/>
          </a:bodyPr>
          <a:lstStyle/>
          <a:p>
            <a:r>
              <a:rPr lang="en-GB" sz="1600" dirty="0">
                <a:latin typeface="Cambria" panose="02040503050406030204" pitchFamily="18" charset="0"/>
              </a:rPr>
              <a:t>The 2019 cohort have improved in Letter Identification by a significant percentage. </a:t>
            </a:r>
          </a:p>
          <a:p>
            <a:endParaRPr lang="en-GB" sz="1600" dirty="0">
              <a:latin typeface="Cambria" panose="02040503050406030204" pitchFamily="18" charset="0"/>
            </a:endParaRPr>
          </a:p>
          <a:p>
            <a:r>
              <a:rPr lang="en-GB" sz="1600" dirty="0">
                <a:latin typeface="Cambria" panose="02040503050406030204" pitchFamily="18" charset="0"/>
              </a:rPr>
              <a:t>The same success is not evident in the </a:t>
            </a:r>
            <a:r>
              <a:rPr lang="en-GB" sz="1600" b="1" dirty="0">
                <a:latin typeface="Cambria" panose="02040503050406030204" pitchFamily="18" charset="0"/>
              </a:rPr>
              <a:t>Concepts About Print</a:t>
            </a:r>
            <a:r>
              <a:rPr lang="en-GB" sz="1600" dirty="0">
                <a:latin typeface="Cambria" panose="02040503050406030204" pitchFamily="18" charset="0"/>
              </a:rPr>
              <a:t>, where there is no evidence of shift.</a:t>
            </a:r>
            <a:endParaRPr lang="en-NZ" sz="1600" dirty="0">
              <a:latin typeface="Cambria" panose="02040503050406030204" pitchFamily="18" charset="0"/>
            </a:endParaRPr>
          </a:p>
        </p:txBody>
      </p:sp>
    </p:spTree>
    <p:extLst>
      <p:ext uri="{BB962C8B-B14F-4D97-AF65-F5344CB8AC3E}">
        <p14:creationId xmlns:p14="http://schemas.microsoft.com/office/powerpoint/2010/main" val="163901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3C49-1DA7-294E-8045-18F1D1AA29B3}"/>
              </a:ext>
            </a:extLst>
          </p:cNvPr>
          <p:cNvSpPr>
            <a:spLocks noGrp="1"/>
          </p:cNvSpPr>
          <p:nvPr>
            <p:ph type="title"/>
          </p:nvPr>
        </p:nvSpPr>
        <p:spPr/>
        <p:txBody>
          <a:bodyPr/>
          <a:lstStyle/>
          <a:p>
            <a:r>
              <a:rPr lang="en-US" dirty="0"/>
              <a:t>Target Two</a:t>
            </a:r>
          </a:p>
        </p:txBody>
      </p:sp>
      <p:sp>
        <p:nvSpPr>
          <p:cNvPr id="3" name="Rectangle 2">
            <a:extLst>
              <a:ext uri="{FF2B5EF4-FFF2-40B4-BE49-F238E27FC236}">
                <a16:creationId xmlns:a16="http://schemas.microsoft.com/office/drawing/2014/main" id="{DB3D5483-B501-4C4C-894A-1A8928E95EDE}"/>
              </a:ext>
            </a:extLst>
          </p:cNvPr>
          <p:cNvSpPr/>
          <p:nvPr/>
        </p:nvSpPr>
        <p:spPr>
          <a:xfrm>
            <a:off x="148855" y="1690577"/>
            <a:ext cx="8782493" cy="646331"/>
          </a:xfrm>
          <a:prstGeom prst="rect">
            <a:avLst/>
          </a:prstGeom>
        </p:spPr>
        <p:txBody>
          <a:bodyPr wrap="square">
            <a:spAutoFit/>
          </a:bodyPr>
          <a:lstStyle/>
          <a:p>
            <a:r>
              <a:rPr lang="en-GB" dirty="0"/>
              <a:t>Boys achievement – lifting interest and engagement in Reading</a:t>
            </a:r>
            <a:endParaRPr lang="en-NZ" dirty="0"/>
          </a:p>
          <a:p>
            <a:pPr marL="457200">
              <a:spcAft>
                <a:spcPts val="0"/>
              </a:spcAft>
            </a:pPr>
            <a:endParaRPr lang="en-GB" dirty="0">
              <a:latin typeface="Palatino Linotype" panose="02040502050505030304" pitchFamily="18" charset="0"/>
              <a:ea typeface="Times New Roman" panose="02020603050405020304" pitchFamily="18" charset="0"/>
            </a:endParaRPr>
          </a:p>
        </p:txBody>
      </p:sp>
      <p:graphicFrame>
        <p:nvGraphicFramePr>
          <p:cNvPr id="4" name="Chart 3">
            <a:extLst>
              <a:ext uri="{FF2B5EF4-FFF2-40B4-BE49-F238E27FC236}">
                <a16:creationId xmlns:a16="http://schemas.microsoft.com/office/drawing/2014/main" id="{4787AC24-F754-7D4D-9B50-2DE0C30F0EED}"/>
              </a:ext>
            </a:extLst>
          </p:cNvPr>
          <p:cNvGraphicFramePr/>
          <p:nvPr>
            <p:extLst>
              <p:ext uri="{D42A27DB-BD31-4B8C-83A1-F6EECF244321}">
                <p14:modId xmlns:p14="http://schemas.microsoft.com/office/powerpoint/2010/main" val="106541040"/>
              </p:ext>
            </p:extLst>
          </p:nvPr>
        </p:nvGraphicFramePr>
        <p:xfrm>
          <a:off x="4709868" y="3652895"/>
          <a:ext cx="4221480" cy="24949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C80178F-6CF0-4F4A-B89C-FEF84F1B18ED}"/>
              </a:ext>
            </a:extLst>
          </p:cNvPr>
          <p:cNvSpPr/>
          <p:nvPr/>
        </p:nvSpPr>
        <p:spPr>
          <a:xfrm>
            <a:off x="212652" y="2315029"/>
            <a:ext cx="4285278" cy="2585323"/>
          </a:xfrm>
          <a:prstGeom prst="rect">
            <a:avLst/>
          </a:prstGeom>
        </p:spPr>
        <p:txBody>
          <a:bodyPr wrap="square">
            <a:spAutoFit/>
          </a:bodyPr>
          <a:lstStyle/>
          <a:p>
            <a:r>
              <a:rPr lang="en-GB" dirty="0">
                <a:latin typeface="Cambria" panose="02040503050406030204" pitchFamily="18" charset="0"/>
                <a:ea typeface="Times New Roman" panose="02020603050405020304" pitchFamily="18" charset="0"/>
              </a:rPr>
              <a:t>We are unable to provide evidence of progress towards the goal. </a:t>
            </a:r>
          </a:p>
          <a:p>
            <a:r>
              <a:rPr lang="en-GB" dirty="0" err="1">
                <a:latin typeface="Cambria" panose="02040503050406030204" pitchFamily="18" charset="0"/>
                <a:ea typeface="Times New Roman" panose="02020603050405020304" pitchFamily="18" charset="0"/>
              </a:rPr>
              <a:t>Covid</a:t>
            </a:r>
            <a:r>
              <a:rPr lang="en-GB" dirty="0">
                <a:latin typeface="Cambria" panose="02040503050406030204" pitchFamily="18" charset="0"/>
                <a:ea typeface="Times New Roman" panose="02020603050405020304" pitchFamily="18" charset="0"/>
              </a:rPr>
              <a:t> has been a big player this year; the reality of Lockdown was that some students did much better, but most didn’t. </a:t>
            </a:r>
          </a:p>
          <a:p>
            <a:endParaRPr lang="en-GB" dirty="0">
              <a:latin typeface="Cambria" panose="02040503050406030204" pitchFamily="18" charset="0"/>
              <a:ea typeface="Times New Roman" panose="02020603050405020304" pitchFamily="18" charset="0"/>
            </a:endParaRPr>
          </a:p>
          <a:p>
            <a:r>
              <a:rPr lang="en-GB" dirty="0">
                <a:latin typeface="Cambria" panose="02040503050406030204" pitchFamily="18" charset="0"/>
                <a:ea typeface="Times New Roman" panose="02020603050405020304" pitchFamily="18" charset="0"/>
              </a:rPr>
              <a:t>Overall the data here suggests there needs to be a deliberate plan to engage boys in reading in 2021</a:t>
            </a:r>
            <a:r>
              <a:rPr lang="en-NZ" dirty="0">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380495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135D-B01B-0244-9BDE-6D47C669587C}"/>
              </a:ext>
            </a:extLst>
          </p:cNvPr>
          <p:cNvSpPr>
            <a:spLocks noGrp="1"/>
          </p:cNvSpPr>
          <p:nvPr>
            <p:ph type="title"/>
          </p:nvPr>
        </p:nvSpPr>
        <p:spPr/>
        <p:txBody>
          <a:bodyPr/>
          <a:lstStyle/>
          <a:p>
            <a:r>
              <a:rPr lang="en-US" dirty="0"/>
              <a:t>Target Three</a:t>
            </a:r>
          </a:p>
        </p:txBody>
      </p:sp>
      <p:sp>
        <p:nvSpPr>
          <p:cNvPr id="3" name="Rectangle 2">
            <a:extLst>
              <a:ext uri="{FF2B5EF4-FFF2-40B4-BE49-F238E27FC236}">
                <a16:creationId xmlns:a16="http://schemas.microsoft.com/office/drawing/2014/main" id="{E86C5F22-5097-BD4C-8E39-632022043889}"/>
              </a:ext>
            </a:extLst>
          </p:cNvPr>
          <p:cNvSpPr/>
          <p:nvPr/>
        </p:nvSpPr>
        <p:spPr>
          <a:xfrm>
            <a:off x="159487" y="1669312"/>
            <a:ext cx="8782493" cy="646331"/>
          </a:xfrm>
          <a:prstGeom prst="rect">
            <a:avLst/>
          </a:prstGeom>
        </p:spPr>
        <p:txBody>
          <a:bodyPr wrap="square">
            <a:spAutoFit/>
          </a:bodyPr>
          <a:lstStyle/>
          <a:p>
            <a:pPr algn="ctr"/>
            <a:r>
              <a:rPr lang="en-GB" dirty="0">
                <a:latin typeface="Cambria" panose="02040503050406030204" pitchFamily="18" charset="0"/>
              </a:rPr>
              <a:t>Year 9, 10 - a focus on lifting achievement    </a:t>
            </a:r>
            <a:r>
              <a:rPr lang="en-GB" b="1" dirty="0">
                <a:latin typeface="Cambria" panose="02040503050406030204" pitchFamily="18" charset="0"/>
              </a:rPr>
              <a:t>Target achieved</a:t>
            </a:r>
            <a:endParaRPr lang="en-NZ" dirty="0">
              <a:latin typeface="Cambria" panose="02040503050406030204" pitchFamily="18" charset="0"/>
            </a:endParaRPr>
          </a:p>
          <a:p>
            <a:pPr algn="ctr"/>
            <a:r>
              <a:rPr lang="en-GB" dirty="0">
                <a:latin typeface="Cambria" panose="02040503050406030204" pitchFamily="18" charset="0"/>
              </a:rPr>
              <a:t>The data for Year 9 OTJs has significantly improved</a:t>
            </a:r>
            <a:endParaRPr lang="en-NZ" dirty="0">
              <a:solidFill>
                <a:srgbClr val="000000"/>
              </a:solidFill>
              <a:latin typeface="Cambria" panose="020405030504060302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9ACEA70F-2540-CF48-B691-E9DAD6EFC234}"/>
              </a:ext>
            </a:extLst>
          </p:cNvPr>
          <p:cNvGraphicFramePr>
            <a:graphicFrameLocks noGrp="1"/>
          </p:cNvGraphicFramePr>
          <p:nvPr>
            <p:extLst>
              <p:ext uri="{D42A27DB-BD31-4B8C-83A1-F6EECF244321}">
                <p14:modId xmlns:p14="http://schemas.microsoft.com/office/powerpoint/2010/main" val="234441390"/>
              </p:ext>
            </p:extLst>
          </p:nvPr>
        </p:nvGraphicFramePr>
        <p:xfrm>
          <a:off x="457200" y="2620103"/>
          <a:ext cx="8484778" cy="1112467"/>
        </p:xfrm>
        <a:graphic>
          <a:graphicData uri="http://schemas.openxmlformats.org/drawingml/2006/table">
            <a:tbl>
              <a:tblPr>
                <a:tableStyleId>{5C22544A-7EE6-4342-B048-85BDC9FD1C3A}</a:tableStyleId>
              </a:tblPr>
              <a:tblGrid>
                <a:gridCol w="6031644">
                  <a:extLst>
                    <a:ext uri="{9D8B030D-6E8A-4147-A177-3AD203B41FA5}">
                      <a16:colId xmlns:a16="http://schemas.microsoft.com/office/drawing/2014/main" val="850422065"/>
                    </a:ext>
                  </a:extLst>
                </a:gridCol>
                <a:gridCol w="1419716">
                  <a:extLst>
                    <a:ext uri="{9D8B030D-6E8A-4147-A177-3AD203B41FA5}">
                      <a16:colId xmlns:a16="http://schemas.microsoft.com/office/drawing/2014/main" val="1737538668"/>
                    </a:ext>
                  </a:extLst>
                </a:gridCol>
                <a:gridCol w="1033418">
                  <a:extLst>
                    <a:ext uri="{9D8B030D-6E8A-4147-A177-3AD203B41FA5}">
                      <a16:colId xmlns:a16="http://schemas.microsoft.com/office/drawing/2014/main" val="4124763900"/>
                    </a:ext>
                  </a:extLst>
                </a:gridCol>
              </a:tblGrid>
              <a:tr h="624787">
                <a:tc>
                  <a:txBody>
                    <a:bodyPr/>
                    <a:lstStyle/>
                    <a:p>
                      <a:r>
                        <a:rPr lang="en-GB" sz="1400" dirty="0">
                          <a:effectLst/>
                          <a:latin typeface="Cambria" panose="02040503050406030204" pitchFamily="18" charset="0"/>
                        </a:rPr>
                        <a:t>Number and % of </a:t>
                      </a:r>
                      <a:r>
                        <a:rPr lang="en-GB" sz="1400" b="1" dirty="0">
                          <a:effectLst/>
                          <a:latin typeface="Cambria" panose="02040503050406030204" pitchFamily="18" charset="0"/>
                        </a:rPr>
                        <a:t>Year 9</a:t>
                      </a:r>
                      <a:r>
                        <a:rPr lang="en-GB" sz="1400" dirty="0">
                          <a:effectLst/>
                          <a:latin typeface="Cambria" panose="02040503050406030204" pitchFamily="18" charset="0"/>
                        </a:rPr>
                        <a:t> pupils 2020 reading who have improved their OTJ from EOY 2019 to EOY 2020 (well below to below, below to at, at to above)</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600" dirty="0">
                          <a:effectLst/>
                          <a:latin typeface="Cambria" panose="02040503050406030204" pitchFamily="18" charset="0"/>
                        </a:rPr>
                        <a:t>Number </a:t>
                      </a:r>
                      <a:endParaRPr lang="en-NZ" sz="1600" dirty="0">
                        <a:effectLst/>
                        <a:latin typeface="Cambria" panose="02040503050406030204" pitchFamily="18" charset="0"/>
                      </a:endParaRPr>
                    </a:p>
                    <a:p>
                      <a:r>
                        <a:rPr lang="en-GB" sz="1600" dirty="0">
                          <a:effectLst/>
                          <a:latin typeface="Cambria" panose="02040503050406030204" pitchFamily="18" charset="0"/>
                        </a:rPr>
                        <a:t>5</a:t>
                      </a:r>
                      <a:endParaRPr lang="en-NZ" sz="16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600" dirty="0">
                          <a:effectLst/>
                          <a:latin typeface="Cambria" panose="02040503050406030204" pitchFamily="18" charset="0"/>
                        </a:rPr>
                        <a:t>% = </a:t>
                      </a:r>
                      <a:endParaRPr lang="en-NZ" sz="1600" dirty="0">
                        <a:effectLst/>
                        <a:latin typeface="Cambria" panose="02040503050406030204" pitchFamily="18" charset="0"/>
                      </a:endParaRPr>
                    </a:p>
                    <a:p>
                      <a:r>
                        <a:rPr lang="en-GB" sz="1600" dirty="0">
                          <a:effectLst/>
                          <a:latin typeface="Cambria" panose="02040503050406030204" pitchFamily="18" charset="0"/>
                        </a:rPr>
                        <a:t>20%</a:t>
                      </a:r>
                      <a:endParaRPr lang="en-NZ" sz="16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1305510"/>
                  </a:ext>
                </a:extLst>
              </a:tr>
              <a:tr h="412710">
                <a:tc>
                  <a:txBody>
                    <a:bodyPr/>
                    <a:lstStyle/>
                    <a:p>
                      <a:r>
                        <a:rPr lang="en-GB" sz="1400" dirty="0">
                          <a:effectLst/>
                          <a:latin typeface="Cambria" panose="02040503050406030204" pitchFamily="18" charset="0"/>
                        </a:rPr>
                        <a:t>Number of pupils in </a:t>
                      </a:r>
                      <a:r>
                        <a:rPr lang="en-GB" sz="1400" b="1" dirty="0">
                          <a:effectLst/>
                          <a:latin typeface="Cambria" panose="02040503050406030204" pitchFamily="18" charset="0"/>
                        </a:rPr>
                        <a:t>Year 9 </a:t>
                      </a:r>
                      <a:r>
                        <a:rPr lang="en-GB" sz="1400" dirty="0">
                          <a:effectLst/>
                          <a:latin typeface="Cambria" panose="02040503050406030204" pitchFamily="18" charset="0"/>
                        </a:rPr>
                        <a:t>who have moved at least one sublevel up between EOY 2019 and EOY 2020.</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600">
                          <a:effectLst/>
                          <a:latin typeface="Cambria" panose="02040503050406030204" pitchFamily="18" charset="0"/>
                        </a:rPr>
                        <a:t>Number</a:t>
                      </a:r>
                      <a:endParaRPr lang="en-NZ" sz="1600">
                        <a:effectLst/>
                        <a:latin typeface="Cambria" panose="02040503050406030204" pitchFamily="18" charset="0"/>
                      </a:endParaRPr>
                    </a:p>
                    <a:p>
                      <a:r>
                        <a:rPr lang="en-GB" sz="1600">
                          <a:effectLst/>
                          <a:latin typeface="Cambria" panose="02040503050406030204" pitchFamily="18" charset="0"/>
                        </a:rPr>
                        <a:t>20</a:t>
                      </a:r>
                      <a:endParaRPr lang="en-NZ" sz="160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600" dirty="0">
                          <a:effectLst/>
                          <a:latin typeface="Cambria" panose="02040503050406030204" pitchFamily="18" charset="0"/>
                        </a:rPr>
                        <a:t>% = </a:t>
                      </a:r>
                      <a:endParaRPr lang="en-NZ" sz="1600" dirty="0">
                        <a:effectLst/>
                        <a:latin typeface="Cambria" panose="02040503050406030204" pitchFamily="18" charset="0"/>
                      </a:endParaRPr>
                    </a:p>
                    <a:p>
                      <a:r>
                        <a:rPr lang="en-GB" sz="1600" dirty="0">
                          <a:effectLst/>
                          <a:latin typeface="Cambria" panose="02040503050406030204" pitchFamily="18" charset="0"/>
                        </a:rPr>
                        <a:t>80%</a:t>
                      </a:r>
                      <a:endParaRPr lang="en-NZ" sz="16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95948"/>
                  </a:ext>
                </a:extLst>
              </a:tr>
            </a:tbl>
          </a:graphicData>
        </a:graphic>
      </p:graphicFrame>
      <p:graphicFrame>
        <p:nvGraphicFramePr>
          <p:cNvPr id="5" name="Table 4">
            <a:extLst>
              <a:ext uri="{FF2B5EF4-FFF2-40B4-BE49-F238E27FC236}">
                <a16:creationId xmlns:a16="http://schemas.microsoft.com/office/drawing/2014/main" id="{553E4660-0683-2149-B20D-8A84D29F7BE5}"/>
              </a:ext>
            </a:extLst>
          </p:cNvPr>
          <p:cNvGraphicFramePr>
            <a:graphicFrameLocks noGrp="1"/>
          </p:cNvGraphicFramePr>
          <p:nvPr>
            <p:extLst>
              <p:ext uri="{D42A27DB-BD31-4B8C-83A1-F6EECF244321}">
                <p14:modId xmlns:p14="http://schemas.microsoft.com/office/powerpoint/2010/main" val="1411298204"/>
              </p:ext>
            </p:extLst>
          </p:nvPr>
        </p:nvGraphicFramePr>
        <p:xfrm>
          <a:off x="395893" y="3962060"/>
          <a:ext cx="8546087" cy="1879714"/>
        </p:xfrm>
        <a:graphic>
          <a:graphicData uri="http://schemas.openxmlformats.org/drawingml/2006/table">
            <a:tbl>
              <a:tblPr>
                <a:tableStyleId>{5C22544A-7EE6-4342-B048-85BDC9FD1C3A}</a:tableStyleId>
              </a:tblPr>
              <a:tblGrid>
                <a:gridCol w="6096347">
                  <a:extLst>
                    <a:ext uri="{9D8B030D-6E8A-4147-A177-3AD203B41FA5}">
                      <a16:colId xmlns:a16="http://schemas.microsoft.com/office/drawing/2014/main" val="4173186634"/>
                    </a:ext>
                  </a:extLst>
                </a:gridCol>
                <a:gridCol w="1446415">
                  <a:extLst>
                    <a:ext uri="{9D8B030D-6E8A-4147-A177-3AD203B41FA5}">
                      <a16:colId xmlns:a16="http://schemas.microsoft.com/office/drawing/2014/main" val="1365638565"/>
                    </a:ext>
                  </a:extLst>
                </a:gridCol>
                <a:gridCol w="1003325">
                  <a:extLst>
                    <a:ext uri="{9D8B030D-6E8A-4147-A177-3AD203B41FA5}">
                      <a16:colId xmlns:a16="http://schemas.microsoft.com/office/drawing/2014/main" val="3252989467"/>
                    </a:ext>
                  </a:extLst>
                </a:gridCol>
              </a:tblGrid>
              <a:tr h="599554">
                <a:tc>
                  <a:txBody>
                    <a:bodyPr/>
                    <a:lstStyle/>
                    <a:p>
                      <a:r>
                        <a:rPr lang="en-GB" sz="1400" dirty="0">
                          <a:effectLst/>
                          <a:latin typeface="Cambria" panose="02040503050406030204" pitchFamily="18" charset="0"/>
                        </a:rPr>
                        <a:t>Number and % of </a:t>
                      </a:r>
                      <a:r>
                        <a:rPr lang="en-GB" sz="1400" b="1" dirty="0">
                          <a:effectLst/>
                          <a:latin typeface="Cambria" panose="02040503050406030204" pitchFamily="18" charset="0"/>
                        </a:rPr>
                        <a:t>Year 10 </a:t>
                      </a:r>
                      <a:r>
                        <a:rPr lang="en-GB" sz="1400" dirty="0">
                          <a:effectLst/>
                          <a:latin typeface="Cambria" panose="02040503050406030204" pitchFamily="18" charset="0"/>
                        </a:rPr>
                        <a:t>pupils 2020 reading who have improved their OTJ from EOY 2019 to EOY 2020 (well below to below, below to at, at to above)</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400" dirty="0">
                          <a:effectLst/>
                          <a:latin typeface="Cambria" panose="02040503050406030204" pitchFamily="18" charset="0"/>
                        </a:rPr>
                        <a:t>Number </a:t>
                      </a:r>
                      <a:endParaRPr lang="en-NZ" sz="1400" dirty="0">
                        <a:effectLst/>
                        <a:latin typeface="Cambria" panose="02040503050406030204" pitchFamily="18" charset="0"/>
                      </a:endParaRPr>
                    </a:p>
                    <a:p>
                      <a:r>
                        <a:rPr lang="en-GB" sz="1400" dirty="0">
                          <a:effectLst/>
                          <a:latin typeface="Cambria" panose="02040503050406030204" pitchFamily="18" charset="0"/>
                        </a:rPr>
                        <a:t>10</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400" dirty="0">
                          <a:effectLst/>
                          <a:latin typeface="Cambria" panose="02040503050406030204" pitchFamily="18" charset="0"/>
                        </a:rPr>
                        <a:t>% </a:t>
                      </a:r>
                      <a:endParaRPr lang="en-NZ" sz="1400" dirty="0">
                        <a:effectLst/>
                        <a:latin typeface="Cambria" panose="02040503050406030204" pitchFamily="18" charset="0"/>
                      </a:endParaRPr>
                    </a:p>
                    <a:p>
                      <a:r>
                        <a:rPr lang="en-GB" sz="1400" dirty="0">
                          <a:effectLst/>
                          <a:latin typeface="Cambria" panose="02040503050406030204" pitchFamily="18" charset="0"/>
                        </a:rPr>
                        <a:t>56%</a:t>
                      </a:r>
                      <a:endParaRPr lang="en-NZ" sz="1400" dirty="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63708787"/>
                  </a:ext>
                </a:extLst>
              </a:tr>
              <a:tr h="399702">
                <a:tc>
                  <a:txBody>
                    <a:bodyPr/>
                    <a:lstStyle/>
                    <a:p>
                      <a:r>
                        <a:rPr lang="en-GB" sz="1400" dirty="0">
                          <a:effectLst/>
                          <a:latin typeface="Cambria" panose="02040503050406030204" pitchFamily="18" charset="0"/>
                        </a:rPr>
                        <a:t>Number of pupils in </a:t>
                      </a:r>
                      <a:r>
                        <a:rPr lang="en-GB" sz="1400" dirty="0">
                          <a:solidFill>
                            <a:schemeClr val="tx1"/>
                          </a:solidFill>
                          <a:effectLst/>
                          <a:latin typeface="Cambria" panose="02040503050406030204" pitchFamily="18" charset="0"/>
                        </a:rPr>
                        <a:t>Year 10 </a:t>
                      </a:r>
                      <a:r>
                        <a:rPr lang="en-GB" sz="1400" dirty="0">
                          <a:effectLst/>
                          <a:latin typeface="Cambria" panose="02040503050406030204" pitchFamily="18" charset="0"/>
                        </a:rPr>
                        <a:t>who have moved at least one sublevel up between EOY 2019 and EOY 2020.</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400" dirty="0">
                          <a:effectLst/>
                          <a:latin typeface="Cambria" panose="02040503050406030204" pitchFamily="18" charset="0"/>
                        </a:rPr>
                        <a:t>Number </a:t>
                      </a:r>
                      <a:endParaRPr lang="en-NZ" sz="1400" dirty="0">
                        <a:effectLst/>
                        <a:latin typeface="Cambria" panose="02040503050406030204" pitchFamily="18" charset="0"/>
                      </a:endParaRPr>
                    </a:p>
                    <a:p>
                      <a:r>
                        <a:rPr lang="en-GB" sz="1400" dirty="0">
                          <a:effectLst/>
                          <a:latin typeface="Cambria" panose="02040503050406030204" pitchFamily="18" charset="0"/>
                        </a:rPr>
                        <a:t>18</a:t>
                      </a:r>
                      <a:endParaRPr lang="en-NZ" sz="1400" dirty="0">
                        <a:effectLst/>
                        <a:latin typeface="Cambria" panose="02040503050406030204" pitchFamily="18" charset="0"/>
                        <a:ea typeface="Times New Roman" panose="02020603050405020304" pitchFamily="18" charset="0"/>
                      </a:endParaRPr>
                    </a:p>
                  </a:txBody>
                  <a:tcPr marL="68580" marR="68580" marT="0" marB="0"/>
                </a:tc>
                <a:tc>
                  <a:txBody>
                    <a:bodyPr/>
                    <a:lstStyle/>
                    <a:p>
                      <a:r>
                        <a:rPr lang="en-GB" sz="1400">
                          <a:effectLst/>
                          <a:latin typeface="Cambria" panose="02040503050406030204" pitchFamily="18" charset="0"/>
                        </a:rPr>
                        <a:t>% = </a:t>
                      </a:r>
                      <a:endParaRPr lang="en-NZ" sz="1400">
                        <a:effectLst/>
                        <a:latin typeface="Cambria" panose="02040503050406030204" pitchFamily="18" charset="0"/>
                      </a:endParaRPr>
                    </a:p>
                    <a:p>
                      <a:r>
                        <a:rPr lang="en-GB" sz="1400">
                          <a:effectLst/>
                          <a:latin typeface="Cambria" panose="02040503050406030204" pitchFamily="18" charset="0"/>
                        </a:rPr>
                        <a:t>100%</a:t>
                      </a:r>
                      <a:endParaRPr lang="en-NZ" sz="1400">
                        <a:effectLst/>
                        <a:latin typeface="Cambria" panose="0204050305040603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113598"/>
                  </a:ext>
                </a:extLst>
              </a:tr>
              <a:tr h="799405">
                <a:tc>
                  <a:txBody>
                    <a:bodyPr/>
                    <a:lstStyle/>
                    <a:p>
                      <a:endParaRPr lang="en-GB" sz="1400" dirty="0">
                        <a:effectLst/>
                        <a:latin typeface="Cambria" panose="02040503050406030204" pitchFamily="18" charset="0"/>
                      </a:endParaRPr>
                    </a:p>
                    <a:p>
                      <a:r>
                        <a:rPr lang="en-GB" sz="1400" dirty="0">
                          <a:effectLst/>
                          <a:latin typeface="Cambria" panose="02040503050406030204" pitchFamily="18" charset="0"/>
                        </a:rPr>
                        <a:t>There is a significant increase in achievement in the Year 10 cohort, evident in both OTJ and PAT results</a:t>
                      </a:r>
                      <a:endParaRPr lang="en-NZ" sz="1400" dirty="0">
                        <a:effectLst/>
                        <a:latin typeface="Cambria" panose="02040503050406030204" pitchFamily="18" charset="0"/>
                      </a:endParaRPr>
                    </a:p>
                    <a:p>
                      <a:r>
                        <a:rPr lang="en-GB" sz="1400" dirty="0">
                          <a:effectLst/>
                          <a:latin typeface="Cambria" panose="02040503050406030204" pitchFamily="18" charset="0"/>
                        </a:rPr>
                        <a:t> </a:t>
                      </a:r>
                      <a:endParaRPr lang="en-NZ" sz="1400" dirty="0">
                        <a:effectLst/>
                        <a:latin typeface="Cambria" panose="02040503050406030204" pitchFamily="18" charset="0"/>
                        <a:ea typeface="Times New Roman" panose="02020603050405020304" pitchFamily="18" charset="0"/>
                      </a:endParaRPr>
                    </a:p>
                  </a:txBody>
                  <a:tcPr marL="68580" marR="68580" marT="0" marB="0"/>
                </a:tc>
                <a:tc gridSpan="2">
                  <a:txBody>
                    <a:bodyPr/>
                    <a:lstStyle/>
                    <a:p>
                      <a:endParaRPr lang="en-US" dirty="0">
                        <a:latin typeface="Cambria" panose="020405030504060302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58295623"/>
                  </a:ext>
                </a:extLst>
              </a:tr>
            </a:tbl>
          </a:graphicData>
        </a:graphic>
      </p:graphicFrame>
    </p:spTree>
    <p:extLst>
      <p:ext uri="{BB962C8B-B14F-4D97-AF65-F5344CB8AC3E}">
        <p14:creationId xmlns:p14="http://schemas.microsoft.com/office/powerpoint/2010/main" val="46212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940-B6C0-514C-8ABD-3A612B7DED33}"/>
              </a:ext>
            </a:extLst>
          </p:cNvPr>
          <p:cNvSpPr>
            <a:spLocks noGrp="1"/>
          </p:cNvSpPr>
          <p:nvPr>
            <p:ph type="title"/>
          </p:nvPr>
        </p:nvSpPr>
        <p:spPr/>
        <p:txBody>
          <a:bodyPr/>
          <a:lstStyle/>
          <a:p>
            <a:r>
              <a:rPr lang="en-AU" b="1" dirty="0"/>
              <a:t>Annual Goal</a:t>
            </a:r>
            <a:r>
              <a:rPr lang="en-NZ" dirty="0"/>
              <a:t> – Reading</a:t>
            </a:r>
            <a:endParaRPr lang="en-US" dirty="0"/>
          </a:p>
        </p:txBody>
      </p:sp>
      <p:sp>
        <p:nvSpPr>
          <p:cNvPr id="3" name="Rectangle 2">
            <a:extLst>
              <a:ext uri="{FF2B5EF4-FFF2-40B4-BE49-F238E27FC236}">
                <a16:creationId xmlns:a16="http://schemas.microsoft.com/office/drawing/2014/main" id="{806CCAA4-F8E2-7849-88FB-83DF2017D78E}"/>
              </a:ext>
            </a:extLst>
          </p:cNvPr>
          <p:cNvSpPr/>
          <p:nvPr/>
        </p:nvSpPr>
        <p:spPr>
          <a:xfrm>
            <a:off x="311425" y="1756706"/>
            <a:ext cx="8567531" cy="4339650"/>
          </a:xfrm>
          <a:prstGeom prst="rect">
            <a:avLst/>
          </a:prstGeom>
        </p:spPr>
        <p:txBody>
          <a:bodyPr wrap="square">
            <a:spAutoFit/>
          </a:bodyPr>
          <a:lstStyle/>
          <a:p>
            <a:r>
              <a:rPr lang="en-GB" dirty="0">
                <a:latin typeface="Cambria" panose="02040503050406030204" pitchFamily="18" charset="0"/>
                <a:cs typeface="Calibri" panose="020F0502020204030204" pitchFamily="34" charset="0"/>
              </a:rPr>
              <a:t>Quality education means </a:t>
            </a:r>
            <a:r>
              <a:rPr lang="en-GB" b="1" dirty="0">
                <a:solidFill>
                  <a:srgbClr val="FF0000"/>
                </a:solidFill>
                <a:latin typeface="Cambria" panose="02040503050406030204" pitchFamily="18" charset="0"/>
                <a:cs typeface="Calibri" panose="020F0502020204030204" pitchFamily="34" charset="0"/>
              </a:rPr>
              <a:t>all</a:t>
            </a:r>
            <a:r>
              <a:rPr lang="en-GB" dirty="0">
                <a:latin typeface="Cambria" panose="02040503050406030204" pitchFamily="18" charset="0"/>
                <a:cs typeface="Calibri" panose="020F0502020204030204" pitchFamily="34" charset="0"/>
              </a:rPr>
              <a:t> pupils in years 1 to 10 will achieve to their expected level against the National Curriculum by the end of the year as a minimum in Reading and its associated competencies.</a:t>
            </a:r>
            <a:r>
              <a:rPr lang="en-NZ" dirty="0">
                <a:latin typeface="Cambria" panose="02040503050406030204" pitchFamily="18" charset="0"/>
                <a:cs typeface="Calibri" panose="020F0502020204030204" pitchFamily="34" charset="0"/>
              </a:rPr>
              <a:t>  </a:t>
            </a:r>
            <a:r>
              <a:rPr lang="en-GB" dirty="0">
                <a:latin typeface="Cambria" panose="02040503050406030204" pitchFamily="18" charset="0"/>
                <a:cs typeface="Calibri" panose="020F0502020204030204" pitchFamily="34" charset="0"/>
              </a:rPr>
              <a:t>Although we didn’t meet our target, there are things to celebrate! </a:t>
            </a:r>
          </a:p>
          <a:p>
            <a:endParaRPr lang="en-GB" dirty="0">
              <a:latin typeface="Cambria" panose="02040503050406030204" pitchFamily="18" charset="0"/>
              <a:cs typeface="Calibri" panose="020F0502020204030204" pitchFamily="34" charset="0"/>
            </a:endParaRPr>
          </a:p>
          <a:p>
            <a:pPr marL="285750" lvl="0" indent="-285750">
              <a:buFont typeface="Arial" panose="020B0604020202020204" pitchFamily="34" charset="0"/>
              <a:buChar char="•"/>
            </a:pPr>
            <a:r>
              <a:rPr lang="en-GB" dirty="0">
                <a:latin typeface="Cambria" panose="02040503050406030204" pitchFamily="18" charset="0"/>
              </a:rPr>
              <a:t>maintained high Reading outcomes - 86% of students are at or above.</a:t>
            </a:r>
            <a:endParaRPr lang="en-NZ" dirty="0">
              <a:latin typeface="Cambria" panose="02040503050406030204" pitchFamily="18" charset="0"/>
            </a:endParaRPr>
          </a:p>
          <a:p>
            <a:pPr marL="285750" indent="-285750">
              <a:buFont typeface="Arial" panose="020B0604020202020204" pitchFamily="34" charset="0"/>
              <a:buChar char="•"/>
            </a:pPr>
            <a:r>
              <a:rPr lang="en-GB" dirty="0">
                <a:latin typeface="Cambria" panose="02040503050406030204" pitchFamily="18" charset="0"/>
              </a:rPr>
              <a:t>Increase in Year 9 and 10 results, from 69% and 75% in 2019 to 85% and 90%, 2020.</a:t>
            </a:r>
          </a:p>
          <a:p>
            <a:pPr marL="285750" indent="-285750">
              <a:buFont typeface="Arial" panose="020B0604020202020204" pitchFamily="34" charset="0"/>
              <a:buChar char="•"/>
            </a:pPr>
            <a:r>
              <a:rPr lang="en-GB" dirty="0">
                <a:latin typeface="Cambria" panose="02040503050406030204" pitchFamily="18" charset="0"/>
              </a:rPr>
              <a:t>The number of girls working well below and below in Reading OTJs, has dropped from 30% to 12% between 2019 and 2020.</a:t>
            </a:r>
            <a:endParaRPr lang="en-NZ" dirty="0">
              <a:latin typeface="Cambria" panose="02040503050406030204" pitchFamily="18" charset="0"/>
            </a:endParaRPr>
          </a:p>
          <a:p>
            <a:pPr marL="285750" lvl="0" indent="-285750">
              <a:buFont typeface="Arial" panose="020B0604020202020204" pitchFamily="34" charset="0"/>
              <a:buChar char="•"/>
            </a:pPr>
            <a:r>
              <a:rPr lang="en-GB" dirty="0">
                <a:latin typeface="Cambria" panose="02040503050406030204" pitchFamily="18" charset="0"/>
              </a:rPr>
              <a:t>PAT results: 2019 overall results showed 34% of students below the expected level, 2020 reduced to 19% below – significant shift.</a:t>
            </a:r>
            <a:endParaRPr lang="en-NZ" dirty="0">
              <a:latin typeface="Cambria" panose="02040503050406030204" pitchFamily="18" charset="0"/>
            </a:endParaRPr>
          </a:p>
          <a:p>
            <a:pPr marL="285750" lvl="0" indent="-285750">
              <a:buFont typeface="Arial" panose="020B0604020202020204" pitchFamily="34" charset="0"/>
              <a:buChar char="•"/>
            </a:pPr>
            <a:r>
              <a:rPr lang="en-GB" dirty="0">
                <a:latin typeface="Cambria" panose="02040503050406030204" pitchFamily="18" charset="0"/>
              </a:rPr>
              <a:t>PAT results: 2019, overall results showed 22% of students above the expected level, 2020 this has increased to 39% above – significant shift.</a:t>
            </a:r>
            <a:endParaRPr lang="en-NZ" dirty="0">
              <a:latin typeface="Cambria" panose="02040503050406030204" pitchFamily="18" charset="0"/>
            </a:endParaRPr>
          </a:p>
          <a:p>
            <a:endParaRPr lang="en-N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871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CAA7-AC67-8147-B97E-6D572A4A0DFA}"/>
              </a:ext>
            </a:extLst>
          </p:cNvPr>
          <p:cNvSpPr>
            <a:spLocks noGrp="1"/>
          </p:cNvSpPr>
          <p:nvPr>
            <p:ph type="title"/>
          </p:nvPr>
        </p:nvSpPr>
        <p:spPr/>
        <p:txBody>
          <a:bodyPr/>
          <a:lstStyle/>
          <a:p>
            <a:r>
              <a:rPr lang="en-US" dirty="0"/>
              <a:t>Potential 2021 focus areas</a:t>
            </a:r>
            <a:br>
              <a:rPr lang="en-US" dirty="0"/>
            </a:br>
            <a:r>
              <a:rPr lang="en-US" dirty="0"/>
              <a:t>Reading</a:t>
            </a:r>
          </a:p>
        </p:txBody>
      </p:sp>
      <p:sp>
        <p:nvSpPr>
          <p:cNvPr id="3" name="Rectangle 2">
            <a:extLst>
              <a:ext uri="{FF2B5EF4-FFF2-40B4-BE49-F238E27FC236}">
                <a16:creationId xmlns:a16="http://schemas.microsoft.com/office/drawing/2014/main" id="{4716EFE1-3279-C146-A248-12C7B72D56F1}"/>
              </a:ext>
            </a:extLst>
          </p:cNvPr>
          <p:cNvSpPr/>
          <p:nvPr/>
        </p:nvSpPr>
        <p:spPr>
          <a:xfrm>
            <a:off x="191387" y="1786270"/>
            <a:ext cx="8739962" cy="1231106"/>
          </a:xfrm>
          <a:prstGeom prst="rect">
            <a:avLst/>
          </a:prstGeom>
        </p:spPr>
        <p:txBody>
          <a:bodyPr wrap="square">
            <a:spAutoFit/>
          </a:bodyPr>
          <a:lstStyle/>
          <a:p>
            <a:pPr lvl="0">
              <a:spcAft>
                <a:spcPts val="0"/>
              </a:spcAft>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GB" sz="2800" dirty="0">
              <a:latin typeface="Calibri" panose="020F0502020204030204" pitchFamily="34" charset="0"/>
              <a:ea typeface="Arial" panose="020B0604020202020204" pitchFamily="34" charset="0"/>
              <a:cs typeface="Calibri" panose="020F0502020204030204" pitchFamily="34" charset="0"/>
            </a:endParaRPr>
          </a:p>
          <a:p>
            <a:pPr marL="342900" lvl="0" indent="-342900">
              <a:spcAft>
                <a:spcPts val="0"/>
              </a:spcAft>
              <a:buFont typeface="+mj-lt"/>
              <a:buAutoNum type="arabicPeriod"/>
            </a:pPr>
            <a:endParaRPr lang="en-NZ"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49968F2-168C-6B42-B662-84A2A664DB98}"/>
              </a:ext>
            </a:extLst>
          </p:cNvPr>
          <p:cNvSpPr/>
          <p:nvPr/>
        </p:nvSpPr>
        <p:spPr>
          <a:xfrm>
            <a:off x="191387" y="1818239"/>
            <a:ext cx="8739962" cy="4895251"/>
          </a:xfrm>
          <a:prstGeom prst="rect">
            <a:avLst/>
          </a:prstGeom>
        </p:spPr>
        <p:txBody>
          <a:bodyPr wrap="square">
            <a:spAutoFit/>
          </a:bodyPr>
          <a:lstStyle/>
          <a:p>
            <a:pPr lvl="0"/>
            <a:r>
              <a:rPr lang="en-GB" b="1" dirty="0">
                <a:latin typeface="Cambria" panose="02040503050406030204" pitchFamily="18" charset="0"/>
                <a:ea typeface="Calibri" panose="020F0502020204030204" pitchFamily="34" charset="0"/>
              </a:rPr>
              <a:t>Cohort Targets:</a:t>
            </a:r>
            <a:r>
              <a:rPr lang="en-GB" dirty="0">
                <a:latin typeface="Cambria" panose="02040503050406030204" pitchFamily="18" charset="0"/>
                <a:ea typeface="Calibri" panose="020F0502020204030204" pitchFamily="34" charset="0"/>
              </a:rPr>
              <a:t> Monitor the levels of OTJ attainment in Years 5, 7, and 9 for 2021 – checking that the results are back towards each cohort’s 2019 results (of 92%, 85%, 100%), rather than continuing on with the 2020 pattern (82%, 80%, 82%).</a:t>
            </a:r>
          </a:p>
          <a:p>
            <a:pPr lvl="0"/>
            <a:endParaRPr lang="en-NZ" sz="2000" dirty="0">
              <a:latin typeface="Cambria" panose="02040503050406030204" pitchFamily="18" charset="0"/>
              <a:ea typeface="Times New Roman" panose="02020603050405020304" pitchFamily="18" charset="0"/>
            </a:endParaRPr>
          </a:p>
          <a:p>
            <a:pPr lvl="0">
              <a:lnSpc>
                <a:spcPct val="107000"/>
              </a:lnSpc>
            </a:pPr>
            <a:r>
              <a:rPr lang="en-GB" b="1" dirty="0">
                <a:latin typeface="Cambria" panose="02040503050406030204" pitchFamily="18" charset="0"/>
                <a:ea typeface="Calibri" panose="020F0502020204030204" pitchFamily="34" charset="0"/>
              </a:rPr>
              <a:t>Target Groups:</a:t>
            </a:r>
            <a:r>
              <a:rPr lang="en-GB" dirty="0">
                <a:latin typeface="Cambria" panose="02040503050406030204" pitchFamily="18" charset="0"/>
                <a:ea typeface="Calibri" panose="020F0502020204030204" pitchFamily="34" charset="0"/>
              </a:rPr>
              <a:t> Take practical steps to increase girls’ engagement with and attainment in Reading in Years 7 and 8 and boys’ engagement with and attainment in Reading in Years 9-10, in 2021.</a:t>
            </a:r>
          </a:p>
          <a:p>
            <a:pPr lvl="0">
              <a:lnSpc>
                <a:spcPct val="107000"/>
              </a:lnSpc>
            </a:pPr>
            <a:endParaRPr lang="en-GB" b="1" dirty="0">
              <a:latin typeface="Cambria" panose="02040503050406030204" pitchFamily="18" charset="0"/>
            </a:endParaRPr>
          </a:p>
          <a:p>
            <a:pPr lvl="0">
              <a:lnSpc>
                <a:spcPct val="107000"/>
              </a:lnSpc>
            </a:pPr>
            <a:r>
              <a:rPr lang="en-GB" b="1" dirty="0">
                <a:latin typeface="Cambria" panose="02040503050406030204" pitchFamily="18" charset="0"/>
              </a:rPr>
              <a:t>Observational Survey:</a:t>
            </a:r>
            <a:r>
              <a:rPr lang="en-GB" dirty="0">
                <a:latin typeface="Cambria" panose="02040503050406030204" pitchFamily="18" charset="0"/>
              </a:rPr>
              <a:t> Improve the attainment in Reading Level to be nearer the 75% or higher at or above expected levels</a:t>
            </a:r>
            <a:r>
              <a:rPr lang="en-NZ" sz="2000" dirty="0">
                <a:latin typeface="Cambria" panose="02040503050406030204" pitchFamily="18" charset="0"/>
              </a:rPr>
              <a:t> </a:t>
            </a:r>
          </a:p>
          <a:p>
            <a:pPr lvl="0">
              <a:lnSpc>
                <a:spcPct val="107000"/>
              </a:lnSpc>
            </a:pPr>
            <a:endParaRPr lang="en-GB" sz="2000" dirty="0">
              <a:effectLst/>
              <a:latin typeface="Cambria" panose="02040503050406030204" pitchFamily="18" charset="0"/>
              <a:ea typeface="Times New Roman" panose="02020603050405020304" pitchFamily="18" charset="0"/>
            </a:endParaRPr>
          </a:p>
          <a:p>
            <a:pPr lvl="0">
              <a:lnSpc>
                <a:spcPct val="107000"/>
              </a:lnSpc>
            </a:pPr>
            <a:r>
              <a:rPr lang="en-GB" b="1" dirty="0">
                <a:latin typeface="Cambria" panose="02040503050406030204" pitchFamily="18" charset="0"/>
              </a:rPr>
              <a:t>Year 3 STAR and OTJ outcomes: </a:t>
            </a:r>
            <a:r>
              <a:rPr lang="en-GB" dirty="0">
                <a:latin typeface="Cambria" panose="02040503050406030204" pitchFamily="18" charset="0"/>
              </a:rPr>
              <a:t>Monitor results in 2021 to ascertain whether the results are a one-year anomaly (and likely to be </a:t>
            </a:r>
            <a:r>
              <a:rPr lang="en-GB" dirty="0" err="1">
                <a:latin typeface="Cambria" panose="02040503050406030204" pitchFamily="18" charset="0"/>
              </a:rPr>
              <a:t>Covid</a:t>
            </a:r>
            <a:r>
              <a:rPr lang="en-GB" dirty="0">
                <a:latin typeface="Cambria" panose="02040503050406030204" pitchFamily="18" charset="0"/>
              </a:rPr>
              <a:t>-related), or from something in the classroom programme that is a downward trend (such as pedagogy or class sizes). </a:t>
            </a:r>
            <a:endParaRPr lang="en-GB" sz="2000" dirty="0">
              <a:latin typeface="Cambria" panose="02040503050406030204" pitchFamily="18" charset="0"/>
              <a:ea typeface="Times New Roman" panose="02020603050405020304" pitchFamily="18" charset="0"/>
            </a:endParaRPr>
          </a:p>
          <a:p>
            <a:pPr lvl="0">
              <a:lnSpc>
                <a:spcPct val="107000"/>
              </a:lnSpc>
            </a:pPr>
            <a:endParaRPr lang="en-GB" sz="2000" dirty="0">
              <a:solidFill>
                <a:srgbClr val="4F81BD"/>
              </a:solidFill>
              <a:effectLst/>
              <a:latin typeface="Cambria" panose="02040503050406030204" pitchFamily="18" charset="0"/>
              <a:ea typeface="Times New Roman" panose="02020603050405020304" pitchFamily="18" charset="0"/>
            </a:endParaRPr>
          </a:p>
          <a:p>
            <a:pPr marL="342900" lvl="0" indent="-342900">
              <a:lnSpc>
                <a:spcPct val="107000"/>
              </a:lnSpc>
              <a:buFont typeface="+mj-lt"/>
              <a:buAutoNum type="arabicPeriod"/>
            </a:pPr>
            <a:endParaRPr lang="en-NZ" sz="2000"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7126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D2CA-AF79-3544-9C6B-25144C4D7C30}"/>
              </a:ext>
            </a:extLst>
          </p:cNvPr>
          <p:cNvSpPr>
            <a:spLocks noGrp="1"/>
          </p:cNvSpPr>
          <p:nvPr>
            <p:ph type="title"/>
          </p:nvPr>
        </p:nvSpPr>
        <p:spPr/>
        <p:txBody>
          <a:bodyPr/>
          <a:lstStyle/>
          <a:p>
            <a:r>
              <a:rPr lang="en-US" dirty="0"/>
              <a:t>Rising to the challenge</a:t>
            </a:r>
            <a:br>
              <a:rPr lang="en-US" dirty="0"/>
            </a:br>
            <a:r>
              <a:rPr lang="en-US" dirty="0"/>
              <a:t>COVID-19</a:t>
            </a:r>
          </a:p>
        </p:txBody>
      </p:sp>
      <p:sp>
        <p:nvSpPr>
          <p:cNvPr id="3" name="TextBox 2">
            <a:extLst>
              <a:ext uri="{FF2B5EF4-FFF2-40B4-BE49-F238E27FC236}">
                <a16:creationId xmlns:a16="http://schemas.microsoft.com/office/drawing/2014/main" id="{459659E1-67F9-144E-AE48-4B62B8A711DF}"/>
              </a:ext>
            </a:extLst>
          </p:cNvPr>
          <p:cNvSpPr txBox="1"/>
          <p:nvPr/>
        </p:nvSpPr>
        <p:spPr>
          <a:xfrm>
            <a:off x="196770" y="1747777"/>
            <a:ext cx="8669438" cy="4801314"/>
          </a:xfrm>
          <a:prstGeom prst="rect">
            <a:avLst/>
          </a:prstGeom>
          <a:noFill/>
        </p:spPr>
        <p:txBody>
          <a:bodyPr wrap="square" rtlCol="0">
            <a:spAutoFit/>
          </a:bodyPr>
          <a:lstStyle/>
          <a:p>
            <a:r>
              <a:rPr lang="en-US" dirty="0">
                <a:latin typeface="Cambria" panose="02040503050406030204" pitchFamily="18" charset="0"/>
                <a:cs typeface="Calibri" panose="020F0502020204030204" pitchFamily="34" charset="0"/>
              </a:rPr>
              <a:t>2020 was a year interrupted by a global pandemic which caused significant interruption to the operation of the school.  Ongoing uncertainty through 2020 was a factor throughout the year.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The school, like the country was in full lockdown between the middle of March and early May.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During lockdown all school based learning occurred via online platforms with all staff and pupils teaching and learning from their homes.</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There was little warning of the lockdown and little time to test systems to support online learning.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The school rotated its teaching delivery within moments to the online space.  </a:t>
            </a:r>
          </a:p>
          <a:p>
            <a:endParaRPr lang="en-US" dirty="0">
              <a:latin typeface="Cambria" panose="02040503050406030204" pitchFamily="18" charset="0"/>
              <a:cs typeface="Calibri" panose="020F0502020204030204" pitchFamily="34" charset="0"/>
            </a:endParaRPr>
          </a:p>
          <a:p>
            <a:r>
              <a:rPr lang="en-US" dirty="0">
                <a:latin typeface="Cambria" panose="02040503050406030204" pitchFamily="18" charset="0"/>
                <a:cs typeface="Calibri" panose="020F0502020204030204" pitchFamily="34" charset="0"/>
              </a:rPr>
              <a:t>COVID-19 was influential on the operation of the school in 2020.  Our staff are amazing professionals and the results this year are a testament to their work and dedication.</a:t>
            </a:r>
          </a:p>
        </p:txBody>
      </p:sp>
    </p:spTree>
    <p:extLst>
      <p:ext uri="{BB962C8B-B14F-4D97-AF65-F5344CB8AC3E}">
        <p14:creationId xmlns:p14="http://schemas.microsoft.com/office/powerpoint/2010/main" val="249104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writing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4185761"/>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achieve to their expected level against the National Curriculum by the end of the year as a minimum in Writing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2020 are: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342900" lvl="0" indent="-342900">
              <a:buFont typeface="+mj-lt"/>
              <a:buAutoNum type="arabicPeriod"/>
            </a:pPr>
            <a:r>
              <a:rPr lang="en-NZ" dirty="0">
                <a:latin typeface="Cambria" panose="02040503050406030204" pitchFamily="18" charset="0"/>
              </a:rPr>
              <a:t>Move the overall Above percentage from 12% to 20%</a:t>
            </a:r>
          </a:p>
          <a:p>
            <a:pPr marL="342900" lvl="0" indent="-342900">
              <a:buFont typeface="+mj-lt"/>
              <a:buAutoNum type="arabicPeriod"/>
            </a:pPr>
            <a:r>
              <a:rPr lang="en-NZ" dirty="0">
                <a:latin typeface="Cambria" panose="02040503050406030204" pitchFamily="18" charset="0"/>
              </a:rPr>
              <a:t>Students below/well below in Years 4 (38%) and Year 5 (33%) to make accelerated progress in Years 5 (30%) and Year 6 (30%)</a:t>
            </a:r>
          </a:p>
          <a:p>
            <a:pPr marL="342900" lvl="0" indent="-342900">
              <a:buFont typeface="+mj-lt"/>
              <a:buAutoNum type="arabicPeriod"/>
            </a:pPr>
            <a:r>
              <a:rPr lang="en-NZ" dirty="0">
                <a:latin typeface="Cambria" panose="02040503050406030204" pitchFamily="18" charset="0"/>
              </a:rPr>
              <a:t>Increase boys’ achievement in writing to be equivalent to girls’ achievement in writing </a:t>
            </a:r>
          </a:p>
          <a:p>
            <a:pPr marL="342900" indent="-342900">
              <a:buFont typeface="+mj-lt"/>
              <a:buAutoNum type="arabicPeriod"/>
            </a:pPr>
            <a:r>
              <a:rPr lang="en-NZ" dirty="0">
                <a:latin typeface="Cambria" panose="02040503050406030204" pitchFamily="18" charset="0"/>
              </a:rPr>
              <a:t>Focus on accurate use of E </a:t>
            </a:r>
            <a:r>
              <a:rPr lang="en-NZ" dirty="0" err="1">
                <a:latin typeface="Cambria" panose="02040503050406030204" pitchFamily="18" charset="0"/>
              </a:rPr>
              <a:t>asTTle</a:t>
            </a:r>
            <a:r>
              <a:rPr lang="en-NZ" dirty="0">
                <a:latin typeface="Cambria" panose="02040503050406030204" pitchFamily="18" charset="0"/>
              </a:rPr>
              <a:t> marking rubrics and moderation practices</a:t>
            </a:r>
            <a:r>
              <a:rPr lang="en-NZ" sz="2000" dirty="0">
                <a:latin typeface="Cambria" panose="02040503050406030204" pitchFamily="18" charset="0"/>
              </a:rPr>
              <a:t> </a:t>
            </a:r>
            <a:r>
              <a:rPr lang="en-GB" sz="2000" dirty="0">
                <a:latin typeface="Cambria" panose="02040503050406030204" pitchFamily="18" charset="0"/>
              </a:rPr>
              <a:t>	</a:t>
            </a:r>
            <a:endParaRPr lang="en-US" sz="1600" dirty="0"/>
          </a:p>
        </p:txBody>
      </p:sp>
    </p:spTree>
    <p:extLst>
      <p:ext uri="{BB962C8B-B14F-4D97-AF65-F5344CB8AC3E}">
        <p14:creationId xmlns:p14="http://schemas.microsoft.com/office/powerpoint/2010/main" val="179144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C45-C5B5-3543-AF1E-B4D2DE71E11E}"/>
              </a:ext>
            </a:extLst>
          </p:cNvPr>
          <p:cNvSpPr>
            <a:spLocks noGrp="1"/>
          </p:cNvSpPr>
          <p:nvPr>
            <p:ph type="title"/>
          </p:nvPr>
        </p:nvSpPr>
        <p:spPr>
          <a:xfrm>
            <a:off x="1354238" y="355847"/>
            <a:ext cx="7408021" cy="1054394"/>
          </a:xfrm>
        </p:spPr>
        <p:txBody>
          <a:bodyPr/>
          <a:lstStyle/>
          <a:p>
            <a:r>
              <a:rPr lang="en-US" dirty="0"/>
              <a:t>Writing</a:t>
            </a:r>
          </a:p>
        </p:txBody>
      </p:sp>
      <p:sp>
        <p:nvSpPr>
          <p:cNvPr id="3" name="Rectangle 2">
            <a:extLst>
              <a:ext uri="{FF2B5EF4-FFF2-40B4-BE49-F238E27FC236}">
                <a16:creationId xmlns:a16="http://schemas.microsoft.com/office/drawing/2014/main" id="{B24B0697-517E-4646-A26A-9070A8C0CC7D}"/>
              </a:ext>
            </a:extLst>
          </p:cNvPr>
          <p:cNvSpPr/>
          <p:nvPr/>
        </p:nvSpPr>
        <p:spPr>
          <a:xfrm>
            <a:off x="430216" y="1678174"/>
            <a:ext cx="8332044" cy="4235775"/>
          </a:xfrm>
          <a:prstGeom prst="rect">
            <a:avLst/>
          </a:prstGeom>
        </p:spPr>
        <p:txBody>
          <a:bodyPr wrap="square">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In 2020 we see a reversal of a downward trend in overall results </a:t>
            </a: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81% of all students were “At or Above” expectations for OTJ Reading.  </a:t>
            </a:r>
          </a:p>
          <a:p>
            <a:pPr algn="ct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Year 1 – 8 = 81%     Year 9 – 10 = 79%</a:t>
            </a:r>
          </a:p>
          <a:p>
            <a:endPar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2019</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- 76% of all students (Year 1-10) were “At or Above” 	</a:t>
            </a:r>
          </a:p>
          <a:p>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2018</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- 77% of all students (year 1-10) were “At or Above” </a:t>
            </a:r>
            <a:r>
              <a:rPr lang="en-NZ" sz="20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endParaRPr lang="en-NZ" sz="1600" dirty="0">
              <a:latin typeface="Cambria" panose="02040503050406030204" pitchFamily="18" charset="0"/>
              <a:ea typeface="Calibri" panose="020F0502020204030204" pitchFamily="34" charset="0"/>
              <a:cs typeface="Calibri" panose="020F0502020204030204" pitchFamily="34" charset="0"/>
            </a:endParaRPr>
          </a:p>
          <a:p>
            <a:r>
              <a:rPr lang="en-NZ" sz="2000" dirty="0">
                <a:latin typeface="Cambria" panose="02040503050406030204" pitchFamily="18" charset="0"/>
                <a:ea typeface="Calibri" panose="020F0502020204030204" pitchFamily="34" charset="0"/>
                <a:cs typeface="Calibri" panose="020F0502020204030204" pitchFamily="34" charset="0"/>
              </a:rPr>
              <a:t> </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a:t>
            </a:r>
          </a:p>
          <a:p>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Year 1 levels are similar to previous years.</a:t>
            </a:r>
          </a:p>
          <a:p>
            <a:pPr>
              <a:lnSpc>
                <a:spcPct val="115000"/>
              </a:lnSpc>
              <a:spcAft>
                <a:spcPts val="0"/>
              </a:spcAft>
            </a:pPr>
            <a:endParaRPr lang="en-NZ"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0366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CDD3-BD35-C445-ABB5-BF568BE68A89}"/>
              </a:ext>
            </a:extLst>
          </p:cNvPr>
          <p:cNvSpPr>
            <a:spLocks noGrp="1"/>
          </p:cNvSpPr>
          <p:nvPr>
            <p:ph type="title"/>
          </p:nvPr>
        </p:nvSpPr>
        <p:spPr/>
        <p:txBody>
          <a:bodyPr/>
          <a:lstStyle/>
          <a:p>
            <a:r>
              <a:rPr lang="en-US" dirty="0"/>
              <a:t>Writing Overall</a:t>
            </a:r>
          </a:p>
        </p:txBody>
      </p:sp>
      <p:sp>
        <p:nvSpPr>
          <p:cNvPr id="3" name="TextBox 2">
            <a:extLst>
              <a:ext uri="{FF2B5EF4-FFF2-40B4-BE49-F238E27FC236}">
                <a16:creationId xmlns:a16="http://schemas.microsoft.com/office/drawing/2014/main" id="{F0A8651A-7D50-2540-AF28-50BC04A4E70E}"/>
              </a:ext>
            </a:extLst>
          </p:cNvPr>
          <p:cNvSpPr txBox="1"/>
          <p:nvPr/>
        </p:nvSpPr>
        <p:spPr>
          <a:xfrm>
            <a:off x="191194" y="2106593"/>
            <a:ext cx="8720050" cy="3964932"/>
          </a:xfrm>
          <a:prstGeom prst="rect">
            <a:avLst/>
          </a:prstGeom>
          <a:noFill/>
        </p:spPr>
        <p:txBody>
          <a:bodyPr wrap="square" rtlCol="0">
            <a:spAutoFit/>
          </a:bodyPr>
          <a:lstStyle/>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'well below’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2020 = 3% down from 5% in 2019 </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Percentage of students working 'below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2020 = 16%, 2019 = 20%, 2018 = 16%, 2017 = 14%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percentage of students working ‘at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2020 = 65%     2019 = 64%   2018 = 62%  2017 = 54%  </a:t>
            </a:r>
          </a:p>
          <a:p>
            <a:pPr>
              <a:lnSpc>
                <a:spcPct val="115000"/>
              </a:lnSpc>
              <a:spcAft>
                <a:spcPts val="0"/>
              </a:spcAft>
            </a:pPr>
            <a:endParaRPr lang="en-NZ" sz="2000" dirty="0">
              <a:latin typeface="Cambria" panose="02040503050406030204" pitchFamily="18" charset="0"/>
              <a:ea typeface="Calibri" panose="020F0502020204030204" pitchFamily="34" charset="0"/>
              <a:cs typeface="Calibri" panose="020F0502020204030204" pitchFamily="34" charset="0"/>
            </a:endParaRP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The number of students working at ‘above standard’ </a:t>
            </a:r>
          </a:p>
          <a:p>
            <a:pPr>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2020 = % 16    2019 = 12%        2018 = 15%   2017 = 25%</a:t>
            </a:r>
          </a:p>
        </p:txBody>
      </p:sp>
    </p:spTree>
    <p:extLst>
      <p:ext uri="{BB962C8B-B14F-4D97-AF65-F5344CB8AC3E}">
        <p14:creationId xmlns:p14="http://schemas.microsoft.com/office/powerpoint/2010/main" val="292984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FD99BFA-F4D4-F648-BB30-6BB87E53765D}"/>
              </a:ext>
            </a:extLst>
          </p:cNvPr>
          <p:cNvGraphicFramePr>
            <a:graphicFrameLocks noGrp="1"/>
          </p:cNvGraphicFramePr>
          <p:nvPr>
            <p:extLst>
              <p:ext uri="{D42A27DB-BD31-4B8C-83A1-F6EECF244321}">
                <p14:modId xmlns:p14="http://schemas.microsoft.com/office/powerpoint/2010/main" val="2841334743"/>
              </p:ext>
            </p:extLst>
          </p:nvPr>
        </p:nvGraphicFramePr>
        <p:xfrm>
          <a:off x="199505" y="1773228"/>
          <a:ext cx="8695120" cy="4728909"/>
        </p:xfrm>
        <a:graphic>
          <a:graphicData uri="http://schemas.openxmlformats.org/drawingml/2006/table">
            <a:tbl>
              <a:tblPr>
                <a:tableStyleId>{5C22544A-7EE6-4342-B048-85BDC9FD1C3A}</a:tableStyleId>
              </a:tblPr>
              <a:tblGrid>
                <a:gridCol w="401270">
                  <a:extLst>
                    <a:ext uri="{9D8B030D-6E8A-4147-A177-3AD203B41FA5}">
                      <a16:colId xmlns:a16="http://schemas.microsoft.com/office/drawing/2014/main" val="243406485"/>
                    </a:ext>
                  </a:extLst>
                </a:gridCol>
                <a:gridCol w="380359">
                  <a:extLst>
                    <a:ext uri="{9D8B030D-6E8A-4147-A177-3AD203B41FA5}">
                      <a16:colId xmlns:a16="http://schemas.microsoft.com/office/drawing/2014/main" val="1622734019"/>
                    </a:ext>
                  </a:extLst>
                </a:gridCol>
                <a:gridCol w="380359">
                  <a:extLst>
                    <a:ext uri="{9D8B030D-6E8A-4147-A177-3AD203B41FA5}">
                      <a16:colId xmlns:a16="http://schemas.microsoft.com/office/drawing/2014/main" val="1919464161"/>
                    </a:ext>
                  </a:extLst>
                </a:gridCol>
                <a:gridCol w="380359">
                  <a:extLst>
                    <a:ext uri="{9D8B030D-6E8A-4147-A177-3AD203B41FA5}">
                      <a16:colId xmlns:a16="http://schemas.microsoft.com/office/drawing/2014/main" val="3205985236"/>
                    </a:ext>
                  </a:extLst>
                </a:gridCol>
                <a:gridCol w="380924">
                  <a:extLst>
                    <a:ext uri="{9D8B030D-6E8A-4147-A177-3AD203B41FA5}">
                      <a16:colId xmlns:a16="http://schemas.microsoft.com/office/drawing/2014/main" val="821793661"/>
                    </a:ext>
                  </a:extLst>
                </a:gridCol>
                <a:gridCol w="380359">
                  <a:extLst>
                    <a:ext uri="{9D8B030D-6E8A-4147-A177-3AD203B41FA5}">
                      <a16:colId xmlns:a16="http://schemas.microsoft.com/office/drawing/2014/main" val="1540106265"/>
                    </a:ext>
                  </a:extLst>
                </a:gridCol>
                <a:gridCol w="380359">
                  <a:extLst>
                    <a:ext uri="{9D8B030D-6E8A-4147-A177-3AD203B41FA5}">
                      <a16:colId xmlns:a16="http://schemas.microsoft.com/office/drawing/2014/main" val="1287642325"/>
                    </a:ext>
                  </a:extLst>
                </a:gridCol>
                <a:gridCol w="380924">
                  <a:extLst>
                    <a:ext uri="{9D8B030D-6E8A-4147-A177-3AD203B41FA5}">
                      <a16:colId xmlns:a16="http://schemas.microsoft.com/office/drawing/2014/main" val="3348796429"/>
                    </a:ext>
                  </a:extLst>
                </a:gridCol>
                <a:gridCol w="380924">
                  <a:extLst>
                    <a:ext uri="{9D8B030D-6E8A-4147-A177-3AD203B41FA5}">
                      <a16:colId xmlns:a16="http://schemas.microsoft.com/office/drawing/2014/main" val="2124445575"/>
                    </a:ext>
                  </a:extLst>
                </a:gridCol>
                <a:gridCol w="380359">
                  <a:extLst>
                    <a:ext uri="{9D8B030D-6E8A-4147-A177-3AD203B41FA5}">
                      <a16:colId xmlns:a16="http://schemas.microsoft.com/office/drawing/2014/main" val="1754071593"/>
                    </a:ext>
                  </a:extLst>
                </a:gridCol>
                <a:gridCol w="380924">
                  <a:extLst>
                    <a:ext uri="{9D8B030D-6E8A-4147-A177-3AD203B41FA5}">
                      <a16:colId xmlns:a16="http://schemas.microsoft.com/office/drawing/2014/main" val="2012338789"/>
                    </a:ext>
                  </a:extLst>
                </a:gridCol>
                <a:gridCol w="380359">
                  <a:extLst>
                    <a:ext uri="{9D8B030D-6E8A-4147-A177-3AD203B41FA5}">
                      <a16:colId xmlns:a16="http://schemas.microsoft.com/office/drawing/2014/main" val="3520224041"/>
                    </a:ext>
                  </a:extLst>
                </a:gridCol>
                <a:gridCol w="380924">
                  <a:extLst>
                    <a:ext uri="{9D8B030D-6E8A-4147-A177-3AD203B41FA5}">
                      <a16:colId xmlns:a16="http://schemas.microsoft.com/office/drawing/2014/main" val="2206918013"/>
                    </a:ext>
                  </a:extLst>
                </a:gridCol>
                <a:gridCol w="380359">
                  <a:extLst>
                    <a:ext uri="{9D8B030D-6E8A-4147-A177-3AD203B41FA5}">
                      <a16:colId xmlns:a16="http://schemas.microsoft.com/office/drawing/2014/main" val="547492783"/>
                    </a:ext>
                  </a:extLst>
                </a:gridCol>
                <a:gridCol w="380924">
                  <a:extLst>
                    <a:ext uri="{9D8B030D-6E8A-4147-A177-3AD203B41FA5}">
                      <a16:colId xmlns:a16="http://schemas.microsoft.com/office/drawing/2014/main" val="791086513"/>
                    </a:ext>
                  </a:extLst>
                </a:gridCol>
                <a:gridCol w="380359">
                  <a:extLst>
                    <a:ext uri="{9D8B030D-6E8A-4147-A177-3AD203B41FA5}">
                      <a16:colId xmlns:a16="http://schemas.microsoft.com/office/drawing/2014/main" val="1774806339"/>
                    </a:ext>
                  </a:extLst>
                </a:gridCol>
                <a:gridCol w="408615">
                  <a:extLst>
                    <a:ext uri="{9D8B030D-6E8A-4147-A177-3AD203B41FA5}">
                      <a16:colId xmlns:a16="http://schemas.microsoft.com/office/drawing/2014/main" val="2326243621"/>
                    </a:ext>
                  </a:extLst>
                </a:gridCol>
                <a:gridCol w="380924">
                  <a:extLst>
                    <a:ext uri="{9D8B030D-6E8A-4147-A177-3AD203B41FA5}">
                      <a16:colId xmlns:a16="http://schemas.microsoft.com/office/drawing/2014/main" val="2894084238"/>
                    </a:ext>
                  </a:extLst>
                </a:gridCol>
                <a:gridCol w="408615">
                  <a:extLst>
                    <a:ext uri="{9D8B030D-6E8A-4147-A177-3AD203B41FA5}">
                      <a16:colId xmlns:a16="http://schemas.microsoft.com/office/drawing/2014/main" val="282528595"/>
                    </a:ext>
                  </a:extLst>
                </a:gridCol>
                <a:gridCol w="409181">
                  <a:extLst>
                    <a:ext uri="{9D8B030D-6E8A-4147-A177-3AD203B41FA5}">
                      <a16:colId xmlns:a16="http://schemas.microsoft.com/office/drawing/2014/main" val="349631466"/>
                    </a:ext>
                  </a:extLst>
                </a:gridCol>
                <a:gridCol w="488870">
                  <a:extLst>
                    <a:ext uri="{9D8B030D-6E8A-4147-A177-3AD203B41FA5}">
                      <a16:colId xmlns:a16="http://schemas.microsoft.com/office/drawing/2014/main" val="947203228"/>
                    </a:ext>
                  </a:extLst>
                </a:gridCol>
                <a:gridCol w="488870">
                  <a:extLst>
                    <a:ext uri="{9D8B030D-6E8A-4147-A177-3AD203B41FA5}">
                      <a16:colId xmlns:a16="http://schemas.microsoft.com/office/drawing/2014/main" val="3043167793"/>
                    </a:ext>
                  </a:extLst>
                </a:gridCol>
              </a:tblGrid>
              <a:tr h="608727">
                <a:tc>
                  <a:txBody>
                    <a:bodyPr/>
                    <a:lstStyle/>
                    <a:p>
                      <a:pPr>
                        <a:lnSpc>
                          <a:spcPct val="115000"/>
                        </a:lnSpc>
                      </a:pPr>
                      <a:r>
                        <a:rPr lang="en-NZ" sz="800">
                          <a:effectLst/>
                        </a:rPr>
                        <a:t> </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Yr1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1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2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2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3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3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4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dirty="0" err="1">
                          <a:effectLst/>
                        </a:rPr>
                        <a:t>Yr</a:t>
                      </a:r>
                      <a:r>
                        <a:rPr lang="en-NZ" sz="800" dirty="0">
                          <a:effectLst/>
                        </a:rPr>
                        <a:t> 4 2020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dirty="0" err="1">
                          <a:effectLst/>
                        </a:rPr>
                        <a:t>Yr</a:t>
                      </a:r>
                      <a:r>
                        <a:rPr lang="en-NZ" sz="800" dirty="0">
                          <a:effectLst/>
                        </a:rPr>
                        <a:t> 5 2019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5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6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6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7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7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8 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8 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9</a:t>
                      </a:r>
                      <a:br>
                        <a:rPr lang="en-NZ" sz="800">
                          <a:effectLst/>
                        </a:rPr>
                      </a:br>
                      <a:r>
                        <a:rPr lang="en-NZ" sz="800">
                          <a:effectLst/>
                        </a:rPr>
                        <a:t>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Yr 9</a:t>
                      </a:r>
                      <a:br>
                        <a:rPr lang="en-NZ" sz="800">
                          <a:effectLst/>
                        </a:rPr>
                      </a:br>
                      <a:r>
                        <a:rPr lang="en-NZ" sz="800">
                          <a:effectLst/>
                        </a:rPr>
                        <a:t>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nSpc>
                          <a:spcPct val="115000"/>
                        </a:lnSpc>
                      </a:pPr>
                      <a:r>
                        <a:rPr lang="en-NZ" sz="800">
                          <a:effectLst/>
                        </a:rPr>
                        <a:t>Yr10</a:t>
                      </a:r>
                      <a:br>
                        <a:rPr lang="en-NZ" sz="800">
                          <a:effectLst/>
                        </a:rPr>
                      </a:br>
                      <a:r>
                        <a:rPr lang="en-NZ" sz="800">
                          <a:effectLst/>
                        </a:rPr>
                        <a:t>2019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nSpc>
                          <a:spcPct val="115000"/>
                        </a:lnSpc>
                      </a:pPr>
                      <a:r>
                        <a:rPr lang="en-NZ" sz="800">
                          <a:effectLst/>
                        </a:rPr>
                        <a:t>Yr10</a:t>
                      </a:r>
                      <a:br>
                        <a:rPr lang="en-NZ" sz="800">
                          <a:effectLst/>
                        </a:rPr>
                      </a:br>
                      <a:r>
                        <a:rPr lang="en-NZ" sz="800">
                          <a:effectLst/>
                        </a:rPr>
                        <a:t>2020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marR="71755">
                        <a:lnSpc>
                          <a:spcPct val="115000"/>
                        </a:lnSpc>
                      </a:pPr>
                      <a:r>
                        <a:rPr lang="en-NZ" sz="800">
                          <a:effectLst/>
                        </a:rPr>
                        <a:t>2020</a:t>
                      </a:r>
                      <a:endParaRPr lang="en-NZ" sz="1000">
                        <a:effectLst/>
                      </a:endParaRPr>
                    </a:p>
                    <a:p>
                      <a:pPr marR="71755">
                        <a:lnSpc>
                          <a:spcPct val="115000"/>
                        </a:lnSpc>
                      </a:pPr>
                      <a:r>
                        <a:rPr lang="en-NZ" sz="700">
                          <a:effectLst/>
                        </a:rPr>
                        <a:t>Overall # &amp; %</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extLst>
                  <a:ext uri="{0D108BD9-81ED-4DB2-BD59-A6C34878D82A}">
                    <a16:rowId xmlns:a16="http://schemas.microsoft.com/office/drawing/2014/main" val="2624949069"/>
                  </a:ext>
                </a:extLst>
              </a:tr>
              <a:tr h="529047">
                <a:tc rowSpan="2">
                  <a:txBody>
                    <a:bodyPr/>
                    <a:lstStyle/>
                    <a:p>
                      <a:pPr>
                        <a:lnSpc>
                          <a:spcPct val="115000"/>
                        </a:lnSpc>
                      </a:pPr>
                      <a:r>
                        <a:rPr lang="en-NZ" sz="700">
                          <a:effectLst/>
                        </a:rPr>
                        <a:t>Well </a:t>
                      </a:r>
                      <a:br>
                        <a:rPr lang="en-NZ" sz="700">
                          <a:effectLst/>
                        </a:rPr>
                      </a:br>
                      <a:r>
                        <a:rPr lang="en-NZ" sz="700">
                          <a:effectLst/>
                        </a:rPr>
                        <a:t>Below</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effectLst/>
                      </a:endParaRPr>
                    </a:p>
                    <a:p>
                      <a:pPr algn="ctr">
                        <a:lnSpc>
                          <a:spcPct val="115000"/>
                        </a:lnSpc>
                      </a:pPr>
                      <a:r>
                        <a:rPr lang="en-NZ" sz="800">
                          <a:effectLst/>
                        </a:rPr>
                        <a:t> </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dirty="0">
                          <a:effectLst/>
                        </a:rPr>
                        <a:t>n/a</a:t>
                      </a:r>
                      <a:endParaRPr lang="en-NZ" sz="1000" dirty="0">
                        <a:effectLst/>
                      </a:endParaRPr>
                    </a:p>
                    <a:p>
                      <a:pPr algn="ctr">
                        <a:lnSpc>
                          <a:spcPct val="115000"/>
                        </a:lnSpc>
                      </a:pPr>
                      <a:r>
                        <a:rPr lang="en-NZ" sz="800" dirty="0">
                          <a:effectLst/>
                        </a:rPr>
                        <a:t> </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dirty="0">
                          <a:effectLst/>
                        </a:rPr>
                        <a:t>0</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0%</a:t>
                      </a:r>
                      <a:endParaRPr lang="en-NZ" sz="1000" dirty="0">
                        <a:effectLst/>
                      </a:endParaRPr>
                    </a:p>
                  </a:txBody>
                  <a:tcPr marL="56070" marR="56070" marT="0" marB="0"/>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0</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0</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5</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15%</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0</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4</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14%</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6%</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endParaRPr lang="en-NZ" sz="800" dirty="0">
                        <a:effectLst/>
                      </a:endParaRPr>
                    </a:p>
                    <a:p>
                      <a:pPr algn="ctr">
                        <a:lnSpc>
                          <a:spcPct val="115000"/>
                        </a:lnSpc>
                      </a:pPr>
                      <a:r>
                        <a:rPr lang="en-NZ" sz="800" dirty="0">
                          <a:effectLst/>
                        </a:rPr>
                        <a:t>6%</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3395073709"/>
                  </a:ext>
                </a:extLst>
              </a:tr>
              <a:tr h="4807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1974521881"/>
                  </a:ext>
                </a:extLst>
              </a:tr>
              <a:tr h="419980">
                <a:tc rowSpan="2">
                  <a:txBody>
                    <a:bodyPr/>
                    <a:lstStyle/>
                    <a:p>
                      <a:pPr>
                        <a:lnSpc>
                          <a:spcPct val="115000"/>
                        </a:lnSpc>
                      </a:pPr>
                      <a:r>
                        <a:rPr lang="en-NZ" sz="700">
                          <a:effectLst/>
                        </a:rPr>
                        <a:t>Below</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endParaRPr lang="en-NZ" sz="800" dirty="0">
                        <a:effectLst/>
                      </a:endParaRPr>
                    </a:p>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8%</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12</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38%</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6</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18%</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8</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24%</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5%</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39%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4</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22%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4</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25%</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48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1473978959"/>
                  </a:ext>
                </a:extLst>
              </a:tr>
              <a:tr h="3178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pPr>
                      <a:r>
                        <a:rPr lang="en-NZ" sz="800">
                          <a:effectLst/>
                        </a:rPr>
                        <a:t>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462264984"/>
                  </a:ext>
                </a:extLst>
              </a:tr>
              <a:tr h="436277">
                <a:tc rowSpan="2">
                  <a:txBody>
                    <a:bodyPr/>
                    <a:lstStyle/>
                    <a:p>
                      <a:pPr>
                        <a:lnSpc>
                          <a:spcPct val="115000"/>
                        </a:lnSpc>
                      </a:pPr>
                      <a:r>
                        <a:rPr lang="en-NZ" sz="700">
                          <a:effectLst/>
                        </a:rPr>
                        <a:t>At</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endParaRPr lang="en-NZ" sz="800" dirty="0">
                        <a:effectLst/>
                      </a:endParaRPr>
                    </a:p>
                    <a:p>
                      <a:pPr algn="ctr">
                        <a:lnSpc>
                          <a:spcPct val="115000"/>
                        </a:lnSpc>
                      </a:pPr>
                      <a:r>
                        <a:rPr lang="en-NZ" sz="800" dirty="0">
                          <a:effectLst/>
                        </a:rPr>
                        <a:t>35</a:t>
                      </a:r>
                    </a:p>
                    <a:p>
                      <a:pPr algn="ctr">
                        <a:lnSpc>
                          <a:spcPct val="115000"/>
                        </a:lnSpc>
                      </a:pPr>
                      <a:endParaRPr lang="en-NZ" sz="800" dirty="0">
                        <a:effectLst/>
                      </a:endParaRPr>
                    </a:p>
                    <a:p>
                      <a:pPr algn="ctr">
                        <a:lnSpc>
                          <a:spcPct val="115000"/>
                        </a:lnSpc>
                      </a:pPr>
                      <a:r>
                        <a:rPr lang="en-NZ" sz="800" dirty="0">
                          <a:effectLst/>
                        </a:rPr>
                        <a:t>95%</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37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26</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72%</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17</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53%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20</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59%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25</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74%</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14</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67%</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39%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8</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44%</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8</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50%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193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2502841819"/>
                  </a:ext>
                </a:extLst>
              </a:tr>
              <a:tr h="3178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pPr>
                      <a:r>
                        <a:rPr lang="en-NZ" sz="800">
                          <a:effectLst/>
                        </a:rPr>
                        <a:t>88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84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56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48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59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53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64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2517451206"/>
                  </a:ext>
                </a:extLst>
              </a:tr>
              <a:tr h="451320">
                <a:tc rowSpan="2">
                  <a:txBody>
                    <a:bodyPr/>
                    <a:lstStyle/>
                    <a:p>
                      <a:pPr>
                        <a:lnSpc>
                          <a:spcPct val="115000"/>
                        </a:lnSpc>
                      </a:pPr>
                      <a:r>
                        <a:rPr lang="en-NZ" sz="700">
                          <a:effectLst/>
                        </a:rPr>
                        <a:t>Above</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endParaRPr lang="en-NZ" sz="800" dirty="0">
                        <a:effectLst/>
                      </a:endParaRPr>
                    </a:p>
                    <a:p>
                      <a:pPr algn="ctr">
                        <a:lnSpc>
                          <a:spcPct val="115000"/>
                        </a:lnSpc>
                      </a:pPr>
                      <a:r>
                        <a:rPr lang="en-NZ" sz="800" dirty="0">
                          <a:effectLst/>
                        </a:rPr>
                        <a:t>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3%</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7</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9</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0</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6</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29%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7%</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5</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28%</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19%</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52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1580719035"/>
                  </a:ext>
                </a:extLst>
              </a:tr>
              <a:tr h="4513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pPr>
                      <a:r>
                        <a:rPr lang="en-NZ" sz="800">
                          <a:effectLst/>
                        </a:rPr>
                        <a:t>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27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67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17</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3771263690"/>
                  </a:ext>
                </a:extLst>
              </a:tr>
              <a:tr h="358549">
                <a:tc rowSpan="2">
                  <a:txBody>
                    <a:bodyPr/>
                    <a:lstStyle/>
                    <a:p>
                      <a:pPr>
                        <a:lnSpc>
                          <a:spcPct val="115000"/>
                        </a:lnSpc>
                      </a:pPr>
                      <a:r>
                        <a:rPr lang="en-NZ" sz="700" dirty="0">
                          <a:effectLst/>
                        </a:rPr>
                        <a:t>Total</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r>
                        <a:rPr lang="en-NZ" sz="800">
                          <a:effectLst/>
                        </a:rPr>
                        <a:t>n/a</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rowSpan="2">
                  <a:txBody>
                    <a:bodyPr/>
                    <a:lstStyle/>
                    <a:p>
                      <a:pPr algn="ctr">
                        <a:lnSpc>
                          <a:spcPct val="115000"/>
                        </a:lnSpc>
                      </a:pPr>
                      <a:endParaRPr lang="en-NZ" sz="800" dirty="0">
                        <a:effectLst/>
                      </a:endParaRPr>
                    </a:p>
                    <a:p>
                      <a:pPr algn="ctr">
                        <a:lnSpc>
                          <a:spcPct val="115000"/>
                        </a:lnSpc>
                      </a:pPr>
                      <a:r>
                        <a:rPr lang="en-NZ" sz="800" dirty="0">
                          <a:effectLst/>
                        </a:rPr>
                        <a:t>37</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tc>
                <a:tc>
                  <a:txBody>
                    <a:bodyPr/>
                    <a:lstStyle/>
                    <a:p>
                      <a:pPr algn="ctr">
                        <a:lnSpc>
                          <a:spcPct val="115000"/>
                        </a:lnSpc>
                      </a:pPr>
                      <a:r>
                        <a:rPr lang="en-NZ" sz="800">
                          <a:effectLst/>
                        </a:rPr>
                        <a:t>42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36</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45</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32</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34</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34</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38</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34</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36</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21</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28</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18</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32</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rowSpan="2">
                  <a:txBody>
                    <a:bodyPr/>
                    <a:lstStyle/>
                    <a:p>
                      <a:pPr algn="ctr">
                        <a:lnSpc>
                          <a:spcPct val="115000"/>
                        </a:lnSpc>
                      </a:pPr>
                      <a:r>
                        <a:rPr lang="en-NZ" sz="800" dirty="0">
                          <a:effectLst/>
                        </a:rPr>
                        <a:t>16</a:t>
                      </a:r>
                      <a:endParaRPr lang="en-NZ" sz="1000" dirty="0">
                        <a:effectLst/>
                      </a:endParaRPr>
                    </a:p>
                    <a:p>
                      <a:pPr algn="ctr">
                        <a:lnSpc>
                          <a:spcPct val="115000"/>
                        </a:lnSpc>
                      </a:pPr>
                      <a:endParaRPr lang="en-NZ" sz="800" dirty="0">
                        <a:effectLst/>
                      </a:endParaRPr>
                    </a:p>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21</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a:effectLst/>
                        </a:rPr>
                        <a:t>303</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2290377414"/>
                  </a:ext>
                </a:extLst>
              </a:tr>
              <a:tr h="3572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vMerge="1">
                  <a:txBody>
                    <a:bodyPr/>
                    <a:lstStyle/>
                    <a:p>
                      <a:endParaRPr lang="en-US"/>
                    </a:p>
                  </a:txBody>
                  <a:tcPr/>
                </a:tc>
                <a:tc>
                  <a:txBody>
                    <a:bodyPr/>
                    <a:lstStyle/>
                    <a:p>
                      <a:pPr algn="ctr">
                        <a:lnSpc>
                          <a:spcPct val="115000"/>
                        </a:lnSpc>
                      </a:pPr>
                      <a:r>
                        <a:rPr lang="en-NZ" sz="800">
                          <a:effectLst/>
                        </a:rPr>
                        <a:t>100</a:t>
                      </a:r>
                      <a:endParaRPr lang="en-NZ" sz="100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tc>
                  <a:txBody>
                    <a:bodyPr/>
                    <a:lstStyle/>
                    <a:p>
                      <a:pPr algn="ctr">
                        <a:lnSpc>
                          <a:spcPct val="115000"/>
                        </a:lnSpc>
                      </a:pPr>
                      <a:r>
                        <a:rPr lang="en-NZ" sz="800" dirty="0">
                          <a:effectLst/>
                        </a:rPr>
                        <a:t>100</a:t>
                      </a:r>
                      <a:endParaRPr lang="en-NZ" sz="1000" dirty="0">
                        <a:solidFill>
                          <a:srgbClr val="000000"/>
                        </a:solidFill>
                        <a:effectLst/>
                        <a:latin typeface="Times New Roman" panose="02020603050405020304" pitchFamily="18" charset="0"/>
                        <a:ea typeface="Times New Roman" panose="02020603050405020304" pitchFamily="18" charset="0"/>
                      </a:endParaRPr>
                    </a:p>
                  </a:txBody>
                  <a:tcPr marL="56070" marR="56070" marT="0" marB="0" anchor="ctr"/>
                </a:tc>
                <a:extLst>
                  <a:ext uri="{0D108BD9-81ED-4DB2-BD59-A6C34878D82A}">
                    <a16:rowId xmlns:a16="http://schemas.microsoft.com/office/drawing/2014/main" val="2891129804"/>
                  </a:ext>
                </a:extLst>
              </a:tr>
            </a:tbl>
          </a:graphicData>
        </a:graphic>
      </p:graphicFrame>
      <p:sp>
        <p:nvSpPr>
          <p:cNvPr id="2" name="Title 1">
            <a:extLst>
              <a:ext uri="{FF2B5EF4-FFF2-40B4-BE49-F238E27FC236}">
                <a16:creationId xmlns:a16="http://schemas.microsoft.com/office/drawing/2014/main" id="{E77A3641-64BA-8247-921D-B4E6906A9D71}"/>
              </a:ext>
            </a:extLst>
          </p:cNvPr>
          <p:cNvSpPr>
            <a:spLocks noGrp="1"/>
          </p:cNvSpPr>
          <p:nvPr>
            <p:ph type="title"/>
          </p:nvPr>
        </p:nvSpPr>
        <p:spPr/>
        <p:txBody>
          <a:bodyPr/>
          <a:lstStyle/>
          <a:p>
            <a:r>
              <a:rPr lang="en-US" dirty="0"/>
              <a:t>Writing  overall </a:t>
            </a:r>
          </a:p>
        </p:txBody>
      </p:sp>
      <p:cxnSp>
        <p:nvCxnSpPr>
          <p:cNvPr id="5" name="Straight Arrow Connector 4">
            <a:extLst>
              <a:ext uri="{FF2B5EF4-FFF2-40B4-BE49-F238E27FC236}">
                <a16:creationId xmlns:a16="http://schemas.microsoft.com/office/drawing/2014/main" id="{31A9E897-C7D4-AA4A-B323-06FE86E7D352}"/>
              </a:ext>
            </a:extLst>
          </p:cNvPr>
          <p:cNvCxnSpPr>
            <a:cxnSpLocks/>
          </p:cNvCxnSpPr>
          <p:nvPr/>
        </p:nvCxnSpPr>
        <p:spPr>
          <a:xfrm>
            <a:off x="3780164" y="3231156"/>
            <a:ext cx="1233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ADE6709-FC68-6248-AF2D-57FF791C4B79}"/>
              </a:ext>
            </a:extLst>
          </p:cNvPr>
          <p:cNvCxnSpPr>
            <a:cxnSpLocks/>
          </p:cNvCxnSpPr>
          <p:nvPr/>
        </p:nvCxnSpPr>
        <p:spPr>
          <a:xfrm>
            <a:off x="4572000" y="5669998"/>
            <a:ext cx="1109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29FE0D-4B6D-1844-ACDB-37BF8E895075}"/>
              </a:ext>
            </a:extLst>
          </p:cNvPr>
          <p:cNvCxnSpPr>
            <a:cxnSpLocks/>
          </p:cNvCxnSpPr>
          <p:nvPr/>
        </p:nvCxnSpPr>
        <p:spPr>
          <a:xfrm>
            <a:off x="3111472" y="4032327"/>
            <a:ext cx="1086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5E4B12-572E-D247-A7D4-BC4CFA8058B3}"/>
              </a:ext>
            </a:extLst>
          </p:cNvPr>
          <p:cNvCxnSpPr>
            <a:cxnSpLocks/>
          </p:cNvCxnSpPr>
          <p:nvPr/>
        </p:nvCxnSpPr>
        <p:spPr>
          <a:xfrm>
            <a:off x="6109661" y="4785067"/>
            <a:ext cx="1109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489C5E2-0DD1-2542-B8A5-CC2B7A55C759}"/>
              </a:ext>
            </a:extLst>
          </p:cNvPr>
          <p:cNvCxnSpPr>
            <a:cxnSpLocks/>
          </p:cNvCxnSpPr>
          <p:nvPr/>
        </p:nvCxnSpPr>
        <p:spPr>
          <a:xfrm>
            <a:off x="1667504" y="4048234"/>
            <a:ext cx="949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19A954-E198-7F47-A823-DF98121804AC}"/>
              </a:ext>
            </a:extLst>
          </p:cNvPr>
          <p:cNvCxnSpPr>
            <a:cxnSpLocks/>
          </p:cNvCxnSpPr>
          <p:nvPr/>
        </p:nvCxnSpPr>
        <p:spPr>
          <a:xfrm>
            <a:off x="4508933" y="4802488"/>
            <a:ext cx="1172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49D7F7-9521-D744-A741-9572DE4DA79A}"/>
              </a:ext>
            </a:extLst>
          </p:cNvPr>
          <p:cNvCxnSpPr>
            <a:cxnSpLocks/>
          </p:cNvCxnSpPr>
          <p:nvPr/>
        </p:nvCxnSpPr>
        <p:spPr>
          <a:xfrm>
            <a:off x="6882165" y="3231156"/>
            <a:ext cx="1151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CE0D1B-9989-3945-A0B7-BC659BA8BF7A}"/>
              </a:ext>
            </a:extLst>
          </p:cNvPr>
          <p:cNvCxnSpPr>
            <a:cxnSpLocks/>
          </p:cNvCxnSpPr>
          <p:nvPr/>
        </p:nvCxnSpPr>
        <p:spPr>
          <a:xfrm flipV="1">
            <a:off x="1667504" y="3690851"/>
            <a:ext cx="949843" cy="357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957F0B8-D169-964D-BBCC-5EABD160B2DB}"/>
              </a:ext>
            </a:extLst>
          </p:cNvPr>
          <p:cNvCxnSpPr>
            <a:cxnSpLocks/>
          </p:cNvCxnSpPr>
          <p:nvPr/>
        </p:nvCxnSpPr>
        <p:spPr>
          <a:xfrm flipV="1">
            <a:off x="6882165" y="2787006"/>
            <a:ext cx="1151216" cy="422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296AB4-0460-AE45-B1C8-5F573C8BD0B3}"/>
              </a:ext>
            </a:extLst>
          </p:cNvPr>
          <p:cNvCxnSpPr>
            <a:cxnSpLocks/>
          </p:cNvCxnSpPr>
          <p:nvPr/>
        </p:nvCxnSpPr>
        <p:spPr>
          <a:xfrm flipV="1">
            <a:off x="3111472" y="3690851"/>
            <a:ext cx="1086455" cy="34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30A0632-5069-F344-8A68-720B6E00BF94}"/>
              </a:ext>
            </a:extLst>
          </p:cNvPr>
          <p:cNvCxnSpPr>
            <a:cxnSpLocks/>
          </p:cNvCxnSpPr>
          <p:nvPr/>
        </p:nvCxnSpPr>
        <p:spPr>
          <a:xfrm flipV="1">
            <a:off x="6109661" y="4430684"/>
            <a:ext cx="1109266" cy="35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9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B74B-AF34-9D44-BE1C-878D661171A7}"/>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1-10</a:t>
            </a:r>
            <a:endParaRPr lang="en-US" dirty="0"/>
          </a:p>
        </p:txBody>
      </p:sp>
      <p:sp>
        <p:nvSpPr>
          <p:cNvPr id="3" name="Rectangle 2">
            <a:extLst>
              <a:ext uri="{FF2B5EF4-FFF2-40B4-BE49-F238E27FC236}">
                <a16:creationId xmlns:a16="http://schemas.microsoft.com/office/drawing/2014/main" id="{6E72BE16-AE94-C04F-8B21-A682713F31BD}"/>
              </a:ext>
            </a:extLst>
          </p:cNvPr>
          <p:cNvSpPr/>
          <p:nvPr/>
        </p:nvSpPr>
        <p:spPr>
          <a:xfrm>
            <a:off x="364435" y="1838760"/>
            <a:ext cx="8397825" cy="4309449"/>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125/141 (87%) pupil At or Above curriculum level for their year level</a:t>
            </a:r>
          </a:p>
          <a:p>
            <a:pPr marL="228600">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Slight increase from 2019</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101/118 (85%) pupil At or 	Above </a:t>
            </a:r>
            <a:r>
              <a:rPr lang="en-NZ" sz="20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120/161 (74%) pupil At or Above curriculum level for their year level</a:t>
            </a:r>
          </a:p>
          <a:p>
            <a:pPr marL="228600">
              <a:lnSpc>
                <a:spcPct val="115000"/>
              </a:lnSpc>
              <a:spcAft>
                <a:spcPts val="0"/>
              </a:spcAft>
            </a:pPr>
            <a:r>
              <a:rPr lang="en-NZ" sz="2000" dirty="0">
                <a:latin typeface="Cambria" panose="02040503050406030204" pitchFamily="18" charset="0"/>
                <a:ea typeface="Calibri" panose="020F0502020204030204" pitchFamily="34" charset="0"/>
                <a:cs typeface="Calibri" panose="020F0502020204030204" pitchFamily="34" charset="0"/>
              </a:rPr>
              <a:t>	Increase from 2019 m</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ale pupils 93/138 (67%) pupil At or Above 	</a:t>
            </a:r>
            <a:endParaRPr lang="en-NZ" sz="2000"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8</a:t>
            </a: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/161 (4%) males and 2/141 (1%) females are in the.</a:t>
            </a:r>
          </a:p>
          <a:p>
            <a:pPr marL="228600">
              <a:lnSpc>
                <a:spcPct val="115000"/>
              </a:lnSpc>
              <a:spcAft>
                <a:spcPts val="0"/>
              </a:spcAft>
            </a:pPr>
            <a:r>
              <a:rPr lang="en-AU" sz="2000" dirty="0">
                <a:solidFill>
                  <a:srgbClr val="000000"/>
                </a:solidFill>
                <a:latin typeface="Cambria" panose="02040503050406030204" pitchFamily="18" charset="0"/>
                <a:ea typeface="Times New Roman" panose="02020603050405020304" pitchFamily="18" charset="0"/>
                <a:cs typeface="Calibri" panose="020F0502020204030204" pitchFamily="34" charset="0"/>
              </a:rPr>
              <a:t>	2019 = 10/138 (7%) males and 2/118 (1%) females</a:t>
            </a:r>
          </a:p>
        </p:txBody>
      </p:sp>
    </p:spTree>
    <p:extLst>
      <p:ext uri="{BB962C8B-B14F-4D97-AF65-F5344CB8AC3E}">
        <p14:creationId xmlns:p14="http://schemas.microsoft.com/office/powerpoint/2010/main" val="2740149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6182-38CA-294E-A39C-2976AEEF086B}"/>
              </a:ext>
            </a:extLst>
          </p:cNvPr>
          <p:cNvSpPr>
            <a:spLocks noGrp="1"/>
          </p:cNvSpPr>
          <p:nvPr>
            <p:ph type="title"/>
          </p:nvPr>
        </p:nvSpPr>
        <p:spPr/>
        <p:txBody>
          <a:bodyPr/>
          <a:lstStyle/>
          <a:p>
            <a:r>
              <a:rPr lang="en-AU" b="1" dirty="0">
                <a:latin typeface="Calibri" panose="020F0502020204030204" pitchFamily="34" charset="0"/>
                <a:ea typeface="Times New Roman" panose="02020603050405020304" pitchFamily="18" charset="0"/>
                <a:cs typeface="Calibri" panose="020F0502020204030204" pitchFamily="34" charset="0"/>
              </a:rPr>
              <a:t>Ethnicity For years 1 - 10</a:t>
            </a:r>
            <a:br>
              <a:rPr lang="en-NZ"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3" name="Rectangle 2">
            <a:extLst>
              <a:ext uri="{FF2B5EF4-FFF2-40B4-BE49-F238E27FC236}">
                <a16:creationId xmlns:a16="http://schemas.microsoft.com/office/drawing/2014/main" id="{267507A7-1FA3-DA4E-97B0-82E7588456FB}"/>
              </a:ext>
            </a:extLst>
          </p:cNvPr>
          <p:cNvSpPr/>
          <p:nvPr/>
        </p:nvSpPr>
        <p:spPr>
          <a:xfrm>
            <a:off x="195349" y="2063005"/>
            <a:ext cx="8753301" cy="4316887"/>
          </a:xfrm>
          <a:prstGeom prst="rect">
            <a:avLst/>
          </a:prstGeom>
        </p:spPr>
        <p:txBody>
          <a:bodyPr wrap="square">
            <a:spAutoFit/>
          </a:bodyPr>
          <a:lstStyle/>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10/12 pupils achieving At or Above (83%), proportionally  consistent with overall population</a:t>
            </a:r>
          </a:p>
          <a:p>
            <a:pPr marL="228600">
              <a:lnSpc>
                <a:spcPct val="115000"/>
              </a:lnSpc>
              <a:spcAft>
                <a:spcPts val="0"/>
              </a:spcAft>
            </a:pPr>
            <a:r>
              <a:rPr lang="en-NZ" sz="2000" dirty="0">
                <a:latin typeface="Calibri" panose="020F0502020204030204" pitchFamily="34" charset="0"/>
                <a:ea typeface="Calibri" panose="020F0502020204030204" pitchFamily="34" charset="0"/>
                <a:cs typeface="Times New Roman" panose="02020603050405020304" pitchFamily="18" charset="0"/>
              </a:rPr>
              <a:t>	</a:t>
            </a:r>
            <a:r>
              <a:rPr lang="en-NZ" sz="2000" dirty="0">
                <a:latin typeface="Cambria" panose="02040503050406030204" pitchFamily="18" charset="0"/>
                <a:ea typeface="Calibri" panose="020F0502020204030204" pitchFamily="34" charset="0"/>
                <a:cs typeface="Times New Roman" panose="02020603050405020304" pitchFamily="18" charset="0"/>
              </a:rPr>
              <a:t>2019:   </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pupils achieving At or Above (66%) </a:t>
            </a:r>
            <a:endParaRPr lang="en-NZ" sz="2000"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9/14 pupils achieving At or Above (64%), </a:t>
            </a:r>
          </a:p>
          <a:p>
            <a:pPr marL="228600">
              <a:lnSpc>
                <a:spcPct val="115000"/>
              </a:lnSpc>
              <a:spcAft>
                <a:spcPts val="0"/>
              </a:spcAft>
            </a:pP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2019:  3/7 pupils achieving At or Above (42%)</a:t>
            </a:r>
          </a:p>
          <a:p>
            <a:pPr marL="228600">
              <a:lnSpc>
                <a:spcPct val="115000"/>
              </a:lnSpc>
              <a:spcAft>
                <a:spcPts val="0"/>
              </a:spcAft>
            </a:pPr>
            <a:endPar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93/114 pupils achieving At or Above (81%) proportionally  consistent with overall population</a:t>
            </a:r>
          </a:p>
          <a:p>
            <a:pPr marL="228600">
              <a:lnSpc>
                <a:spcPct val="115000"/>
              </a:lnSpc>
              <a:spcAft>
                <a:spcPts val="0"/>
              </a:spcAft>
            </a:pPr>
            <a:endPar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sz="20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sz="20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112/136 pupils achieving At or Above (82%) proportionally  consistent with overall population</a:t>
            </a:r>
            <a:endParaRPr lang="en-NZ"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8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6B-1992-8349-B3FE-C24FB846F1D5}"/>
              </a:ext>
            </a:extLst>
          </p:cNvPr>
          <p:cNvSpPr>
            <a:spLocks noGrp="1"/>
          </p:cNvSpPr>
          <p:nvPr>
            <p:ph type="title"/>
          </p:nvPr>
        </p:nvSpPr>
        <p:spPr/>
        <p:txBody>
          <a:bodyPr/>
          <a:lstStyle/>
          <a:p>
            <a:r>
              <a:rPr lang="en-US" dirty="0"/>
              <a:t>English Language learners</a:t>
            </a:r>
          </a:p>
        </p:txBody>
      </p:sp>
      <p:sp>
        <p:nvSpPr>
          <p:cNvPr id="3" name="Rectangle 2">
            <a:extLst>
              <a:ext uri="{FF2B5EF4-FFF2-40B4-BE49-F238E27FC236}">
                <a16:creationId xmlns:a16="http://schemas.microsoft.com/office/drawing/2014/main" id="{13A958C4-D442-984A-9EC7-91B75AB7D3BD}"/>
              </a:ext>
            </a:extLst>
          </p:cNvPr>
          <p:cNvSpPr/>
          <p:nvPr/>
        </p:nvSpPr>
        <p:spPr>
          <a:xfrm>
            <a:off x="606108" y="2058432"/>
            <a:ext cx="6409833" cy="830997"/>
          </a:xfrm>
          <a:prstGeom prst="rect">
            <a:avLst/>
          </a:prstGeom>
        </p:spPr>
        <p:txBody>
          <a:bodyPr wrap="square">
            <a:spAutoFit/>
          </a:bodyPr>
          <a:lstStyle/>
          <a:p>
            <a:r>
              <a:rPr lang="en-GB" sz="2400" b="1" dirty="0">
                <a:latin typeface="Cambria" panose="02040503050406030204" pitchFamily="18" charset="0"/>
                <a:ea typeface="Times New Roman" panose="02020603050405020304" pitchFamily="18" charset="0"/>
              </a:rPr>
              <a:t>Goal</a:t>
            </a:r>
            <a:r>
              <a:rPr lang="en-GB" sz="2400" dirty="0">
                <a:latin typeface="Cambria" panose="02040503050406030204" pitchFamily="18" charset="0"/>
                <a:ea typeface="Times New Roman" panose="02020603050405020304" pitchFamily="18" charset="0"/>
              </a:rPr>
              <a:t>:  All English Language Learners will show shift within the ELLPs over a 2 year period.</a:t>
            </a:r>
            <a:endParaRPr lang="en-NZ" sz="2400" dirty="0">
              <a:effectLst/>
              <a:latin typeface="Cambria" panose="020405030504060302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B7FCB744-5BCB-C54F-A512-E56D3CD681D1}"/>
              </a:ext>
            </a:extLst>
          </p:cNvPr>
          <p:cNvSpPr/>
          <p:nvPr/>
        </p:nvSpPr>
        <p:spPr>
          <a:xfrm>
            <a:off x="245225" y="3024278"/>
            <a:ext cx="8653549" cy="3477875"/>
          </a:xfrm>
          <a:prstGeom prst="rect">
            <a:avLst/>
          </a:prstGeom>
        </p:spPr>
        <p:txBody>
          <a:bodyPr wrap="square">
            <a:spAutoFit/>
          </a:bodyPr>
          <a:lstStyle/>
          <a:p>
            <a:pPr marL="342900" lvl="0" indent="-342900">
              <a:buFont typeface="Symbol" pitchFamily="2" charset="2"/>
              <a:buChar char=""/>
            </a:pPr>
            <a:r>
              <a:rPr lang="en-GB" sz="2000" dirty="0">
                <a:latin typeface="Cambria" panose="02040503050406030204" pitchFamily="18" charset="0"/>
                <a:ea typeface="Times New Roman" panose="02020603050405020304" pitchFamily="18" charset="0"/>
              </a:rPr>
              <a:t>The majority of students (86%) are making expected progress against ELLP (one stage within two years)</a:t>
            </a:r>
          </a:p>
          <a:p>
            <a:pPr marL="342900" lvl="0" indent="-342900">
              <a:buFont typeface="Symbol" pitchFamily="2" charset="2"/>
              <a:buChar char=""/>
            </a:pPr>
            <a:endParaRPr lang="en-NZ" sz="2000" dirty="0">
              <a:latin typeface="Cambria" panose="02040503050406030204" pitchFamily="18" charset="0"/>
              <a:ea typeface="Times New Roman" panose="02020603050405020304" pitchFamily="18" charset="0"/>
            </a:endParaRPr>
          </a:p>
          <a:p>
            <a:pPr marL="342900" lvl="0" indent="-342900">
              <a:buFont typeface="Symbol" pitchFamily="2" charset="2"/>
              <a:buChar char=""/>
            </a:pPr>
            <a:r>
              <a:rPr lang="en-GB" sz="2000" dirty="0">
                <a:latin typeface="Cambria" panose="02040503050406030204" pitchFamily="18" charset="0"/>
                <a:ea typeface="Times New Roman" panose="02020603050405020304" pitchFamily="18" charset="0"/>
              </a:rPr>
              <a:t>81% students identified as requiring ELL support in 2018, at curriculum standard by 2020. This is a significant shift in only two years, as research suggests 5-7 years as a realistic length of time for ELLs to reach cohort levels of achievement.</a:t>
            </a:r>
          </a:p>
          <a:p>
            <a:pPr lvl="0"/>
            <a:endParaRPr lang="en-NZ" sz="2000" dirty="0">
              <a:latin typeface="Cambria" panose="02040503050406030204" pitchFamily="18" charset="0"/>
              <a:ea typeface="Times New Roman" panose="02020603050405020304" pitchFamily="18" charset="0"/>
            </a:endParaRPr>
          </a:p>
          <a:p>
            <a:pPr marL="342900" lvl="0" indent="-342900">
              <a:buFont typeface="Symbol" pitchFamily="2" charset="2"/>
              <a:buChar char=""/>
            </a:pPr>
            <a:r>
              <a:rPr lang="en-GB" sz="2000" dirty="0">
                <a:latin typeface="Cambria" panose="02040503050406030204" pitchFamily="18" charset="0"/>
                <a:ea typeface="Times New Roman" panose="02020603050405020304" pitchFamily="18" charset="0"/>
              </a:rPr>
              <a:t>Slightly lower percentages than for reading, but writing always takes longer to achieve than reading as it is a productive skill.</a:t>
            </a:r>
            <a:endParaRPr lang="en-NZ" sz="2000" dirty="0">
              <a:latin typeface="Cambria" panose="02040503050406030204" pitchFamily="18" charset="0"/>
              <a:ea typeface="Times New Roman" panose="02020603050405020304" pitchFamily="18" charset="0"/>
            </a:endParaRPr>
          </a:p>
          <a:p>
            <a:r>
              <a:rPr lang="en-GB" sz="2000" dirty="0">
                <a:latin typeface="Cambria" panose="02040503050406030204" pitchFamily="18" charset="0"/>
                <a:ea typeface="Times New Roman" panose="02020603050405020304" pitchFamily="18" charset="0"/>
              </a:rPr>
              <a:t> </a:t>
            </a:r>
            <a:endParaRPr lang="en-NZ" sz="2000"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604867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8A0B-E3F6-024F-A8D3-70FB7BC16460}"/>
              </a:ext>
            </a:extLst>
          </p:cNvPr>
          <p:cNvSpPr>
            <a:spLocks noGrp="1"/>
          </p:cNvSpPr>
          <p:nvPr>
            <p:ph type="title"/>
          </p:nvPr>
        </p:nvSpPr>
        <p:spPr/>
        <p:txBody>
          <a:bodyPr/>
          <a:lstStyle/>
          <a:p>
            <a:r>
              <a:rPr lang="en-US" dirty="0"/>
              <a:t>Target one</a:t>
            </a:r>
          </a:p>
        </p:txBody>
      </p:sp>
      <p:sp>
        <p:nvSpPr>
          <p:cNvPr id="3" name="Rectangle 2">
            <a:extLst>
              <a:ext uri="{FF2B5EF4-FFF2-40B4-BE49-F238E27FC236}">
                <a16:creationId xmlns:a16="http://schemas.microsoft.com/office/drawing/2014/main" id="{A45BDB7B-3DC7-584F-A51D-40DBD27898B9}"/>
              </a:ext>
            </a:extLst>
          </p:cNvPr>
          <p:cNvSpPr/>
          <p:nvPr/>
        </p:nvSpPr>
        <p:spPr>
          <a:xfrm>
            <a:off x="180753" y="1616150"/>
            <a:ext cx="8793126" cy="707886"/>
          </a:xfrm>
          <a:prstGeom prst="rect">
            <a:avLst/>
          </a:prstGeom>
        </p:spPr>
        <p:txBody>
          <a:bodyPr wrap="square">
            <a:spAutoFit/>
          </a:bodyPr>
          <a:lstStyle/>
          <a:p>
            <a:pPr marL="228600">
              <a:spcAft>
                <a:spcPts val="0"/>
              </a:spcAft>
            </a:pPr>
            <a:endParaRPr lang="en-NZ" sz="2000" dirty="0">
              <a:latin typeface="Palatino Linotype" panose="02040502050505030304" pitchFamily="18" charset="0"/>
              <a:ea typeface="Times New Roman" panose="02020603050405020304" pitchFamily="18" charset="0"/>
            </a:endParaRPr>
          </a:p>
          <a:p>
            <a:pPr marL="228600">
              <a:spcAft>
                <a:spcPts val="0"/>
              </a:spcAft>
            </a:pPr>
            <a:endParaRPr lang="en-NZ" sz="20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15163C0D-F8AD-0D4C-88C5-56323E788B93}"/>
              </a:ext>
            </a:extLst>
          </p:cNvPr>
          <p:cNvSpPr/>
          <p:nvPr/>
        </p:nvSpPr>
        <p:spPr>
          <a:xfrm>
            <a:off x="522980" y="1883614"/>
            <a:ext cx="6376583" cy="369332"/>
          </a:xfrm>
          <a:prstGeom prst="rect">
            <a:avLst/>
          </a:prstGeom>
        </p:spPr>
        <p:txBody>
          <a:bodyPr wrap="square">
            <a:spAutoFit/>
          </a:bodyPr>
          <a:lstStyle/>
          <a:p>
            <a:pPr marL="228600"/>
            <a:r>
              <a:rPr lang="en-NZ" dirty="0">
                <a:latin typeface="Palatino Linotype" panose="02040502050505030304" pitchFamily="18" charset="0"/>
                <a:ea typeface="Times New Roman" panose="02020603050405020304" pitchFamily="18" charset="0"/>
              </a:rPr>
              <a:t>Move the overall above percentage from 12% to 20%</a:t>
            </a:r>
            <a:endParaRPr lang="en-NZ" sz="28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1AE864B-6A56-5845-98D5-1D93FAF49FB1}"/>
              </a:ext>
            </a:extLst>
          </p:cNvPr>
          <p:cNvSpPr/>
          <p:nvPr/>
        </p:nvSpPr>
        <p:spPr>
          <a:xfrm>
            <a:off x="180753" y="2520410"/>
            <a:ext cx="8653548" cy="4093428"/>
          </a:xfrm>
          <a:prstGeom prst="rect">
            <a:avLst/>
          </a:prstGeom>
        </p:spPr>
        <p:txBody>
          <a:bodyPr wrap="square">
            <a:spAutoFit/>
          </a:bodyPr>
          <a:lstStyle/>
          <a:p>
            <a:r>
              <a:rPr lang="en-NZ" sz="2000" dirty="0">
                <a:latin typeface="Cambria" panose="02040503050406030204" pitchFamily="18" charset="0"/>
                <a:ea typeface="Palatino Linotype" panose="02040502050505030304" pitchFamily="18" charset="0"/>
                <a:cs typeface="Palatino Linotype" panose="02040502050505030304" pitchFamily="18" charset="0"/>
              </a:rPr>
              <a:t>Target has not yet been met.</a:t>
            </a:r>
          </a:p>
          <a:p>
            <a:endParaRPr lang="en-NZ" sz="2000" dirty="0">
              <a:latin typeface="Cambria" panose="02040503050406030204" pitchFamily="18" charset="0"/>
              <a:ea typeface="Palatino Linotype" panose="02040502050505030304" pitchFamily="18" charset="0"/>
              <a:cs typeface="Palatino Linotype" panose="0204050205050503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We went from 12% to 17%, 3% short of the goal target. </a:t>
            </a:r>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 </a:t>
            </a:r>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Girls have gone from 16% to 20% in the above category from 2019 to 2020.</a:t>
            </a: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Boys have gone from 8% to 15% in the above category from 2019 to 2020.</a:t>
            </a: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No Māori students are working in the above category.  This remains the same as 2019.</a:t>
            </a: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For Pacifica students 21% are working above (note, this is only 3 students), up from 14% (1 student). </a:t>
            </a:r>
            <a:endParaRPr lang="en-US" sz="2000" dirty="0">
              <a:latin typeface="Cambria" panose="02040503050406030204" pitchFamily="18" charset="0"/>
            </a:endParaRPr>
          </a:p>
        </p:txBody>
      </p:sp>
    </p:spTree>
    <p:extLst>
      <p:ext uri="{BB962C8B-B14F-4D97-AF65-F5344CB8AC3E}">
        <p14:creationId xmlns:p14="http://schemas.microsoft.com/office/powerpoint/2010/main" val="3679352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D14-7011-F44B-AA17-B006675FBA1B}"/>
              </a:ext>
            </a:extLst>
          </p:cNvPr>
          <p:cNvSpPr>
            <a:spLocks noGrp="1"/>
          </p:cNvSpPr>
          <p:nvPr>
            <p:ph type="title"/>
          </p:nvPr>
        </p:nvSpPr>
        <p:spPr/>
        <p:txBody>
          <a:bodyPr/>
          <a:lstStyle/>
          <a:p>
            <a:r>
              <a:rPr lang="en-US" dirty="0"/>
              <a:t>Target two</a:t>
            </a:r>
          </a:p>
        </p:txBody>
      </p:sp>
      <p:sp>
        <p:nvSpPr>
          <p:cNvPr id="4" name="Rectangle 3">
            <a:extLst>
              <a:ext uri="{FF2B5EF4-FFF2-40B4-BE49-F238E27FC236}">
                <a16:creationId xmlns:a16="http://schemas.microsoft.com/office/drawing/2014/main" id="{4E431B26-A747-C541-B94B-78303ACB9600}"/>
              </a:ext>
            </a:extLst>
          </p:cNvPr>
          <p:cNvSpPr/>
          <p:nvPr/>
        </p:nvSpPr>
        <p:spPr>
          <a:xfrm>
            <a:off x="415636" y="1851919"/>
            <a:ext cx="5827222" cy="1015663"/>
          </a:xfrm>
          <a:prstGeom prst="rect">
            <a:avLst/>
          </a:prstGeom>
        </p:spPr>
        <p:txBody>
          <a:bodyPr wrap="square">
            <a:spAutoFit/>
          </a:bodyPr>
          <a:lstStyle/>
          <a:p>
            <a:pPr marL="228600"/>
            <a:r>
              <a:rPr lang="en-NZ" sz="2000" dirty="0">
                <a:latin typeface="Cambria" panose="02040503050406030204" pitchFamily="18" charset="0"/>
                <a:ea typeface="Times New Roman" panose="02020603050405020304" pitchFamily="18" charset="0"/>
              </a:rPr>
              <a:t>Students below/well below in Years 4 (38%) and Year 5 (33%) to make accelerated progress in Years 5 (30%) and Year 6 (30%)</a:t>
            </a:r>
            <a:endParaRPr lang="en-NZ" sz="2000" dirty="0">
              <a:effectLst/>
              <a:latin typeface="Cambria" panose="020405030504060302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B2C5D8EC-2D11-0C48-B743-5C0FEFC83497}"/>
              </a:ext>
            </a:extLst>
          </p:cNvPr>
          <p:cNvSpPr/>
          <p:nvPr/>
        </p:nvSpPr>
        <p:spPr>
          <a:xfrm>
            <a:off x="640079" y="3008006"/>
            <a:ext cx="8229600" cy="2862322"/>
          </a:xfrm>
          <a:prstGeom prst="rect">
            <a:avLst/>
          </a:prstGeom>
        </p:spPr>
        <p:txBody>
          <a:bodyPr wrap="square">
            <a:spAutoFit/>
          </a:bodyPr>
          <a:lstStyle/>
          <a:p>
            <a:r>
              <a:rPr lang="en-NZ" sz="2000" dirty="0">
                <a:latin typeface="Cambria" panose="02040503050406030204" pitchFamily="18" charset="0"/>
                <a:ea typeface="Palatino Linotype" panose="02040502050505030304" pitchFamily="18" charset="0"/>
                <a:cs typeface="Palatino Linotype" panose="02040502050505030304" pitchFamily="18" charset="0"/>
              </a:rPr>
              <a:t>The 2020 Year 5 students who were below/well below in year 4 in 2019 have now accelerated progress and only 23% of them remain in the below/well below level.  This is a 15% drop. </a:t>
            </a:r>
            <a:r>
              <a:rPr lang="en-NZ" sz="2000" b="1" dirty="0">
                <a:latin typeface="Cambria" panose="02040503050406030204" pitchFamily="18" charset="0"/>
                <a:ea typeface="Palatino Linotype" panose="02040502050505030304" pitchFamily="18" charset="0"/>
                <a:cs typeface="Palatino Linotype" panose="02040502050505030304" pitchFamily="18" charset="0"/>
              </a:rPr>
              <a:t>Target achieved.</a:t>
            </a:r>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 </a:t>
            </a:r>
          </a:p>
          <a:p>
            <a:endParaRPr lang="en-NZ" sz="2000" dirty="0">
              <a:latin typeface="Cambria" panose="02040503050406030204" pitchFamily="18" charset="0"/>
              <a:ea typeface="Times New Roman" panose="02020603050405020304" pitchFamily="18" charset="0"/>
            </a:endParaRP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The 2020 Year 6 students who were below/well below in year 5 in 2019 have not accelerated their progress as 31% of them remain in this category. This is a 1% increase. </a:t>
            </a:r>
            <a:r>
              <a:rPr lang="en-NZ" sz="2000" b="1" dirty="0">
                <a:latin typeface="Cambria" panose="02040503050406030204" pitchFamily="18" charset="0"/>
                <a:ea typeface="Palatino Linotype" panose="02040502050505030304" pitchFamily="18" charset="0"/>
                <a:cs typeface="Palatino Linotype" panose="02040502050505030304" pitchFamily="18" charset="0"/>
              </a:rPr>
              <a:t>Target not yet achieved.</a:t>
            </a:r>
            <a:r>
              <a:rPr lang="en-NZ" sz="2000" dirty="0">
                <a:latin typeface="Cambria" panose="02040503050406030204" pitchFamily="18" charset="0"/>
              </a:rPr>
              <a:t> </a:t>
            </a:r>
            <a:endParaRPr lang="en-US" sz="2000" dirty="0">
              <a:latin typeface="Cambria" panose="02040503050406030204" pitchFamily="18" charset="0"/>
            </a:endParaRPr>
          </a:p>
        </p:txBody>
      </p:sp>
    </p:spTree>
    <p:extLst>
      <p:ext uri="{BB962C8B-B14F-4D97-AF65-F5344CB8AC3E}">
        <p14:creationId xmlns:p14="http://schemas.microsoft.com/office/powerpoint/2010/main" val="821653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DD02-A89D-2D48-8014-3331EB580436}"/>
              </a:ext>
            </a:extLst>
          </p:cNvPr>
          <p:cNvSpPr>
            <a:spLocks noGrp="1"/>
          </p:cNvSpPr>
          <p:nvPr>
            <p:ph type="title"/>
          </p:nvPr>
        </p:nvSpPr>
        <p:spPr/>
        <p:txBody>
          <a:bodyPr/>
          <a:lstStyle/>
          <a:p>
            <a:r>
              <a:rPr lang="en-US" dirty="0"/>
              <a:t>Target Three</a:t>
            </a:r>
          </a:p>
        </p:txBody>
      </p:sp>
      <p:sp>
        <p:nvSpPr>
          <p:cNvPr id="3" name="Rectangle 2">
            <a:extLst>
              <a:ext uri="{FF2B5EF4-FFF2-40B4-BE49-F238E27FC236}">
                <a16:creationId xmlns:a16="http://schemas.microsoft.com/office/drawing/2014/main" id="{8F476584-D4DC-D242-8058-F9B0458C25A1}"/>
              </a:ext>
            </a:extLst>
          </p:cNvPr>
          <p:cNvSpPr/>
          <p:nvPr/>
        </p:nvSpPr>
        <p:spPr>
          <a:xfrm>
            <a:off x="159487" y="1743740"/>
            <a:ext cx="4562142" cy="1015663"/>
          </a:xfrm>
          <a:prstGeom prst="rect">
            <a:avLst/>
          </a:prstGeom>
        </p:spPr>
        <p:txBody>
          <a:bodyPr wrap="square">
            <a:spAutoFit/>
          </a:bodyPr>
          <a:lstStyle/>
          <a:p>
            <a:r>
              <a:rPr lang="en-NZ" sz="2000" dirty="0">
                <a:latin typeface="Cambria" panose="02040503050406030204" pitchFamily="18" charset="0"/>
              </a:rPr>
              <a:t>Increase boys’ achievement in writing to be equivalent to girls’ achievement in writing </a:t>
            </a:r>
          </a:p>
        </p:txBody>
      </p:sp>
      <p:sp>
        <p:nvSpPr>
          <p:cNvPr id="4" name="Rectangle 3">
            <a:extLst>
              <a:ext uri="{FF2B5EF4-FFF2-40B4-BE49-F238E27FC236}">
                <a16:creationId xmlns:a16="http://schemas.microsoft.com/office/drawing/2014/main" id="{1307DEE1-A438-DB41-8881-456B577DA421}"/>
              </a:ext>
            </a:extLst>
          </p:cNvPr>
          <p:cNvSpPr/>
          <p:nvPr/>
        </p:nvSpPr>
        <p:spPr>
          <a:xfrm>
            <a:off x="241069" y="2892797"/>
            <a:ext cx="8620298" cy="3447098"/>
          </a:xfrm>
          <a:prstGeom prst="rect">
            <a:avLst/>
          </a:prstGeom>
        </p:spPr>
        <p:txBody>
          <a:bodyPr wrap="square">
            <a:spAutoFit/>
          </a:bodyPr>
          <a:lstStyle/>
          <a:p>
            <a:r>
              <a:rPr lang="en-NZ" sz="2000" dirty="0">
                <a:latin typeface="Cambria" panose="02040503050406030204" pitchFamily="18" charset="0"/>
                <a:ea typeface="Palatino Linotype" panose="02040502050505030304" pitchFamily="18" charset="0"/>
                <a:cs typeface="Palatino Linotype" panose="02040502050505030304" pitchFamily="18" charset="0"/>
              </a:rPr>
              <a:t>In 2020 there are 130 boys achieving at or above (75%) and 135 girls achieving at or above (88%) </a:t>
            </a: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While the numbers are relatively equal, the percentage of girls achieving at or above is significantly higher than the boys.</a:t>
            </a:r>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 </a:t>
            </a:r>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ea typeface="Palatino Linotype" panose="02040502050505030304" pitchFamily="18" charset="0"/>
                <a:cs typeface="Palatino Linotype" panose="02040502050505030304" pitchFamily="18" charset="0"/>
              </a:rPr>
              <a:t>In 2019 67% of boys were at or above while 85% of the girls were at or above.</a:t>
            </a:r>
          </a:p>
          <a:p>
            <a:endParaRPr lang="en-NZ" sz="2000" dirty="0">
              <a:latin typeface="Cambria" panose="02040503050406030204" pitchFamily="18" charset="0"/>
              <a:ea typeface="Times New Roman" panose="02020603050405020304" pitchFamily="18" charset="0"/>
            </a:endParaRPr>
          </a:p>
          <a:p>
            <a:r>
              <a:rPr lang="en-NZ" sz="2000" dirty="0">
                <a:latin typeface="Cambria" panose="02040503050406030204" pitchFamily="18" charset="0"/>
              </a:rPr>
              <a:t>While there are still more girls achieving at or above than boys in 2020, the gap has significantly decreased moving from 18% to 8%.</a:t>
            </a:r>
          </a:p>
          <a:p>
            <a:endParaRPr lang="en-N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49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NZ" dirty="0"/>
            </a:br>
            <a:r>
              <a:rPr lang="en-NZ" dirty="0"/>
              <a:t>2020 Analysis of Variance</a:t>
            </a:r>
            <a:br>
              <a:rPr lang="en-NZ" dirty="0"/>
            </a:br>
            <a:endParaRPr lang="en-US" dirty="0"/>
          </a:p>
        </p:txBody>
      </p:sp>
      <p:sp>
        <p:nvSpPr>
          <p:cNvPr id="2" name="TextBox 1">
            <a:extLst>
              <a:ext uri="{FF2B5EF4-FFF2-40B4-BE49-F238E27FC236}">
                <a16:creationId xmlns:a16="http://schemas.microsoft.com/office/drawing/2014/main" id="{ABB6231F-D8CB-3E48-8FEA-8CA0D0C15A06}"/>
              </a:ext>
            </a:extLst>
          </p:cNvPr>
          <p:cNvSpPr txBox="1"/>
          <p:nvPr/>
        </p:nvSpPr>
        <p:spPr>
          <a:xfrm>
            <a:off x="307571" y="1670858"/>
            <a:ext cx="8611985" cy="3416320"/>
          </a:xfrm>
          <a:prstGeom prst="rect">
            <a:avLst/>
          </a:prstGeom>
          <a:noFill/>
        </p:spPr>
        <p:txBody>
          <a:bodyPr wrap="square" rtlCol="0">
            <a:spAutoFit/>
          </a:bodyPr>
          <a:lstStyle/>
          <a:p>
            <a:pPr algn="ctr"/>
            <a:r>
              <a:rPr lang="en-NZ" sz="2400" b="1" dirty="0">
                <a:latin typeface="Cambria" panose="02040503050406030204" pitchFamily="18" charset="0"/>
                <a:cs typeface="Calibri" panose="020F0502020204030204" pitchFamily="34" charset="0"/>
              </a:rPr>
              <a:t>Strategic Goal 1:  Quality Education based on a Biblical Christian world view</a:t>
            </a:r>
            <a:endParaRPr lang="en-NZ" sz="2400" dirty="0">
              <a:latin typeface="Cambria" panose="02040503050406030204" pitchFamily="18" charset="0"/>
              <a:cs typeface="Calibri" panose="020F0502020204030204" pitchFamily="34" charset="0"/>
            </a:endParaRPr>
          </a:p>
          <a:p>
            <a:pPr algn="ctr"/>
            <a:r>
              <a:rPr lang="en-NZ" sz="2400" b="1" dirty="0">
                <a:latin typeface="Cambria" panose="02040503050406030204" pitchFamily="18" charset="0"/>
                <a:cs typeface="Calibri" panose="020F0502020204030204" pitchFamily="34" charset="0"/>
              </a:rPr>
              <a:t>(Biblical / Transformative:  Academically Able)</a:t>
            </a:r>
          </a:p>
          <a:p>
            <a:endParaRPr lang="en-NZ" sz="2400" b="1" dirty="0">
              <a:latin typeface="Cambria" panose="02040503050406030204" pitchFamily="18" charset="0"/>
              <a:cs typeface="Calibri" panose="020F0502020204030204" pitchFamily="34" charset="0"/>
            </a:endParaRPr>
          </a:p>
          <a:p>
            <a:r>
              <a:rPr lang="en-NZ" sz="2400" dirty="0">
                <a:latin typeface="Cambria" panose="02040503050406030204" pitchFamily="18" charset="0"/>
                <a:cs typeface="Calibri" panose="020F0502020204030204" pitchFamily="34" charset="0"/>
              </a:rPr>
              <a:t>As a school with pupils from year 1 to 10 our priority is strong foundations in literacy and numeracy.  To continue to foster excellent quality education the following areas have been identified as requiring specific focus in 2020 to enhance the overall literacy and numeracy of our pupils.</a:t>
            </a:r>
          </a:p>
        </p:txBody>
      </p:sp>
    </p:spTree>
    <p:extLst>
      <p:ext uri="{BB962C8B-B14F-4D97-AF65-F5344CB8AC3E}">
        <p14:creationId xmlns:p14="http://schemas.microsoft.com/office/powerpoint/2010/main" val="368318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E0B0-252B-FB45-AF78-C9B5BBF8DAE3}"/>
              </a:ext>
            </a:extLst>
          </p:cNvPr>
          <p:cNvSpPr>
            <a:spLocks noGrp="1"/>
          </p:cNvSpPr>
          <p:nvPr>
            <p:ph type="title"/>
          </p:nvPr>
        </p:nvSpPr>
        <p:spPr/>
        <p:txBody>
          <a:bodyPr/>
          <a:lstStyle/>
          <a:p>
            <a:r>
              <a:rPr lang="en-US" dirty="0"/>
              <a:t>Target four</a:t>
            </a:r>
          </a:p>
        </p:txBody>
      </p:sp>
      <p:sp>
        <p:nvSpPr>
          <p:cNvPr id="3" name="Rectangle 2">
            <a:extLst>
              <a:ext uri="{FF2B5EF4-FFF2-40B4-BE49-F238E27FC236}">
                <a16:creationId xmlns:a16="http://schemas.microsoft.com/office/drawing/2014/main" id="{3CFCCBDD-4B62-1548-AD60-A294C432B4AA}"/>
              </a:ext>
            </a:extLst>
          </p:cNvPr>
          <p:cNvSpPr/>
          <p:nvPr/>
        </p:nvSpPr>
        <p:spPr>
          <a:xfrm>
            <a:off x="148854" y="1539776"/>
            <a:ext cx="4755653" cy="1015663"/>
          </a:xfrm>
          <a:prstGeom prst="rect">
            <a:avLst/>
          </a:prstGeom>
        </p:spPr>
        <p:txBody>
          <a:bodyPr wrap="square">
            <a:spAutoFit/>
          </a:bodyPr>
          <a:lstStyle/>
          <a:p>
            <a:r>
              <a:rPr lang="en-NZ" sz="2000" dirty="0">
                <a:latin typeface="Cambria" panose="02040503050406030204" pitchFamily="18" charset="0"/>
              </a:rPr>
              <a:t>Focus on accurate use of E </a:t>
            </a:r>
            <a:r>
              <a:rPr lang="en-NZ" sz="2000" dirty="0" err="1">
                <a:latin typeface="Cambria" panose="02040503050406030204" pitchFamily="18" charset="0"/>
              </a:rPr>
              <a:t>asTTle</a:t>
            </a:r>
            <a:r>
              <a:rPr lang="en-NZ" sz="2000" dirty="0">
                <a:latin typeface="Cambria" panose="02040503050406030204" pitchFamily="18" charset="0"/>
              </a:rPr>
              <a:t> marking rubrics and moderation practices.</a:t>
            </a:r>
          </a:p>
        </p:txBody>
      </p:sp>
      <p:sp>
        <p:nvSpPr>
          <p:cNvPr id="4" name="Rectangle 3">
            <a:extLst>
              <a:ext uri="{FF2B5EF4-FFF2-40B4-BE49-F238E27FC236}">
                <a16:creationId xmlns:a16="http://schemas.microsoft.com/office/drawing/2014/main" id="{18BFD299-889E-1C41-B44F-60C3D31EFA77}"/>
              </a:ext>
            </a:extLst>
          </p:cNvPr>
          <p:cNvSpPr/>
          <p:nvPr/>
        </p:nvSpPr>
        <p:spPr>
          <a:xfrm>
            <a:off x="148855" y="2618959"/>
            <a:ext cx="4755653" cy="3970318"/>
          </a:xfrm>
          <a:prstGeom prst="rect">
            <a:avLst/>
          </a:prstGeom>
        </p:spPr>
        <p:txBody>
          <a:bodyPr wrap="square">
            <a:spAutoFit/>
          </a:bodyPr>
          <a:lstStyle/>
          <a:p>
            <a:r>
              <a:rPr lang="en-NZ" dirty="0">
                <a:latin typeface="Cambria" panose="02040503050406030204" pitchFamily="18" charset="0"/>
                <a:ea typeface="Palatino Linotype" panose="02040502050505030304" pitchFamily="18" charset="0"/>
                <a:cs typeface="Palatino Linotype" panose="02040502050505030304" pitchFamily="18" charset="0"/>
              </a:rPr>
              <a:t>There are significant challenges with E-</a:t>
            </a:r>
            <a:r>
              <a:rPr lang="en-NZ" dirty="0" err="1">
                <a:latin typeface="Cambria" panose="02040503050406030204" pitchFamily="18" charset="0"/>
                <a:ea typeface="Palatino Linotype" panose="02040502050505030304" pitchFamily="18" charset="0"/>
                <a:cs typeface="Palatino Linotype" panose="02040502050505030304" pitchFamily="18" charset="0"/>
              </a:rPr>
              <a:t>asTTle</a:t>
            </a:r>
            <a:r>
              <a:rPr lang="en-NZ" dirty="0">
                <a:latin typeface="Cambria" panose="02040503050406030204" pitchFamily="18" charset="0"/>
                <a:ea typeface="Palatino Linotype" panose="02040502050505030304" pitchFamily="18" charset="0"/>
                <a:cs typeface="Palatino Linotype" panose="02040502050505030304" pitchFamily="18" charset="0"/>
              </a:rPr>
              <a:t> writing. These include </a:t>
            </a:r>
          </a:p>
          <a:p>
            <a:pPr marL="285750" indent="-285750">
              <a:buFont typeface="Arial" panose="020B0604020202020204" pitchFamily="34" charset="0"/>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lack of new writing prompts over a number of years, </a:t>
            </a:r>
          </a:p>
          <a:p>
            <a:pPr marL="285750" indent="-285750">
              <a:buFont typeface="Arial" panose="020B0604020202020204" pitchFamily="34" charset="0"/>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the vagaries of terminology in the marking rubric (some, many, a range of...), </a:t>
            </a:r>
          </a:p>
          <a:p>
            <a:pPr marL="285750" indent="-285750">
              <a:buFont typeface="Arial" panose="020B0604020202020204" pitchFamily="34" charset="0"/>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the way in which it is administered as a time limited test with no supports / aids (dictionaries) which are generally available to children in a regular writing programme,</a:t>
            </a:r>
          </a:p>
          <a:p>
            <a:pPr marL="285750" indent="-285750">
              <a:buFont typeface="Arial" panose="020B0604020202020204" pitchFamily="34" charset="0"/>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the need for a carefully selected genre prompt, </a:t>
            </a:r>
          </a:p>
          <a:p>
            <a:pPr marL="285750" indent="-285750">
              <a:buFont typeface="Arial" panose="020B0604020202020204" pitchFamily="34" charset="0"/>
              <a:buChar char="•"/>
            </a:pPr>
            <a:r>
              <a:rPr lang="en-NZ" dirty="0">
                <a:latin typeface="Cambria" panose="02040503050406030204" pitchFamily="18" charset="0"/>
                <a:ea typeface="Palatino Linotype" panose="02040502050505030304" pitchFamily="18" charset="0"/>
                <a:cs typeface="Palatino Linotype" panose="02040502050505030304" pitchFamily="18" charset="0"/>
              </a:rPr>
              <a:t>the subjective nature of writing for a teacher to mark</a:t>
            </a:r>
            <a:r>
              <a:rPr lang="en-NZ" dirty="0">
                <a:latin typeface="Cambria" panose="02040503050406030204" pitchFamily="18" charset="0"/>
              </a:rPr>
              <a:t> </a:t>
            </a:r>
            <a:endParaRPr lang="en-US" dirty="0">
              <a:latin typeface="Cambria" panose="02040503050406030204" pitchFamily="18" charset="0"/>
            </a:endParaRPr>
          </a:p>
        </p:txBody>
      </p:sp>
      <p:sp>
        <p:nvSpPr>
          <p:cNvPr id="5" name="Rectangle 4">
            <a:extLst>
              <a:ext uri="{FF2B5EF4-FFF2-40B4-BE49-F238E27FC236}">
                <a16:creationId xmlns:a16="http://schemas.microsoft.com/office/drawing/2014/main" id="{FA55AA32-86A0-6F48-95A6-637A441D02CE}"/>
              </a:ext>
            </a:extLst>
          </p:cNvPr>
          <p:cNvSpPr/>
          <p:nvPr/>
        </p:nvSpPr>
        <p:spPr>
          <a:xfrm>
            <a:off x="5094981" y="2618959"/>
            <a:ext cx="3716563" cy="3416320"/>
          </a:xfrm>
          <a:prstGeom prst="rect">
            <a:avLst/>
          </a:prstGeom>
        </p:spPr>
        <p:txBody>
          <a:bodyPr wrap="square">
            <a:spAutoFit/>
          </a:bodyPr>
          <a:lstStyle/>
          <a:p>
            <a:r>
              <a:rPr lang="en-NZ" dirty="0">
                <a:latin typeface="Cambria" panose="02040503050406030204" pitchFamily="18" charset="0"/>
                <a:ea typeface="Palatino Linotype" panose="02040502050505030304" pitchFamily="18" charset="0"/>
                <a:cs typeface="Palatino Linotype" panose="02040502050505030304" pitchFamily="18" charset="0"/>
              </a:rPr>
              <a:t>In 2020, we reverted to moderating in Learning Communities. Once initial moderation had happened, Learning Community Leaders met to moderate selected pieces thus bring an element of robust discussion in. While this appeared to be less problematic than in 2019, it is difficult to say whether it is, in fact, more accurate use of the marking rubric, and moderation process.</a:t>
            </a:r>
            <a:endParaRPr lang="en-NZ" dirty="0">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2411031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20EA-FC29-CA4B-9E61-E720DB55F55D}"/>
              </a:ext>
            </a:extLst>
          </p:cNvPr>
          <p:cNvSpPr>
            <a:spLocks noGrp="1"/>
          </p:cNvSpPr>
          <p:nvPr>
            <p:ph type="title"/>
          </p:nvPr>
        </p:nvSpPr>
        <p:spPr/>
        <p:txBody>
          <a:bodyPr/>
          <a:lstStyle/>
          <a:p>
            <a:r>
              <a:rPr lang="en-AU" dirty="0"/>
              <a:t>Annual Goal</a:t>
            </a:r>
            <a:r>
              <a:rPr lang="en-NZ" dirty="0"/>
              <a:t> - Writing</a:t>
            </a:r>
            <a:endParaRPr lang="en-US" dirty="0"/>
          </a:p>
        </p:txBody>
      </p:sp>
      <p:sp>
        <p:nvSpPr>
          <p:cNvPr id="5" name="Rectangle 4">
            <a:extLst>
              <a:ext uri="{FF2B5EF4-FFF2-40B4-BE49-F238E27FC236}">
                <a16:creationId xmlns:a16="http://schemas.microsoft.com/office/drawing/2014/main" id="{8001E3ED-1BA9-DC4B-B823-462151399B49}"/>
              </a:ext>
            </a:extLst>
          </p:cNvPr>
          <p:cNvSpPr/>
          <p:nvPr/>
        </p:nvSpPr>
        <p:spPr>
          <a:xfrm>
            <a:off x="191385" y="1865760"/>
            <a:ext cx="8408984" cy="1015663"/>
          </a:xfrm>
          <a:prstGeom prst="rect">
            <a:avLst/>
          </a:prstGeom>
        </p:spPr>
        <p:txBody>
          <a:bodyPr wrap="square">
            <a:spAutoFit/>
          </a:bodyPr>
          <a:lstStyle/>
          <a:p>
            <a:r>
              <a:rPr lang="en-NZ" sz="2000" dirty="0">
                <a:latin typeface="Cambria" panose="02040503050406030204" pitchFamily="18" charset="0"/>
                <a:cs typeface="Calibri" panose="020F0502020204030204" pitchFamily="34" charset="0"/>
              </a:rPr>
              <a:t>Quality education means all pupils in years 1 to 10 will achieve to their expected level against the National Curriculum by the end of the year as a minimum in Writing and its associated competencies.</a:t>
            </a:r>
          </a:p>
        </p:txBody>
      </p:sp>
      <p:sp>
        <p:nvSpPr>
          <p:cNvPr id="3" name="Rectangle 2">
            <a:extLst>
              <a:ext uri="{FF2B5EF4-FFF2-40B4-BE49-F238E27FC236}">
                <a16:creationId xmlns:a16="http://schemas.microsoft.com/office/drawing/2014/main" id="{36F1FBC3-DBDB-6D42-B2DF-896D83D7A48E}"/>
              </a:ext>
            </a:extLst>
          </p:cNvPr>
          <p:cNvSpPr/>
          <p:nvPr/>
        </p:nvSpPr>
        <p:spPr>
          <a:xfrm>
            <a:off x="191385" y="2881423"/>
            <a:ext cx="8740579" cy="1107996"/>
          </a:xfrm>
          <a:prstGeom prst="rect">
            <a:avLst/>
          </a:prstGeom>
        </p:spPr>
        <p:txBody>
          <a:bodyPr wrap="square">
            <a:spAutoFit/>
          </a:bodyPr>
          <a:lstStyle/>
          <a:p>
            <a:pPr marL="342900" lvl="0" indent="-342900">
              <a:lnSpc>
                <a:spcPct val="115000"/>
              </a:lnSpc>
              <a:spcAft>
                <a:spcPts val="0"/>
              </a:spcAft>
              <a:buFont typeface="Symbol" pitchFamily="2" charset="2"/>
              <a:buChar char=""/>
            </a:pPr>
            <a:endParaRPr lang="en-NZ" sz="2000" dirty="0">
              <a:latin typeface="Calibri" panose="020F0502020204030204" pitchFamily="34" charset="0"/>
              <a:ea typeface="Palatino Linotype" panose="02040502050505030304" pitchFamily="18" charset="0"/>
              <a:cs typeface="Calibri" panose="020F0502020204030204" pitchFamily="34" charset="0"/>
            </a:endParaRPr>
          </a:p>
          <a:p>
            <a:pPr lvl="0">
              <a:lnSpc>
                <a:spcPct val="115000"/>
              </a:lnSpc>
              <a:spcAft>
                <a:spcPts val="0"/>
              </a:spcAft>
            </a:pPr>
            <a:r>
              <a:rPr lang="en-NZ" sz="2000" dirty="0">
                <a:latin typeface="Calibri" panose="020F0502020204030204" pitchFamily="34" charset="0"/>
                <a:cs typeface="Calibri" panose="020F0502020204030204" pitchFamily="34" charset="0"/>
              </a:rPr>
              <a:t> </a:t>
            </a:r>
            <a:endParaRPr lang="en-NZ" sz="2000" dirty="0">
              <a:latin typeface="Calibri" panose="020F0502020204030204" pitchFamily="34" charset="0"/>
              <a:ea typeface="Calibri" panose="020F0502020204030204" pitchFamily="34" charset="0"/>
              <a:cs typeface="Calibri" panose="020F0502020204030204" pitchFamily="34" charset="0"/>
            </a:endParaRPr>
          </a:p>
          <a:p>
            <a:r>
              <a:rPr lang="en-NZ" sz="2000" b="1" dirty="0">
                <a:latin typeface="Palatino Linotype" panose="02040502050505030304" pitchFamily="18" charset="0"/>
                <a:ea typeface="Palatino Linotype" panose="02040502050505030304" pitchFamily="18" charset="0"/>
                <a:cs typeface="Palatino Linotype" panose="02040502050505030304" pitchFamily="18" charset="0"/>
              </a:rPr>
              <a:t>                                                           </a:t>
            </a:r>
            <a:endParaRPr lang="en-US" dirty="0"/>
          </a:p>
        </p:txBody>
      </p:sp>
      <p:sp>
        <p:nvSpPr>
          <p:cNvPr id="4" name="Rectangle 3">
            <a:extLst>
              <a:ext uri="{FF2B5EF4-FFF2-40B4-BE49-F238E27FC236}">
                <a16:creationId xmlns:a16="http://schemas.microsoft.com/office/drawing/2014/main" id="{81B133A9-11E4-8241-AD2E-2285B270F049}"/>
              </a:ext>
            </a:extLst>
          </p:cNvPr>
          <p:cNvSpPr/>
          <p:nvPr/>
        </p:nvSpPr>
        <p:spPr>
          <a:xfrm>
            <a:off x="219628" y="3055055"/>
            <a:ext cx="8408983" cy="3447098"/>
          </a:xfrm>
          <a:prstGeom prst="rect">
            <a:avLst/>
          </a:prstGeom>
        </p:spPr>
        <p:txBody>
          <a:bodyPr wrap="square">
            <a:spAutoFit/>
          </a:bodyPr>
          <a:lstStyle/>
          <a:p>
            <a:pPr marL="285750" indent="-285750">
              <a:buFont typeface="Arial" panose="020B0604020202020204" pitchFamily="34" charset="0"/>
              <a:buChar char="•"/>
            </a:pPr>
            <a:r>
              <a:rPr lang="en-NZ" dirty="0">
                <a:latin typeface="Cambria" panose="02040503050406030204" pitchFamily="18" charset="0"/>
              </a:rPr>
              <a:t>Six Year Net data records over 80% of all pupils achieving At or Above in this assessment.</a:t>
            </a:r>
          </a:p>
          <a:p>
            <a:endParaRPr lang="en-NZ" dirty="0">
              <a:latin typeface="Cambria" panose="02040503050406030204" pitchFamily="18" charset="0"/>
            </a:endParaRPr>
          </a:p>
          <a:p>
            <a:pPr marL="285750" indent="-285750">
              <a:buFont typeface="Arial" panose="020B0604020202020204" pitchFamily="34" charset="0"/>
              <a:buChar char="•"/>
            </a:pPr>
            <a:r>
              <a:rPr lang="en-NZ" dirty="0">
                <a:latin typeface="Cambria" panose="02040503050406030204" pitchFamily="18" charset="0"/>
              </a:rPr>
              <a:t>OTJ results show that 81% of all pupils are ‘At’ or ‘Above’ compared to 74% in 2019. In the ‘Above’ level, percentage of boys has moved from 8% - 15%, girls from 16% - 20%, and Pasifika from 14% - 21%.</a:t>
            </a:r>
          </a:p>
          <a:p>
            <a:endParaRPr lang="en-NZ" dirty="0">
              <a:latin typeface="Cambria" panose="02040503050406030204" pitchFamily="18" charset="0"/>
            </a:endParaRPr>
          </a:p>
          <a:p>
            <a:pPr marL="285750" indent="-285750">
              <a:buFont typeface="Arial" panose="020B0604020202020204" pitchFamily="34" charset="0"/>
              <a:buChar char="•"/>
            </a:pPr>
            <a:r>
              <a:rPr lang="en-NZ" dirty="0">
                <a:latin typeface="Cambria" panose="02040503050406030204" pitchFamily="18" charset="0"/>
              </a:rPr>
              <a:t>For those in the ‘Below’ and ‘Well Below’ categories, numbers have decreased from 32% to 25% for boys in this group, and 15% - 12% of girls. Our Maori learners have shifted from 33% - 16% and our Pasifika students from 58% to 36% in the same time. </a:t>
            </a:r>
          </a:p>
          <a:p>
            <a:endParaRPr lang="en-NZ" sz="2000" dirty="0">
              <a:latin typeface="Cambria" panose="02040503050406030204" pitchFamily="18" charset="0"/>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400299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A0A1-3645-E647-8F5F-7A7D78F8D0C8}"/>
              </a:ext>
            </a:extLst>
          </p:cNvPr>
          <p:cNvSpPr>
            <a:spLocks noGrp="1"/>
          </p:cNvSpPr>
          <p:nvPr>
            <p:ph type="title"/>
          </p:nvPr>
        </p:nvSpPr>
        <p:spPr/>
        <p:txBody>
          <a:bodyPr/>
          <a:lstStyle/>
          <a:p>
            <a:r>
              <a:rPr lang="en-US" dirty="0"/>
              <a:t>Potential 2021 focus areas</a:t>
            </a:r>
          </a:p>
        </p:txBody>
      </p:sp>
      <p:sp>
        <p:nvSpPr>
          <p:cNvPr id="3" name="Rectangle 2">
            <a:extLst>
              <a:ext uri="{FF2B5EF4-FFF2-40B4-BE49-F238E27FC236}">
                <a16:creationId xmlns:a16="http://schemas.microsoft.com/office/drawing/2014/main" id="{CB644820-9C22-EC4A-B6D5-F1E35EE69061}"/>
              </a:ext>
            </a:extLst>
          </p:cNvPr>
          <p:cNvSpPr/>
          <p:nvPr/>
        </p:nvSpPr>
        <p:spPr>
          <a:xfrm>
            <a:off x="148855" y="1616149"/>
            <a:ext cx="8793125" cy="4985980"/>
          </a:xfrm>
          <a:prstGeom prst="rect">
            <a:avLst/>
          </a:prstGeom>
        </p:spPr>
        <p:txBody>
          <a:bodyPr wrap="square">
            <a:spAutoFit/>
          </a:bodyPr>
          <a:lstStyle/>
          <a:p>
            <a:pPr>
              <a:spcAft>
                <a:spcPts val="0"/>
              </a:spcAft>
            </a:pPr>
            <a:r>
              <a:rPr lang="en-NZ" sz="2400" dirty="0">
                <a:latin typeface="Calibri" panose="020F0502020204030204" pitchFamily="34" charset="0"/>
                <a:ea typeface="Palatino Linotype" panose="02040502050505030304" pitchFamily="18" charset="0"/>
                <a:cs typeface="Calibri" panose="020F0502020204030204" pitchFamily="34" charset="0"/>
              </a:rPr>
              <a:t>Suggested Targets:</a:t>
            </a:r>
          </a:p>
          <a:p>
            <a:pPr lvl="0"/>
            <a:r>
              <a:rPr lang="en-NZ" dirty="0">
                <a:latin typeface="Cambria" panose="02040503050406030204" pitchFamily="18" charset="0"/>
              </a:rPr>
              <a:t>In years 3, 6, 7 &amp; 8 there is a significant tail of boys achieving below or well below. </a:t>
            </a:r>
          </a:p>
          <a:p>
            <a:pPr lvl="0"/>
            <a:endParaRPr lang="en-NZ" i="1" dirty="0">
              <a:latin typeface="Cambria" panose="02040503050406030204" pitchFamily="18" charset="0"/>
            </a:endParaRPr>
          </a:p>
          <a:p>
            <a:pPr lvl="0"/>
            <a:r>
              <a:rPr lang="en-NZ" i="1" dirty="0">
                <a:latin typeface="Cambria" panose="02040503050406030204" pitchFamily="18" charset="0"/>
              </a:rPr>
              <a:t>Suggested Target</a:t>
            </a:r>
            <a:r>
              <a:rPr lang="en-NZ" dirty="0">
                <a:latin typeface="Cambria" panose="02040503050406030204" pitchFamily="18" charset="0"/>
              </a:rPr>
              <a:t>:  Shift boys’ achievement across all learning levels into the ‘At’ and ‘Above’ National Curriculum level categories aiming for 80%. Year 9 boys (2020) to become a target group. </a:t>
            </a:r>
          </a:p>
          <a:p>
            <a:pPr lvl="0"/>
            <a:r>
              <a:rPr lang="en-NZ" i="1" dirty="0">
                <a:latin typeface="Cambria" panose="02040503050406030204" pitchFamily="18" charset="0"/>
              </a:rPr>
              <a:t>Suggested Target:</a:t>
            </a:r>
            <a:r>
              <a:rPr lang="en-NZ" dirty="0">
                <a:latin typeface="Cambria" panose="02040503050406030204" pitchFamily="18" charset="0"/>
              </a:rPr>
              <a:t>  The percentage of Year 9 males in the ‘Below’ or ‘Well Below’ categories in OTJ is reduced from 38% to 25% in 2021.</a:t>
            </a:r>
          </a:p>
          <a:p>
            <a:pPr lvl="0"/>
            <a:endParaRPr lang="en-NZ" dirty="0">
              <a:latin typeface="Cambria" panose="02040503050406030204" pitchFamily="18" charset="0"/>
            </a:endParaRPr>
          </a:p>
          <a:p>
            <a:pPr lvl="0"/>
            <a:r>
              <a:rPr lang="en-NZ" i="1" dirty="0">
                <a:latin typeface="Cambria" panose="02040503050406030204" pitchFamily="18" charset="0"/>
              </a:rPr>
              <a:t>Suggested Target:</a:t>
            </a:r>
            <a:r>
              <a:rPr lang="en-NZ" dirty="0">
                <a:latin typeface="Cambria" panose="02040503050406030204" pitchFamily="18" charset="0"/>
              </a:rPr>
              <a:t> Shift the attainment of our Maori and Pasifika writers from 25% and 50% ‘Below’ and ‘Well Below’ respectively, to be 10% and 30% respectively.</a:t>
            </a:r>
          </a:p>
          <a:p>
            <a:pPr lvl="0"/>
            <a:endParaRPr lang="en-NZ" dirty="0">
              <a:latin typeface="Cambria" panose="02040503050406030204" pitchFamily="18" charset="0"/>
            </a:endParaRPr>
          </a:p>
          <a:p>
            <a:pPr lvl="0"/>
            <a:r>
              <a:rPr lang="en-NZ" i="1" dirty="0">
                <a:latin typeface="Cambria" panose="02040503050406030204" pitchFamily="18" charset="0"/>
              </a:rPr>
              <a:t>Suggested Target:</a:t>
            </a:r>
            <a:r>
              <a:rPr lang="en-NZ" dirty="0">
                <a:latin typeface="Cambria" panose="02040503050406030204" pitchFamily="18" charset="0"/>
              </a:rPr>
              <a:t>  When considering our non-achieving group, continue the positive trend that was shown in data comparison from 2019 to 2020 (54% of these pupils making a positive shift from one category to another). Across this group of learners, show positive shift for 60% (Well Below to Below, Below to At).</a:t>
            </a:r>
          </a:p>
          <a:p>
            <a:pPr>
              <a:spcAft>
                <a:spcPts val="0"/>
              </a:spcAft>
            </a:pPr>
            <a:endParaRPr lang="en-NZ" sz="24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50434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5047536"/>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NZ" sz="1600" dirty="0">
                <a:latin typeface="Cambria" panose="02040503050406030204" pitchFamily="18" charset="0"/>
              </a:rPr>
              <a:t>Quality education means all pupils in years 1 to 10 will achieve to their expected level against the National Curriculum by the end of the year as a minimum in Mathematics and its associated competencies.</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a:p>
            <a:pPr marL="342900" lvl="0" indent="-342900">
              <a:buFont typeface="+mj-lt"/>
              <a:buAutoNum type="arabicPeriod"/>
            </a:pPr>
            <a:r>
              <a:rPr lang="en-NZ" sz="2000" dirty="0">
                <a:latin typeface="Cambria" panose="02040503050406030204" pitchFamily="18" charset="0"/>
              </a:rPr>
              <a:t>80% of Year 5 (2020) achieve ‘At’ or ‘Above’ in Mathematics against OTJ’s in 2020.</a:t>
            </a:r>
          </a:p>
          <a:p>
            <a:pPr marL="342900" lvl="0" indent="-342900">
              <a:buFont typeface="+mj-lt"/>
              <a:buAutoNum type="arabicPeriod"/>
            </a:pPr>
            <a:r>
              <a:rPr lang="en-NZ" sz="2000" dirty="0">
                <a:latin typeface="Cambria" panose="02040503050406030204" pitchFamily="18" charset="0"/>
              </a:rPr>
              <a:t>20% of Māori  currently achieving ‘At’ will shift to ‘Above’, and 10% of  Māori will move from ‘Well Below’ to “Below’ or ’At’  </a:t>
            </a:r>
            <a:r>
              <a:rPr lang="en-NZ" sz="2000" b="1" dirty="0">
                <a:latin typeface="Cambria" panose="02040503050406030204" pitchFamily="18" charset="0"/>
              </a:rPr>
              <a:t>and</a:t>
            </a:r>
            <a:r>
              <a:rPr lang="en-NZ" sz="2000" dirty="0">
                <a:latin typeface="Cambria" panose="02040503050406030204" pitchFamily="18" charset="0"/>
              </a:rPr>
              <a:t> 50% of Pasifika students who are 'Below’ or ‘Well Below’ will move to ‘Below’ or ‘At’ by the end of 2020 in OTJ’s</a:t>
            </a:r>
          </a:p>
          <a:p>
            <a:pPr marL="342900" lvl="0" indent="-342900">
              <a:buFont typeface="+mj-lt"/>
              <a:buAutoNum type="arabicPeriod"/>
            </a:pPr>
            <a:r>
              <a:rPr lang="en-NZ" sz="2000" dirty="0">
                <a:latin typeface="Cambria" panose="02040503050406030204" pitchFamily="18" charset="0"/>
              </a:rPr>
              <a:t>That levels of achievement “At’ or ‘Above’ for both males and females remain at current levels or increase (greater than 80% achieving at these levels).</a:t>
            </a:r>
          </a:p>
          <a:p>
            <a:pPr marL="342900" lvl="0" indent="-342900">
              <a:buFont typeface="+mj-lt"/>
              <a:buAutoNum type="arabicPeriod"/>
            </a:pPr>
            <a:r>
              <a:rPr lang="en-NZ" sz="2000" dirty="0">
                <a:latin typeface="Cambria" panose="02040503050406030204" pitchFamily="18" charset="0"/>
              </a:rPr>
              <a:t>90% of pupils who attended ACS in Year 9 in 2019 will be at or above against National Curriculum levels by the end of Year 10.</a:t>
            </a:r>
          </a:p>
        </p:txBody>
      </p:sp>
    </p:spTree>
    <p:extLst>
      <p:ext uri="{BB962C8B-B14F-4D97-AF65-F5344CB8AC3E}">
        <p14:creationId xmlns:p14="http://schemas.microsoft.com/office/powerpoint/2010/main" val="291414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DEAA-82D5-D44A-9A51-0FDF9C248223}"/>
              </a:ext>
            </a:extLst>
          </p:cNvPr>
          <p:cNvSpPr>
            <a:spLocks noGrp="1"/>
          </p:cNvSpPr>
          <p:nvPr>
            <p:ph type="title"/>
          </p:nvPr>
        </p:nvSpPr>
        <p:spPr/>
        <p:txBody>
          <a:bodyPr/>
          <a:lstStyle/>
          <a:p>
            <a:r>
              <a:rPr lang="en-US" dirty="0"/>
              <a:t>Mathematics</a:t>
            </a:r>
          </a:p>
        </p:txBody>
      </p:sp>
      <p:sp>
        <p:nvSpPr>
          <p:cNvPr id="3" name="Rectangle 2">
            <a:extLst>
              <a:ext uri="{FF2B5EF4-FFF2-40B4-BE49-F238E27FC236}">
                <a16:creationId xmlns:a16="http://schemas.microsoft.com/office/drawing/2014/main" id="{942A0A02-D90D-B64D-956F-889DACF0AFD8}"/>
              </a:ext>
            </a:extLst>
          </p:cNvPr>
          <p:cNvSpPr/>
          <p:nvPr/>
        </p:nvSpPr>
        <p:spPr>
          <a:xfrm>
            <a:off x="284920" y="1664245"/>
            <a:ext cx="8477339" cy="4918269"/>
          </a:xfrm>
          <a:prstGeom prst="rect">
            <a:avLst/>
          </a:prstGeom>
        </p:spPr>
        <p:txBody>
          <a:bodyPr wrap="square">
            <a:spAutoFit/>
          </a:bodyPr>
          <a:lstStyle/>
          <a:p>
            <a:pPr algn="ctr">
              <a:lnSpc>
                <a:spcPct val="120000"/>
              </a:lnSpc>
              <a:spcAft>
                <a:spcPts val="0"/>
              </a:spcAft>
            </a:pP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In 2020 strong achievement in Mathematics continues</a:t>
            </a:r>
          </a:p>
          <a:p>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	</a:t>
            </a: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Year 1-10 = 88% of all students were “At or Above” 	</a:t>
            </a:r>
          </a:p>
          <a:p>
            <a:pPr algn="ctr"/>
            <a:r>
              <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rPr>
              <a:t>expectations for OTJ Mathematics.  </a:t>
            </a:r>
          </a:p>
          <a:p>
            <a:pPr algn="ct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Year 1 – 8 = 88%     Year 9 – 10 = 89%</a:t>
            </a:r>
          </a:p>
          <a:p>
            <a:pPr>
              <a:lnSpc>
                <a:spcPct val="120000"/>
              </a:lnSpc>
              <a:spcAft>
                <a:spcPts val="0"/>
              </a:spcAft>
            </a:pPr>
            <a:endParaRPr lang="en-NZ" sz="24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lnSpc>
                <a:spcPct val="120000"/>
              </a:lnSpc>
              <a:spcAft>
                <a:spcPts val="0"/>
              </a:spcAft>
            </a:pP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In 2019,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85</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of all students were “At or Above” expectations for OTJ Maths</a:t>
            </a:r>
          </a:p>
          <a:p>
            <a:pPr algn="ctr">
              <a:lnSpc>
                <a:spcPct val="120000"/>
              </a:lnSpc>
              <a:spcAft>
                <a:spcPts val="0"/>
              </a:spcAft>
            </a:pPr>
            <a:r>
              <a:rPr lang="en-NZ" sz="1600" dirty="0">
                <a:latin typeface="Cambria" panose="02040503050406030204" pitchFamily="18" charset="0"/>
                <a:cs typeface="Calibri" panose="020F0502020204030204" pitchFamily="34" charset="0"/>
              </a:rPr>
              <a:t>Year 1 to 8, 87% were At or Above Year 9 and 10, 76% At or Above</a:t>
            </a: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lnSpc>
                <a:spcPct val="120000"/>
              </a:lnSpc>
              <a:spcAft>
                <a:spcPts val="0"/>
              </a:spcAft>
            </a:pP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In 2018, </a:t>
            </a:r>
            <a:r>
              <a:rPr lang="en-NZ" sz="1600" b="1" dirty="0">
                <a:solidFill>
                  <a:srgbClr val="000000"/>
                </a:solidFill>
                <a:latin typeface="Cambria" panose="02040503050406030204" pitchFamily="18" charset="0"/>
                <a:ea typeface="Calibri" panose="020F0502020204030204" pitchFamily="34" charset="0"/>
                <a:cs typeface="Calibri" panose="020F0502020204030204" pitchFamily="34" charset="0"/>
              </a:rPr>
              <a:t>82</a:t>
            </a: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 of all students were “At or Above” expectations for OTJ Maths.</a:t>
            </a: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nSpc>
                <a:spcPct val="120000"/>
              </a:lnSpc>
              <a:spcAft>
                <a:spcPts val="0"/>
              </a:spcAft>
            </a:pPr>
            <a:endPar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endParaRPr>
          </a:p>
          <a:p>
            <a:pPr algn="ct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NB, Year 1 pupil data not included.  2018 decision to allow a year to adjust to school before making overall judgement.  This will have an impact on the overall results.</a:t>
            </a:r>
          </a:p>
          <a:p>
            <a:pPr algn="ctr"/>
            <a:r>
              <a:rPr lang="en-NZ" sz="1600" dirty="0">
                <a:solidFill>
                  <a:srgbClr val="000000"/>
                </a:solidFill>
                <a:latin typeface="Cambria" panose="02040503050406030204" pitchFamily="18" charset="0"/>
                <a:ea typeface="Calibri" panose="020F0502020204030204" pitchFamily="34" charset="0"/>
                <a:cs typeface="Calibri" panose="020F0502020204030204" pitchFamily="34" charset="0"/>
              </a:rPr>
              <a:t>Year 1 levels are similar to previous years.</a:t>
            </a:r>
          </a:p>
          <a:p>
            <a:endParaRPr lang="en-N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6699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05FFFEF-2A85-6446-973E-DD64C83BD788}"/>
              </a:ext>
            </a:extLst>
          </p:cNvPr>
          <p:cNvGraphicFramePr>
            <a:graphicFrameLocks noGrp="1"/>
          </p:cNvGraphicFramePr>
          <p:nvPr>
            <p:extLst>
              <p:ext uri="{D42A27DB-BD31-4B8C-83A1-F6EECF244321}">
                <p14:modId xmlns:p14="http://schemas.microsoft.com/office/powerpoint/2010/main" val="2049449216"/>
              </p:ext>
            </p:extLst>
          </p:nvPr>
        </p:nvGraphicFramePr>
        <p:xfrm>
          <a:off x="166255" y="1619537"/>
          <a:ext cx="8778246" cy="4748009"/>
        </p:xfrm>
        <a:graphic>
          <a:graphicData uri="http://schemas.openxmlformats.org/drawingml/2006/table">
            <a:tbl>
              <a:tblPr>
                <a:tableStyleId>{5C22544A-7EE6-4342-B048-85BDC9FD1C3A}</a:tableStyleId>
              </a:tblPr>
              <a:tblGrid>
                <a:gridCol w="522041">
                  <a:extLst>
                    <a:ext uri="{9D8B030D-6E8A-4147-A177-3AD203B41FA5}">
                      <a16:colId xmlns:a16="http://schemas.microsoft.com/office/drawing/2014/main" val="952826767"/>
                    </a:ext>
                  </a:extLst>
                </a:gridCol>
                <a:gridCol w="345971">
                  <a:extLst>
                    <a:ext uri="{9D8B030D-6E8A-4147-A177-3AD203B41FA5}">
                      <a16:colId xmlns:a16="http://schemas.microsoft.com/office/drawing/2014/main" val="1642893850"/>
                    </a:ext>
                  </a:extLst>
                </a:gridCol>
                <a:gridCol w="345971">
                  <a:extLst>
                    <a:ext uri="{9D8B030D-6E8A-4147-A177-3AD203B41FA5}">
                      <a16:colId xmlns:a16="http://schemas.microsoft.com/office/drawing/2014/main" val="3021637244"/>
                    </a:ext>
                  </a:extLst>
                </a:gridCol>
                <a:gridCol w="345971">
                  <a:extLst>
                    <a:ext uri="{9D8B030D-6E8A-4147-A177-3AD203B41FA5}">
                      <a16:colId xmlns:a16="http://schemas.microsoft.com/office/drawing/2014/main" val="3038065943"/>
                    </a:ext>
                  </a:extLst>
                </a:gridCol>
                <a:gridCol w="345971">
                  <a:extLst>
                    <a:ext uri="{9D8B030D-6E8A-4147-A177-3AD203B41FA5}">
                      <a16:colId xmlns:a16="http://schemas.microsoft.com/office/drawing/2014/main" val="2445422172"/>
                    </a:ext>
                  </a:extLst>
                </a:gridCol>
                <a:gridCol w="345971">
                  <a:extLst>
                    <a:ext uri="{9D8B030D-6E8A-4147-A177-3AD203B41FA5}">
                      <a16:colId xmlns:a16="http://schemas.microsoft.com/office/drawing/2014/main" val="2949683025"/>
                    </a:ext>
                  </a:extLst>
                </a:gridCol>
                <a:gridCol w="345971">
                  <a:extLst>
                    <a:ext uri="{9D8B030D-6E8A-4147-A177-3AD203B41FA5}">
                      <a16:colId xmlns:a16="http://schemas.microsoft.com/office/drawing/2014/main" val="1294662365"/>
                    </a:ext>
                  </a:extLst>
                </a:gridCol>
                <a:gridCol w="345971">
                  <a:extLst>
                    <a:ext uri="{9D8B030D-6E8A-4147-A177-3AD203B41FA5}">
                      <a16:colId xmlns:a16="http://schemas.microsoft.com/office/drawing/2014/main" val="168362874"/>
                    </a:ext>
                  </a:extLst>
                </a:gridCol>
                <a:gridCol w="345971">
                  <a:extLst>
                    <a:ext uri="{9D8B030D-6E8A-4147-A177-3AD203B41FA5}">
                      <a16:colId xmlns:a16="http://schemas.microsoft.com/office/drawing/2014/main" val="1227657622"/>
                    </a:ext>
                  </a:extLst>
                </a:gridCol>
                <a:gridCol w="345971">
                  <a:extLst>
                    <a:ext uri="{9D8B030D-6E8A-4147-A177-3AD203B41FA5}">
                      <a16:colId xmlns:a16="http://schemas.microsoft.com/office/drawing/2014/main" val="3016648487"/>
                    </a:ext>
                  </a:extLst>
                </a:gridCol>
                <a:gridCol w="345971">
                  <a:extLst>
                    <a:ext uri="{9D8B030D-6E8A-4147-A177-3AD203B41FA5}">
                      <a16:colId xmlns:a16="http://schemas.microsoft.com/office/drawing/2014/main" val="1045899272"/>
                    </a:ext>
                  </a:extLst>
                </a:gridCol>
                <a:gridCol w="345971">
                  <a:extLst>
                    <a:ext uri="{9D8B030D-6E8A-4147-A177-3AD203B41FA5}">
                      <a16:colId xmlns:a16="http://schemas.microsoft.com/office/drawing/2014/main" val="1882204573"/>
                    </a:ext>
                  </a:extLst>
                </a:gridCol>
                <a:gridCol w="345971">
                  <a:extLst>
                    <a:ext uri="{9D8B030D-6E8A-4147-A177-3AD203B41FA5}">
                      <a16:colId xmlns:a16="http://schemas.microsoft.com/office/drawing/2014/main" val="3862686932"/>
                    </a:ext>
                  </a:extLst>
                </a:gridCol>
                <a:gridCol w="345971">
                  <a:extLst>
                    <a:ext uri="{9D8B030D-6E8A-4147-A177-3AD203B41FA5}">
                      <a16:colId xmlns:a16="http://schemas.microsoft.com/office/drawing/2014/main" val="818271598"/>
                    </a:ext>
                  </a:extLst>
                </a:gridCol>
                <a:gridCol w="345971">
                  <a:extLst>
                    <a:ext uri="{9D8B030D-6E8A-4147-A177-3AD203B41FA5}">
                      <a16:colId xmlns:a16="http://schemas.microsoft.com/office/drawing/2014/main" val="1792550092"/>
                    </a:ext>
                  </a:extLst>
                </a:gridCol>
                <a:gridCol w="345971">
                  <a:extLst>
                    <a:ext uri="{9D8B030D-6E8A-4147-A177-3AD203B41FA5}">
                      <a16:colId xmlns:a16="http://schemas.microsoft.com/office/drawing/2014/main" val="109515022"/>
                    </a:ext>
                  </a:extLst>
                </a:gridCol>
                <a:gridCol w="345971">
                  <a:extLst>
                    <a:ext uri="{9D8B030D-6E8A-4147-A177-3AD203B41FA5}">
                      <a16:colId xmlns:a16="http://schemas.microsoft.com/office/drawing/2014/main" val="2340590603"/>
                    </a:ext>
                  </a:extLst>
                </a:gridCol>
                <a:gridCol w="345971">
                  <a:extLst>
                    <a:ext uri="{9D8B030D-6E8A-4147-A177-3AD203B41FA5}">
                      <a16:colId xmlns:a16="http://schemas.microsoft.com/office/drawing/2014/main" val="2805982204"/>
                    </a:ext>
                  </a:extLst>
                </a:gridCol>
                <a:gridCol w="345971">
                  <a:extLst>
                    <a:ext uri="{9D8B030D-6E8A-4147-A177-3AD203B41FA5}">
                      <a16:colId xmlns:a16="http://schemas.microsoft.com/office/drawing/2014/main" val="2384840237"/>
                    </a:ext>
                  </a:extLst>
                </a:gridCol>
                <a:gridCol w="345971">
                  <a:extLst>
                    <a:ext uri="{9D8B030D-6E8A-4147-A177-3AD203B41FA5}">
                      <a16:colId xmlns:a16="http://schemas.microsoft.com/office/drawing/2014/main" val="966306204"/>
                    </a:ext>
                  </a:extLst>
                </a:gridCol>
                <a:gridCol w="472696">
                  <a:extLst>
                    <a:ext uri="{9D8B030D-6E8A-4147-A177-3AD203B41FA5}">
                      <a16:colId xmlns:a16="http://schemas.microsoft.com/office/drawing/2014/main" val="704643906"/>
                    </a:ext>
                  </a:extLst>
                </a:gridCol>
                <a:gridCol w="605030">
                  <a:extLst>
                    <a:ext uri="{9D8B030D-6E8A-4147-A177-3AD203B41FA5}">
                      <a16:colId xmlns:a16="http://schemas.microsoft.com/office/drawing/2014/main" val="1672019510"/>
                    </a:ext>
                  </a:extLst>
                </a:gridCol>
                <a:gridCol w="605030">
                  <a:extLst>
                    <a:ext uri="{9D8B030D-6E8A-4147-A177-3AD203B41FA5}">
                      <a16:colId xmlns:a16="http://schemas.microsoft.com/office/drawing/2014/main" val="2781483178"/>
                    </a:ext>
                  </a:extLst>
                </a:gridCol>
              </a:tblGrid>
              <a:tr h="881918">
                <a:tc>
                  <a:txBody>
                    <a:bodyPr/>
                    <a:lstStyle/>
                    <a:p>
                      <a:pPr>
                        <a:lnSpc>
                          <a:spcPct val="115000"/>
                        </a:lnSpc>
                        <a:spcAft>
                          <a:spcPts val="1000"/>
                        </a:spcAft>
                      </a:pPr>
                      <a:r>
                        <a:rPr lang="en-NZ" sz="8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7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1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1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Yr2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2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3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3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4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4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5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dirty="0" err="1">
                          <a:effectLst/>
                        </a:rPr>
                        <a:t>Yr</a:t>
                      </a:r>
                      <a:r>
                        <a:rPr lang="en-NZ" sz="700" dirty="0">
                          <a:effectLst/>
                        </a:rPr>
                        <a:t> 5 2020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6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6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7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7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8 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8 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 9</a:t>
                      </a:r>
                      <a:br>
                        <a:rPr lang="en-NZ" sz="700">
                          <a:effectLst/>
                        </a:rPr>
                      </a:br>
                      <a:r>
                        <a:rPr lang="en-NZ" sz="700">
                          <a:effectLst/>
                        </a:rPr>
                        <a:t>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Yr 9</a:t>
                      </a:r>
                      <a:br>
                        <a:rPr lang="en-NZ" sz="700">
                          <a:effectLst/>
                        </a:rPr>
                      </a:br>
                      <a:r>
                        <a:rPr lang="en-NZ" sz="700">
                          <a:effectLst/>
                        </a:rPr>
                        <a:t>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algn="ctr">
                        <a:lnSpc>
                          <a:spcPct val="115000"/>
                        </a:lnSpc>
                        <a:spcAft>
                          <a:spcPts val="1000"/>
                        </a:spcAft>
                      </a:pPr>
                      <a:r>
                        <a:rPr lang="en-NZ" sz="700">
                          <a:effectLst/>
                        </a:rPr>
                        <a:t> </a:t>
                      </a:r>
                      <a:endParaRPr lang="en-NZ" sz="900">
                        <a:effectLst/>
                      </a:endParaRPr>
                    </a:p>
                    <a:p>
                      <a:pPr algn="ctr">
                        <a:lnSpc>
                          <a:spcPct val="115000"/>
                        </a:lnSpc>
                        <a:spcAft>
                          <a:spcPts val="1000"/>
                        </a:spcAft>
                      </a:pPr>
                      <a:r>
                        <a:rPr lang="en-NZ" sz="700">
                          <a:effectLst/>
                        </a:rPr>
                        <a:t>Yr10</a:t>
                      </a:r>
                      <a:br>
                        <a:rPr lang="en-NZ" sz="700">
                          <a:effectLst/>
                        </a:rPr>
                      </a:br>
                      <a:r>
                        <a:rPr lang="en-NZ" sz="700">
                          <a:effectLst/>
                        </a:rPr>
                        <a:t>2019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marL="71755" marR="71755" algn="ctr">
                        <a:lnSpc>
                          <a:spcPct val="115000"/>
                        </a:lnSpc>
                        <a:spcAft>
                          <a:spcPts val="1000"/>
                        </a:spcAft>
                      </a:pPr>
                      <a:r>
                        <a:rPr lang="en-NZ" sz="700">
                          <a:effectLst/>
                        </a:rPr>
                        <a:t>Yr10</a:t>
                      </a:r>
                      <a:br>
                        <a:rPr lang="en-NZ" sz="700">
                          <a:effectLst/>
                        </a:rPr>
                      </a:br>
                      <a:r>
                        <a:rPr lang="en-NZ" sz="700">
                          <a:effectLst/>
                        </a:rPr>
                        <a:t>2020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tc>
                  <a:txBody>
                    <a:bodyPr/>
                    <a:lstStyle/>
                    <a:p>
                      <a:pPr marL="71755" marR="71755" algn="ctr">
                        <a:lnSpc>
                          <a:spcPct val="115000"/>
                        </a:lnSpc>
                        <a:spcAft>
                          <a:spcPts val="1000"/>
                        </a:spcAft>
                      </a:pPr>
                      <a:r>
                        <a:rPr lang="en-NZ" sz="700">
                          <a:effectLst/>
                        </a:rPr>
                        <a:t>2020 Overall</a:t>
                      </a:r>
                      <a:endParaRPr lang="en-NZ" sz="900">
                        <a:effectLst/>
                      </a:endParaRPr>
                    </a:p>
                    <a:p>
                      <a:pPr marL="71755" marR="71755" algn="ctr">
                        <a:lnSpc>
                          <a:spcPct val="115000"/>
                        </a:lnSpc>
                        <a:spcAft>
                          <a:spcPts val="1000"/>
                        </a:spcAft>
                      </a:pPr>
                      <a:r>
                        <a:rPr lang="en-NZ" sz="7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b"/>
                </a:tc>
                <a:extLst>
                  <a:ext uri="{0D108BD9-81ED-4DB2-BD59-A6C34878D82A}">
                    <a16:rowId xmlns:a16="http://schemas.microsoft.com/office/drawing/2014/main" val="3224040982"/>
                  </a:ext>
                </a:extLst>
              </a:tr>
              <a:tr h="382694">
                <a:tc rowSpan="2">
                  <a:txBody>
                    <a:bodyPr/>
                    <a:lstStyle/>
                    <a:p>
                      <a:pPr marL="71755" marR="71755">
                        <a:lnSpc>
                          <a:spcPct val="115000"/>
                        </a:lnSpc>
                        <a:spcAft>
                          <a:spcPts val="1000"/>
                        </a:spcAft>
                      </a:pPr>
                      <a:r>
                        <a:rPr lang="en-NZ" sz="700">
                          <a:effectLst/>
                        </a:rPr>
                        <a:t>W Below</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4080572656"/>
                  </a:ext>
                </a:extLst>
              </a:tr>
              <a:tr h="365469">
                <a:tc vMerge="1">
                  <a:txBody>
                    <a:bodyPr/>
                    <a:lstStyle/>
                    <a:p>
                      <a:endParaRPr lang="en-US"/>
                    </a:p>
                  </a:txBody>
                  <a:tcPr/>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9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234540325"/>
                  </a:ext>
                </a:extLst>
              </a:tr>
              <a:tr h="382694">
                <a:tc rowSpan="2">
                  <a:txBody>
                    <a:bodyPr/>
                    <a:lstStyle/>
                    <a:p>
                      <a:pPr marL="71755" marR="71755">
                        <a:lnSpc>
                          <a:spcPct val="115000"/>
                        </a:lnSpc>
                        <a:spcAft>
                          <a:spcPts val="1000"/>
                        </a:spcAft>
                      </a:pPr>
                      <a:r>
                        <a:rPr lang="en-NZ" sz="700">
                          <a:effectLst/>
                        </a:rPr>
                        <a:t>Below</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410923598"/>
                  </a:ext>
                </a:extLst>
              </a:tr>
              <a:tr h="365469">
                <a:tc vMerge="1">
                  <a:txBody>
                    <a:bodyPr/>
                    <a:lstStyle/>
                    <a:p>
                      <a:endParaRPr lang="en-US"/>
                    </a:p>
                  </a:txBody>
                  <a:tcPr/>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9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057930885"/>
                  </a:ext>
                </a:extLst>
              </a:tr>
              <a:tr h="365469">
                <a:tc rowSpan="2">
                  <a:txBody>
                    <a:bodyPr/>
                    <a:lstStyle/>
                    <a:p>
                      <a:pPr marL="71755" marR="71755">
                        <a:lnSpc>
                          <a:spcPct val="115000"/>
                        </a:lnSpc>
                        <a:spcAft>
                          <a:spcPts val="1000"/>
                        </a:spcAft>
                      </a:pPr>
                      <a:r>
                        <a:rPr lang="en-NZ" sz="700">
                          <a:effectLst/>
                        </a:rPr>
                        <a:t>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dirty="0">
                          <a:effectLst/>
                        </a:rPr>
                        <a:t>27</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181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3343093533"/>
                  </a:ext>
                </a:extLst>
              </a:tr>
              <a:tr h="481654">
                <a:tc vMerge="1">
                  <a:txBody>
                    <a:bodyPr/>
                    <a:lstStyle/>
                    <a:p>
                      <a:endParaRPr lang="en-US"/>
                    </a:p>
                  </a:txBody>
                  <a:tcPr/>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900" dirty="0">
                          <a:effectLst/>
                        </a:rPr>
                        <a:t> </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dirty="0">
                          <a:effectLst/>
                        </a:rPr>
                        <a:t>60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3495248778"/>
                  </a:ext>
                </a:extLst>
              </a:tr>
              <a:tr h="362473">
                <a:tc rowSpan="2">
                  <a:txBody>
                    <a:bodyPr/>
                    <a:lstStyle/>
                    <a:p>
                      <a:pPr marL="71755" marR="71755">
                        <a:lnSpc>
                          <a:spcPct val="115000"/>
                        </a:lnSpc>
                        <a:spcAft>
                          <a:spcPts val="1000"/>
                        </a:spcAft>
                      </a:pPr>
                      <a:r>
                        <a:rPr lang="en-NZ" sz="700">
                          <a:effectLst/>
                        </a:rPr>
                        <a:t>Above</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88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481213428"/>
                  </a:ext>
                </a:extLst>
              </a:tr>
              <a:tr h="382694">
                <a:tc vMerge="1">
                  <a:txBody>
                    <a:bodyPr/>
                    <a:lstStyle/>
                    <a:p>
                      <a:endParaRPr lang="en-US"/>
                    </a:p>
                  </a:txBody>
                  <a:tcPr/>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9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76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55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29</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3860269820"/>
                  </a:ext>
                </a:extLst>
              </a:tr>
              <a:tr h="295821">
                <a:tc rowSpan="2">
                  <a:txBody>
                    <a:bodyPr/>
                    <a:lstStyle/>
                    <a:p>
                      <a:pPr>
                        <a:lnSpc>
                          <a:spcPct val="115000"/>
                        </a:lnSpc>
                        <a:spcAft>
                          <a:spcPts val="1000"/>
                        </a:spcAft>
                      </a:pPr>
                      <a:r>
                        <a:rPr lang="en-NZ" sz="700">
                          <a:effectLst/>
                        </a:rPr>
                        <a:t>Tot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n/a</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37</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45</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34</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18</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32</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21</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306</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707726606"/>
                  </a:ext>
                </a:extLst>
              </a:tr>
              <a:tr h="481654">
                <a:tc vMerge="1">
                  <a:txBody>
                    <a:bodyPr/>
                    <a:lstStyle/>
                    <a:p>
                      <a:endParaRPr lang="en-US"/>
                    </a:p>
                  </a:txBody>
                  <a:tcPr/>
                </a:tc>
                <a:tc>
                  <a:txBody>
                    <a:bodyPr/>
                    <a:lstStyle/>
                    <a:p>
                      <a:pPr>
                        <a:lnSpc>
                          <a:spcPct val="115000"/>
                        </a:lnSpc>
                        <a:spcAft>
                          <a:spcPts val="1000"/>
                        </a:spcAft>
                      </a:pPr>
                      <a:r>
                        <a:rPr lang="en-NZ" sz="900">
                          <a:effectLst/>
                        </a:rPr>
                        <a:t>%</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nSpc>
                          <a:spcPct val="115000"/>
                        </a:lnSpc>
                        <a:spcAft>
                          <a:spcPts val="1000"/>
                        </a:spcAft>
                      </a:pPr>
                      <a:r>
                        <a:rPr lang="en-NZ" sz="8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tc>
                <a:tc>
                  <a:txBody>
                    <a:bodyPr/>
                    <a:lstStyle/>
                    <a:p>
                      <a:pPr algn="ctr">
                        <a:lnSpc>
                          <a:spcPct val="115000"/>
                        </a:lnSpc>
                        <a:spcAft>
                          <a:spcPts val="1000"/>
                        </a:spcAft>
                      </a:pPr>
                      <a:r>
                        <a:rPr lang="en-NZ" sz="1000">
                          <a:effectLst/>
                        </a:rPr>
                        <a:t> </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a:effectLst/>
                        </a:rPr>
                        <a:t>100</a:t>
                      </a:r>
                      <a:endParaRPr lang="en-NZ" sz="900">
                        <a:solidFill>
                          <a:srgbClr val="000000"/>
                        </a:solidFill>
                        <a:effectLst/>
                        <a:latin typeface="Calibri" panose="020F0502020204030204" pitchFamily="34" charset="0"/>
                        <a:ea typeface="Calibri" panose="020F0502020204030204" pitchFamily="34" charset="0"/>
                      </a:endParaRPr>
                    </a:p>
                  </a:txBody>
                  <a:tcPr marL="56974" marR="56974" marT="0" marB="0" anchor="ctr"/>
                </a:tc>
                <a:tc>
                  <a:txBody>
                    <a:bodyPr/>
                    <a:lstStyle/>
                    <a:p>
                      <a:pPr algn="ctr">
                        <a:lnSpc>
                          <a:spcPct val="115000"/>
                        </a:lnSpc>
                        <a:spcAft>
                          <a:spcPts val="1000"/>
                        </a:spcAft>
                      </a:pPr>
                      <a:r>
                        <a:rPr lang="en-NZ" sz="1000" dirty="0">
                          <a:effectLst/>
                        </a:rPr>
                        <a:t>100</a:t>
                      </a:r>
                      <a:endParaRPr lang="en-NZ" sz="900" dirty="0">
                        <a:solidFill>
                          <a:srgbClr val="000000"/>
                        </a:solidFill>
                        <a:effectLst/>
                        <a:latin typeface="Calibri" panose="020F0502020204030204" pitchFamily="34" charset="0"/>
                        <a:ea typeface="Calibri" panose="020F0502020204030204" pitchFamily="34" charset="0"/>
                      </a:endParaRPr>
                    </a:p>
                  </a:txBody>
                  <a:tcPr marL="56974" marR="56974" marT="0" marB="0" anchor="ctr"/>
                </a:tc>
                <a:extLst>
                  <a:ext uri="{0D108BD9-81ED-4DB2-BD59-A6C34878D82A}">
                    <a16:rowId xmlns:a16="http://schemas.microsoft.com/office/drawing/2014/main" val="1416475610"/>
                  </a:ext>
                </a:extLst>
              </a:tr>
            </a:tbl>
          </a:graphicData>
        </a:graphic>
      </p:graphicFrame>
      <p:sp>
        <p:nvSpPr>
          <p:cNvPr id="2" name="Title 1">
            <a:extLst>
              <a:ext uri="{FF2B5EF4-FFF2-40B4-BE49-F238E27FC236}">
                <a16:creationId xmlns:a16="http://schemas.microsoft.com/office/drawing/2014/main" id="{E7B8E17B-BF64-644E-8F3A-B98D03B9CFF1}"/>
              </a:ext>
            </a:extLst>
          </p:cNvPr>
          <p:cNvSpPr>
            <a:spLocks noGrp="1"/>
          </p:cNvSpPr>
          <p:nvPr>
            <p:ph type="title"/>
          </p:nvPr>
        </p:nvSpPr>
        <p:spPr/>
        <p:txBody>
          <a:bodyPr/>
          <a:lstStyle/>
          <a:p>
            <a:r>
              <a:rPr lang="en-US" dirty="0"/>
              <a:t>Overall data</a:t>
            </a:r>
          </a:p>
        </p:txBody>
      </p:sp>
      <p:cxnSp>
        <p:nvCxnSpPr>
          <p:cNvPr id="5" name="Straight Arrow Connector 4">
            <a:extLst>
              <a:ext uri="{FF2B5EF4-FFF2-40B4-BE49-F238E27FC236}">
                <a16:creationId xmlns:a16="http://schemas.microsoft.com/office/drawing/2014/main" id="{870C1254-C1C5-D048-8D61-5CE440470F67}"/>
              </a:ext>
            </a:extLst>
          </p:cNvPr>
          <p:cNvCxnSpPr>
            <a:cxnSpLocks/>
          </p:cNvCxnSpPr>
          <p:nvPr/>
        </p:nvCxnSpPr>
        <p:spPr>
          <a:xfrm flipV="1">
            <a:off x="4646815" y="5123743"/>
            <a:ext cx="980901" cy="37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50D12E4-C8BD-9545-9CDF-BBFE37B64712}"/>
              </a:ext>
            </a:extLst>
          </p:cNvPr>
          <p:cNvCxnSpPr>
            <a:cxnSpLocks/>
          </p:cNvCxnSpPr>
          <p:nvPr/>
        </p:nvCxnSpPr>
        <p:spPr>
          <a:xfrm>
            <a:off x="1935124" y="4720004"/>
            <a:ext cx="882891" cy="309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3E22DB-9F31-E74D-97E9-889438D94442}"/>
              </a:ext>
            </a:extLst>
          </p:cNvPr>
          <p:cNvCxnSpPr>
            <a:cxnSpLocks/>
          </p:cNvCxnSpPr>
          <p:nvPr/>
        </p:nvCxnSpPr>
        <p:spPr>
          <a:xfrm flipV="1">
            <a:off x="2551813" y="3558094"/>
            <a:ext cx="1027816" cy="372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2FA264-129A-D443-A04A-B47B2CFB7980}"/>
              </a:ext>
            </a:extLst>
          </p:cNvPr>
          <p:cNvCxnSpPr>
            <a:cxnSpLocks/>
          </p:cNvCxnSpPr>
          <p:nvPr/>
        </p:nvCxnSpPr>
        <p:spPr>
          <a:xfrm>
            <a:off x="2551813" y="3943960"/>
            <a:ext cx="1047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6E3DE1-B1ED-9E4C-BE23-357B8417321C}"/>
              </a:ext>
            </a:extLst>
          </p:cNvPr>
          <p:cNvCxnSpPr>
            <a:cxnSpLocks/>
          </p:cNvCxnSpPr>
          <p:nvPr/>
        </p:nvCxnSpPr>
        <p:spPr>
          <a:xfrm>
            <a:off x="6029434" y="3182148"/>
            <a:ext cx="1009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A5D6A2D-0458-784E-AF94-4D956B8F278D}"/>
              </a:ext>
            </a:extLst>
          </p:cNvPr>
          <p:cNvCxnSpPr>
            <a:cxnSpLocks/>
          </p:cNvCxnSpPr>
          <p:nvPr/>
        </p:nvCxnSpPr>
        <p:spPr>
          <a:xfrm>
            <a:off x="3940864" y="3927128"/>
            <a:ext cx="1030147" cy="16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B17BFD-4BF4-ED47-816D-F1CAFB799D3C}"/>
              </a:ext>
            </a:extLst>
          </p:cNvPr>
          <p:cNvCxnSpPr>
            <a:cxnSpLocks/>
          </p:cNvCxnSpPr>
          <p:nvPr/>
        </p:nvCxnSpPr>
        <p:spPr>
          <a:xfrm>
            <a:off x="1935124" y="4720004"/>
            <a:ext cx="941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E172A4-4564-B349-9EE8-A071F2A640BA}"/>
              </a:ext>
            </a:extLst>
          </p:cNvPr>
          <p:cNvCxnSpPr>
            <a:cxnSpLocks/>
          </p:cNvCxnSpPr>
          <p:nvPr/>
        </p:nvCxnSpPr>
        <p:spPr>
          <a:xfrm>
            <a:off x="1935124" y="5127326"/>
            <a:ext cx="882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D05A05-A72F-554F-BE6A-102EA2FB1CCC}"/>
              </a:ext>
            </a:extLst>
          </p:cNvPr>
          <p:cNvCxnSpPr>
            <a:cxnSpLocks/>
          </p:cNvCxnSpPr>
          <p:nvPr/>
        </p:nvCxnSpPr>
        <p:spPr>
          <a:xfrm>
            <a:off x="4646815" y="5517580"/>
            <a:ext cx="9809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004E19-0BEC-EC4C-ADB7-5C1B7A03EB58}"/>
              </a:ext>
            </a:extLst>
          </p:cNvPr>
          <p:cNvCxnSpPr>
            <a:cxnSpLocks/>
          </p:cNvCxnSpPr>
          <p:nvPr/>
        </p:nvCxnSpPr>
        <p:spPr>
          <a:xfrm>
            <a:off x="2551813" y="4469325"/>
            <a:ext cx="1047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3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6267-4FDC-7E4B-81C4-42749C1D6C2B}"/>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Male / Female years 1 - 10</a:t>
            </a:r>
            <a:endParaRPr lang="en-US" dirty="0"/>
          </a:p>
        </p:txBody>
      </p:sp>
      <p:sp>
        <p:nvSpPr>
          <p:cNvPr id="3" name="Rectangle 2">
            <a:extLst>
              <a:ext uri="{FF2B5EF4-FFF2-40B4-BE49-F238E27FC236}">
                <a16:creationId xmlns:a16="http://schemas.microsoft.com/office/drawing/2014/main" id="{8A36D8A8-3C39-6147-AD87-1B00E6A7B001}"/>
              </a:ext>
            </a:extLst>
          </p:cNvPr>
          <p:cNvSpPr/>
          <p:nvPr/>
        </p:nvSpPr>
        <p:spPr>
          <a:xfrm>
            <a:off x="351182" y="1743611"/>
            <a:ext cx="8411078" cy="390363"/>
          </a:xfrm>
          <a:prstGeom prst="rect">
            <a:avLst/>
          </a:prstGeom>
        </p:spPr>
        <p:txBody>
          <a:bodyPr wrap="square">
            <a:spAutoFit/>
          </a:bodyPr>
          <a:lstStyle/>
          <a:p>
            <a:pPr>
              <a:lnSpc>
                <a:spcPct val="115000"/>
              </a:lnSpc>
              <a:spcAft>
                <a:spcPts val="0"/>
              </a:spcAft>
            </a:pPr>
            <a:r>
              <a:rPr lang="en-NZ"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E13FC63-51BA-F44B-B873-2917FC1D0B0C}"/>
              </a:ext>
            </a:extLst>
          </p:cNvPr>
          <p:cNvSpPr/>
          <p:nvPr/>
        </p:nvSpPr>
        <p:spPr>
          <a:xfrm>
            <a:off x="163444" y="2133974"/>
            <a:ext cx="8786553" cy="2932598"/>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Female pupils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121/141 (85%) At or Above curriculum level for their year level</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Slight decrease from 2019</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female pupils 103/118 (87%) pupil At or 	Above </a:t>
            </a: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a:t>
            </a: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Male pupils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146/161 (90%) At or Above curriculum level for their year level</a:t>
            </a:r>
          </a:p>
          <a:p>
            <a:pPr marL="228600">
              <a:lnSpc>
                <a:spcPct val="115000"/>
              </a:lnSpc>
              <a:spcAft>
                <a:spcPts val="0"/>
              </a:spcAft>
            </a:pPr>
            <a:r>
              <a:rPr lang="en-NZ" dirty="0">
                <a:latin typeface="Cambria" panose="02040503050406030204" pitchFamily="18" charset="0"/>
                <a:ea typeface="Calibri" panose="020F0502020204030204" pitchFamily="34" charset="0"/>
                <a:cs typeface="Calibri" panose="020F0502020204030204" pitchFamily="34" charset="0"/>
              </a:rPr>
              <a:t>	Increase from 2019 m</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ale pupils 116/138 (84%) pupil At or Above </a:t>
            </a:r>
          </a:p>
          <a:p>
            <a:pPr marL="228600">
              <a:lnSpc>
                <a:spcPct val="115000"/>
              </a:lnSpc>
              <a:spcAft>
                <a:spcPts val="0"/>
              </a:spcAft>
            </a:pP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a:t>
            </a:r>
            <a:endParaRPr lang="en-NZ" dirty="0">
              <a:latin typeface="Cambria" panose="02040503050406030204" pitchFamily="18" charset="0"/>
              <a:ea typeface="Calibri" panose="020F0502020204030204" pitchFamily="34"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Well below category  </a:t>
            </a: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/161 (3%) males and 1/141 (1%) females are in the.</a:t>
            </a:r>
          </a:p>
          <a:p>
            <a:pPr marL="228600">
              <a:lnSpc>
                <a:spcPct val="115000"/>
              </a:lnSpc>
              <a:spcAft>
                <a:spcPts val="0"/>
              </a:spcAft>
            </a:pPr>
            <a:r>
              <a:rPr lang="en-AU" dirty="0">
                <a:solidFill>
                  <a:srgbClr val="000000"/>
                </a:solidFill>
                <a:latin typeface="Cambria" panose="02040503050406030204" pitchFamily="18" charset="0"/>
                <a:ea typeface="Times New Roman" panose="02020603050405020304" pitchFamily="18" charset="0"/>
                <a:cs typeface="Calibri" panose="020F0502020204030204" pitchFamily="34" charset="0"/>
              </a:rPr>
              <a:t>	2019 = 9/138 (6%) males and 2/118 (1%) females</a:t>
            </a:r>
            <a:endParaRPr lang="en-US" dirty="0"/>
          </a:p>
        </p:txBody>
      </p:sp>
    </p:spTree>
    <p:extLst>
      <p:ext uri="{BB962C8B-B14F-4D97-AF65-F5344CB8AC3E}">
        <p14:creationId xmlns:p14="http://schemas.microsoft.com/office/powerpoint/2010/main" val="3256524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F0A4-A951-524C-B1BD-A8EE64F8E761}"/>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Times New Roman" panose="02020603050405020304" pitchFamily="18" charset="0"/>
              </a:rPr>
              <a:t>Ethnicity for years 1 - 10</a:t>
            </a:r>
            <a:br>
              <a:rPr lang="en-NZ"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63285196-91A1-EF49-89A1-F27C2659626A}"/>
              </a:ext>
            </a:extLst>
          </p:cNvPr>
          <p:cNvSpPr/>
          <p:nvPr/>
        </p:nvSpPr>
        <p:spPr>
          <a:xfrm>
            <a:off x="298174" y="1742750"/>
            <a:ext cx="8464086" cy="4496103"/>
          </a:xfrm>
          <a:prstGeom prst="rect">
            <a:avLst/>
          </a:prstGeom>
        </p:spPr>
        <p:txBody>
          <a:bodyPr wrap="square">
            <a:spAutoFit/>
          </a:bodyPr>
          <a:lstStyle/>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0"/>
              </a:spcAft>
            </a:pPr>
            <a:endParaRPr lang="en-AU" sz="1600" dirty="0">
              <a:latin typeface="Calibri" panose="020F0502020204030204" pitchFamily="34" charset="0"/>
              <a:ea typeface="Times New Roman" panose="02020603050405020304" pitchFamily="18" charset="0"/>
              <a:cs typeface="Calibri" panose="020F0502020204030204" pitchFamily="34"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Maori</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pupils 8/12 pupils achieving At or Above (66%), below overall pupil outcomes </a:t>
            </a:r>
          </a:p>
          <a:p>
            <a:pPr marL="228600">
              <a:lnSpc>
                <a:spcPct val="115000"/>
              </a:lnSpc>
              <a:spcAft>
                <a:spcPts val="0"/>
              </a:spcAft>
            </a:pPr>
            <a:r>
              <a:rPr lang="en-NZ" dirty="0">
                <a:latin typeface="Calibri" panose="020F0502020204030204" pitchFamily="34" charset="0"/>
                <a:ea typeface="Calibri" panose="020F0502020204030204" pitchFamily="34" charset="0"/>
                <a:cs typeface="Times New Roman" panose="02020603050405020304" pitchFamily="18" charset="0"/>
              </a:rPr>
              <a:t>	</a:t>
            </a:r>
            <a:r>
              <a:rPr lang="en-NZ" dirty="0">
                <a:latin typeface="Cambria" panose="02040503050406030204" pitchFamily="18" charset="0"/>
                <a:ea typeface="Calibri" panose="020F0502020204030204" pitchFamily="34" charset="0"/>
                <a:cs typeface="Times New Roman" panose="02020603050405020304" pitchFamily="18" charset="0"/>
              </a:rPr>
              <a:t>2019:   </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6/9 pupils achieving At or Above (66%) </a:t>
            </a:r>
            <a:endParaRPr lang="en-NZ" dirty="0">
              <a:latin typeface="Cambria" panose="02040503050406030204" pitchFamily="18" charset="0"/>
              <a:ea typeface="Calibri" panose="020F0502020204030204" pitchFamily="34" charset="0"/>
              <a:cs typeface="Times New Roman" panose="02020603050405020304" pitchFamily="18" charset="0"/>
            </a:endParaRPr>
          </a:p>
          <a:p>
            <a:pPr marL="228600">
              <a:lnSpc>
                <a:spcPct val="115000"/>
              </a:lnSpc>
              <a:spcAft>
                <a:spcPts val="0"/>
              </a:spcAft>
            </a:pPr>
            <a:endPar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Pasifika</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10/14 pupils achieving At or Above (71%), below overall pupil outcomes </a:t>
            </a:r>
          </a:p>
          <a:p>
            <a:pPr marL="228600">
              <a:lnSpc>
                <a:spcPct val="115000"/>
              </a:lnSpc>
              <a:spcAft>
                <a:spcPts val="0"/>
              </a:spcAft>
            </a:pP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2019:  3/7 pupils achieving At or Above (42%)</a:t>
            </a:r>
          </a:p>
          <a:p>
            <a:pPr marL="228600">
              <a:lnSpc>
                <a:spcPct val="115000"/>
              </a:lnSpc>
              <a:spcAft>
                <a:spcPts val="0"/>
              </a:spcAft>
            </a:pPr>
            <a:endPar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Asian</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106/114 pupils achieving At or Above (92%) proportionally  consistent with overall population</a:t>
            </a:r>
          </a:p>
          <a:p>
            <a:pPr marL="228600">
              <a:lnSpc>
                <a:spcPct val="115000"/>
              </a:lnSpc>
              <a:spcAft>
                <a:spcPts val="0"/>
              </a:spcAft>
            </a:pPr>
            <a:endPar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0"/>
              </a:spcAft>
            </a:pPr>
            <a:r>
              <a:rPr lang="en-AU"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NZ Pākehā</a:t>
            </a:r>
            <a:r>
              <a:rPr lang="en-AU"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120/136 pupils achieving At or Above (88%) proportionally  consistent with overall population</a:t>
            </a: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141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7E3-7FA2-CC41-B391-3CABD7321376}"/>
              </a:ext>
            </a:extLst>
          </p:cNvPr>
          <p:cNvSpPr>
            <a:spLocks noGrp="1"/>
          </p:cNvSpPr>
          <p:nvPr>
            <p:ph type="title"/>
          </p:nvPr>
        </p:nvSpPr>
        <p:spPr/>
        <p:txBody>
          <a:bodyPr/>
          <a:lstStyle/>
          <a:p>
            <a:r>
              <a:rPr lang="en-US" dirty="0"/>
              <a:t>Target one</a:t>
            </a:r>
          </a:p>
        </p:txBody>
      </p:sp>
      <p:sp>
        <p:nvSpPr>
          <p:cNvPr id="4" name="Rectangle 3">
            <a:extLst>
              <a:ext uri="{FF2B5EF4-FFF2-40B4-BE49-F238E27FC236}">
                <a16:creationId xmlns:a16="http://schemas.microsoft.com/office/drawing/2014/main" id="{64B70A19-B202-5C4F-BD43-8858695A48A6}"/>
              </a:ext>
            </a:extLst>
          </p:cNvPr>
          <p:cNvSpPr/>
          <p:nvPr/>
        </p:nvSpPr>
        <p:spPr>
          <a:xfrm>
            <a:off x="324196" y="1834857"/>
            <a:ext cx="4572000" cy="1123962"/>
          </a:xfrm>
          <a:prstGeom prst="rect">
            <a:avLst/>
          </a:prstGeom>
        </p:spPr>
        <p:txBody>
          <a:bodyPr>
            <a:spAutoFit/>
          </a:bodyPr>
          <a:lstStyle/>
          <a:p>
            <a:pPr>
              <a:lnSpc>
                <a:spcPct val="115000"/>
              </a:lnSpc>
              <a:spcAft>
                <a:spcPts val="1000"/>
              </a:spcAft>
            </a:pPr>
            <a:r>
              <a:rPr lang="en-NZ" sz="2000" dirty="0">
                <a:solidFill>
                  <a:srgbClr val="000000"/>
                </a:solidFill>
                <a:latin typeface="Cambria" panose="02040503050406030204" pitchFamily="18" charset="0"/>
                <a:ea typeface="Calibri" panose="020F0502020204030204" pitchFamily="34" charset="0"/>
              </a:rPr>
              <a:t>80% of Year 5 (2020) achieve ‘At’ or ‘Above’ in Mathematics against OTJ’s in 2020</a:t>
            </a:r>
            <a:endParaRPr lang="en-NZ" sz="2000" dirty="0">
              <a:solidFill>
                <a:srgbClr val="000000"/>
              </a:solidFill>
              <a:effectLst/>
              <a:latin typeface="Cambria" panose="02040503050406030204" pitchFamily="18"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C1B8B107-C452-7E48-82A8-7DDCE7FF7EEF}"/>
              </a:ext>
            </a:extLst>
          </p:cNvPr>
          <p:cNvGraphicFramePr>
            <a:graphicFrameLocks noGrp="1"/>
          </p:cNvGraphicFramePr>
          <p:nvPr>
            <p:extLst>
              <p:ext uri="{D42A27DB-BD31-4B8C-83A1-F6EECF244321}">
                <p14:modId xmlns:p14="http://schemas.microsoft.com/office/powerpoint/2010/main" val="3640750324"/>
              </p:ext>
            </p:extLst>
          </p:nvPr>
        </p:nvGraphicFramePr>
        <p:xfrm>
          <a:off x="1770910" y="2702461"/>
          <a:ext cx="6991350" cy="1361948"/>
        </p:xfrm>
        <a:graphic>
          <a:graphicData uri="http://schemas.openxmlformats.org/drawingml/2006/table">
            <a:tbl>
              <a:tblPr>
                <a:tableStyleId>{5C22544A-7EE6-4342-B048-85BDC9FD1C3A}</a:tableStyleId>
              </a:tblPr>
              <a:tblGrid>
                <a:gridCol w="4792084">
                  <a:extLst>
                    <a:ext uri="{9D8B030D-6E8A-4147-A177-3AD203B41FA5}">
                      <a16:colId xmlns:a16="http://schemas.microsoft.com/office/drawing/2014/main" val="2476201382"/>
                    </a:ext>
                  </a:extLst>
                </a:gridCol>
                <a:gridCol w="1365860">
                  <a:extLst>
                    <a:ext uri="{9D8B030D-6E8A-4147-A177-3AD203B41FA5}">
                      <a16:colId xmlns:a16="http://schemas.microsoft.com/office/drawing/2014/main" val="1897051277"/>
                    </a:ext>
                  </a:extLst>
                </a:gridCol>
                <a:gridCol w="833406">
                  <a:extLst>
                    <a:ext uri="{9D8B030D-6E8A-4147-A177-3AD203B41FA5}">
                      <a16:colId xmlns:a16="http://schemas.microsoft.com/office/drawing/2014/main" val="2255102631"/>
                    </a:ext>
                  </a:extLst>
                </a:gridCol>
              </a:tblGrid>
              <a:tr h="800175">
                <a:tc>
                  <a:txBody>
                    <a:bodyPr/>
                    <a:lstStyle/>
                    <a:p>
                      <a:pPr>
                        <a:lnSpc>
                          <a:spcPct val="115000"/>
                        </a:lnSpc>
                        <a:spcAft>
                          <a:spcPts val="1000"/>
                        </a:spcAft>
                      </a:pPr>
                      <a:r>
                        <a:rPr lang="en-AU" sz="1800" dirty="0">
                          <a:effectLst/>
                          <a:latin typeface="Cambria" panose="02040503050406030204" pitchFamily="18" charset="0"/>
                        </a:rPr>
                        <a:t>Number of pupils in year 5, 2020 who have an end of year OTJ from ACS excluding </a:t>
                      </a:r>
                      <a:r>
                        <a:rPr lang="en-NZ" sz="1800" dirty="0">
                          <a:effectLst/>
                          <a:latin typeface="Cambria" panose="02040503050406030204" pitchFamily="18" charset="0"/>
                        </a:rPr>
                        <a:t>IEP students on confirmed list that are At or Above curriculum level at EOY 2020</a:t>
                      </a:r>
                      <a:endParaRPr lang="en-NZ" sz="1800" dirty="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800">
                          <a:effectLst/>
                          <a:latin typeface="Cambria" panose="02040503050406030204" pitchFamily="18" charset="0"/>
                        </a:rPr>
                        <a:t>Number</a:t>
                      </a:r>
                    </a:p>
                    <a:p>
                      <a:pPr>
                        <a:lnSpc>
                          <a:spcPct val="115000"/>
                        </a:lnSpc>
                        <a:spcAft>
                          <a:spcPts val="1000"/>
                        </a:spcAft>
                      </a:pPr>
                      <a:r>
                        <a:rPr lang="en-NZ" sz="1800">
                          <a:effectLst/>
                          <a:latin typeface="Cambria" panose="02040503050406030204" pitchFamily="18" charset="0"/>
                        </a:rPr>
                        <a:t>31</a:t>
                      </a:r>
                      <a:endParaRPr lang="en-NZ" sz="180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800" dirty="0">
                          <a:effectLst/>
                          <a:latin typeface="Cambria" panose="02040503050406030204" pitchFamily="18" charset="0"/>
                        </a:rPr>
                        <a:t>%</a:t>
                      </a:r>
                    </a:p>
                    <a:p>
                      <a:pPr>
                        <a:lnSpc>
                          <a:spcPct val="115000"/>
                        </a:lnSpc>
                        <a:spcAft>
                          <a:spcPts val="1000"/>
                        </a:spcAft>
                      </a:pPr>
                      <a:r>
                        <a:rPr lang="en-NZ" sz="1800" dirty="0">
                          <a:effectLst/>
                          <a:latin typeface="Cambria" panose="02040503050406030204" pitchFamily="18" charset="0"/>
                        </a:rPr>
                        <a:t>82%</a:t>
                      </a:r>
                      <a:endParaRPr lang="en-NZ" sz="1800" dirty="0">
                        <a:solidFill>
                          <a:srgbClr val="000000"/>
                        </a:solidFill>
                        <a:effectLst/>
                        <a:latin typeface="Cambria" panose="020405030504060302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30640840"/>
                  </a:ext>
                </a:extLst>
              </a:tr>
            </a:tbl>
          </a:graphicData>
        </a:graphic>
      </p:graphicFrame>
      <p:sp>
        <p:nvSpPr>
          <p:cNvPr id="6" name="Rectangle 5">
            <a:extLst>
              <a:ext uri="{FF2B5EF4-FFF2-40B4-BE49-F238E27FC236}">
                <a16:creationId xmlns:a16="http://schemas.microsoft.com/office/drawing/2014/main" id="{C6979B21-D7DD-CF42-9ECF-C161A36C42A8}"/>
              </a:ext>
            </a:extLst>
          </p:cNvPr>
          <p:cNvSpPr/>
          <p:nvPr/>
        </p:nvSpPr>
        <p:spPr>
          <a:xfrm>
            <a:off x="3125585" y="4616064"/>
            <a:ext cx="5212080" cy="1067343"/>
          </a:xfrm>
          <a:prstGeom prst="rect">
            <a:avLst/>
          </a:prstGeom>
        </p:spPr>
        <p:txBody>
          <a:bodyPr wrap="square">
            <a:spAutoFit/>
          </a:bodyPr>
          <a:lstStyle/>
          <a:p>
            <a:pPr marL="342900" lvl="0" indent="-342900">
              <a:lnSpc>
                <a:spcPct val="120000"/>
              </a:lnSpc>
              <a:spcAft>
                <a:spcPts val="1000"/>
              </a:spcAft>
              <a:buFont typeface="Symbol" pitchFamily="2" charset="2"/>
              <a:buChar char=""/>
            </a:pPr>
            <a:r>
              <a:rPr lang="en-NZ" dirty="0">
                <a:solidFill>
                  <a:srgbClr val="000000"/>
                </a:solidFill>
                <a:latin typeface="Cambria" panose="02040503050406030204" pitchFamily="18" charset="0"/>
                <a:ea typeface="Calibri" panose="020F0502020204030204" pitchFamily="34" charset="0"/>
              </a:rPr>
              <a:t>There has been a significant shift from 59%  (Year 4 2019)  to 82% (Year 5 2020) in the At &amp; Above category</a:t>
            </a:r>
            <a:endParaRPr lang="en-NZ" sz="1600" dirty="0">
              <a:solidFill>
                <a:srgbClr val="000000"/>
              </a:solidFill>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3407445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C699-C5AC-444B-ABCA-DFB45C7A1362}"/>
              </a:ext>
            </a:extLst>
          </p:cNvPr>
          <p:cNvSpPr>
            <a:spLocks noGrp="1"/>
          </p:cNvSpPr>
          <p:nvPr>
            <p:ph type="title"/>
          </p:nvPr>
        </p:nvSpPr>
        <p:spPr/>
        <p:txBody>
          <a:bodyPr/>
          <a:lstStyle/>
          <a:p>
            <a:r>
              <a:rPr lang="en-US" dirty="0"/>
              <a:t>Target two</a:t>
            </a:r>
          </a:p>
        </p:txBody>
      </p:sp>
      <p:sp>
        <p:nvSpPr>
          <p:cNvPr id="3" name="Rectangle 2">
            <a:extLst>
              <a:ext uri="{FF2B5EF4-FFF2-40B4-BE49-F238E27FC236}">
                <a16:creationId xmlns:a16="http://schemas.microsoft.com/office/drawing/2014/main" id="{069CD6BE-0C01-A94D-AC59-02D70555E78C}"/>
              </a:ext>
            </a:extLst>
          </p:cNvPr>
          <p:cNvSpPr/>
          <p:nvPr/>
        </p:nvSpPr>
        <p:spPr>
          <a:xfrm>
            <a:off x="170121" y="1679944"/>
            <a:ext cx="8761228" cy="916854"/>
          </a:xfrm>
          <a:prstGeom prst="rect">
            <a:avLst/>
          </a:prstGeom>
        </p:spPr>
        <p:txBody>
          <a:bodyPr wrap="square">
            <a:spAutoFit/>
          </a:bodyPr>
          <a:lstStyle/>
          <a:p>
            <a:pPr>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a:lnSpc>
                <a:spcPct val="115000"/>
              </a:lnSpc>
              <a:spcAft>
                <a:spcPts val="0"/>
              </a:spcAft>
            </a:pPr>
            <a:endParaRPr lang="en-NZ" sz="2400" dirty="0">
              <a:solidFill>
                <a:srgbClr val="000000"/>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EA0EE0EC-1880-9D49-87CE-4480E320E6DC}"/>
              </a:ext>
            </a:extLst>
          </p:cNvPr>
          <p:cNvSpPr/>
          <p:nvPr/>
        </p:nvSpPr>
        <p:spPr>
          <a:xfrm>
            <a:off x="340821" y="1679944"/>
            <a:ext cx="8590528" cy="1029641"/>
          </a:xfrm>
          <a:prstGeom prst="rect">
            <a:avLst/>
          </a:prstGeom>
        </p:spPr>
        <p:txBody>
          <a:bodyPr wrap="square">
            <a:spAutoFit/>
          </a:bodyPr>
          <a:lstStyle/>
          <a:p>
            <a:pPr>
              <a:lnSpc>
                <a:spcPct val="115000"/>
              </a:lnSpc>
              <a:spcAft>
                <a:spcPts val="1000"/>
              </a:spcAft>
            </a:pPr>
            <a:r>
              <a:rPr lang="en-NZ" dirty="0">
                <a:solidFill>
                  <a:srgbClr val="000000"/>
                </a:solidFill>
                <a:latin typeface="Cambria" panose="02040503050406030204" pitchFamily="18" charset="0"/>
                <a:ea typeface="Calibri" panose="020F0502020204030204" pitchFamily="34" charset="0"/>
              </a:rPr>
              <a:t>20% of Māori  currently achieving ‘At’ will shift to ‘Above’, </a:t>
            </a:r>
            <a:r>
              <a:rPr lang="en-NZ" b="1" dirty="0">
                <a:solidFill>
                  <a:srgbClr val="000000"/>
                </a:solidFill>
                <a:latin typeface="Cambria" panose="02040503050406030204" pitchFamily="18" charset="0"/>
                <a:ea typeface="Calibri" panose="020F0502020204030204" pitchFamily="34" charset="0"/>
              </a:rPr>
              <a:t>and</a:t>
            </a:r>
            <a:r>
              <a:rPr lang="en-NZ" dirty="0">
                <a:solidFill>
                  <a:srgbClr val="000000"/>
                </a:solidFill>
                <a:latin typeface="Cambria" panose="02040503050406030204" pitchFamily="18" charset="0"/>
                <a:ea typeface="Calibri" panose="020F0502020204030204" pitchFamily="34" charset="0"/>
              </a:rPr>
              <a:t> 10% of  Māori will move from ‘Well Below’ to “Below’ or ’At’  </a:t>
            </a:r>
            <a:r>
              <a:rPr lang="en-NZ" b="1" dirty="0">
                <a:solidFill>
                  <a:srgbClr val="000000"/>
                </a:solidFill>
                <a:latin typeface="Cambria" panose="02040503050406030204" pitchFamily="18" charset="0"/>
                <a:ea typeface="Calibri" panose="020F0502020204030204" pitchFamily="34" charset="0"/>
              </a:rPr>
              <a:t>and</a:t>
            </a:r>
            <a:r>
              <a:rPr lang="en-NZ" dirty="0">
                <a:solidFill>
                  <a:srgbClr val="000000"/>
                </a:solidFill>
                <a:latin typeface="Cambria" panose="02040503050406030204" pitchFamily="18" charset="0"/>
                <a:ea typeface="Calibri" panose="020F0502020204030204" pitchFamily="34" charset="0"/>
              </a:rPr>
              <a:t> 50% of Pasifika students who are 'Below’ or ‘Well Below’ will move to ‘Below’ or ‘At’ by the end of 2020 in OTJ’s</a:t>
            </a:r>
            <a:endParaRPr lang="en-NZ" sz="2400" dirty="0">
              <a:solidFill>
                <a:srgbClr val="000000"/>
              </a:solidFill>
              <a:effectLst/>
              <a:latin typeface="Cambria" panose="02040503050406030204" pitchFamily="18"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BE059061-09A7-DE43-8A88-2E387694A8B3}"/>
              </a:ext>
            </a:extLst>
          </p:cNvPr>
          <p:cNvGraphicFramePr>
            <a:graphicFrameLocks noGrp="1"/>
          </p:cNvGraphicFramePr>
          <p:nvPr>
            <p:extLst>
              <p:ext uri="{D42A27DB-BD31-4B8C-83A1-F6EECF244321}">
                <p14:modId xmlns:p14="http://schemas.microsoft.com/office/powerpoint/2010/main" val="2780777910"/>
              </p:ext>
            </p:extLst>
          </p:nvPr>
        </p:nvGraphicFramePr>
        <p:xfrm>
          <a:off x="363972" y="2816637"/>
          <a:ext cx="6203083" cy="944309"/>
        </p:xfrm>
        <a:graphic>
          <a:graphicData uri="http://schemas.openxmlformats.org/drawingml/2006/table">
            <a:tbl>
              <a:tblPr>
                <a:tableStyleId>{5C22544A-7EE6-4342-B048-85BDC9FD1C3A}</a:tableStyleId>
              </a:tblPr>
              <a:tblGrid>
                <a:gridCol w="5247119">
                  <a:extLst>
                    <a:ext uri="{9D8B030D-6E8A-4147-A177-3AD203B41FA5}">
                      <a16:colId xmlns:a16="http://schemas.microsoft.com/office/drawing/2014/main" val="3529303014"/>
                    </a:ext>
                  </a:extLst>
                </a:gridCol>
                <a:gridCol w="955964">
                  <a:extLst>
                    <a:ext uri="{9D8B030D-6E8A-4147-A177-3AD203B41FA5}">
                      <a16:colId xmlns:a16="http://schemas.microsoft.com/office/drawing/2014/main" val="948740318"/>
                    </a:ext>
                  </a:extLst>
                </a:gridCol>
              </a:tblGrid>
              <a:tr h="0">
                <a:tc>
                  <a:txBody>
                    <a:bodyPr/>
                    <a:lstStyle/>
                    <a:p>
                      <a:pPr>
                        <a:lnSpc>
                          <a:spcPct val="115000"/>
                        </a:lnSpc>
                        <a:spcAft>
                          <a:spcPts val="1000"/>
                        </a:spcAft>
                      </a:pPr>
                      <a:r>
                        <a:rPr lang="en-NZ" sz="1600">
                          <a:effectLst/>
                          <a:latin typeface="Cambria" panose="02040503050406030204" pitchFamily="18" charset="0"/>
                        </a:rPr>
                        <a:t>Did 20% of </a:t>
                      </a:r>
                      <a:r>
                        <a:rPr lang="en-AU" sz="1600">
                          <a:effectLst/>
                          <a:latin typeface="Cambria" panose="02040503050406030204" pitchFamily="18" charset="0"/>
                        </a:rPr>
                        <a:t>pupils who identify as Māori at ACS in 2020 and who achieved AT expectation in EOY 2019 shift to ABOVE expectation at EOY 2020?</a:t>
                      </a:r>
                      <a:endParaRPr lang="en-NZ" sz="160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600" dirty="0">
                          <a:effectLst/>
                          <a:latin typeface="Cambria" panose="02040503050406030204" pitchFamily="18" charset="0"/>
                        </a:rPr>
                        <a:t>YES</a:t>
                      </a:r>
                      <a:endParaRPr lang="en-NZ" sz="1600" dirty="0">
                        <a:solidFill>
                          <a:srgbClr val="000000"/>
                        </a:solidFill>
                        <a:effectLst/>
                        <a:latin typeface="Cambria" panose="020405030504060302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2340969193"/>
                  </a:ext>
                </a:extLst>
              </a:tr>
            </a:tbl>
          </a:graphicData>
        </a:graphic>
      </p:graphicFrame>
      <p:graphicFrame>
        <p:nvGraphicFramePr>
          <p:cNvPr id="6" name="Table 5">
            <a:extLst>
              <a:ext uri="{FF2B5EF4-FFF2-40B4-BE49-F238E27FC236}">
                <a16:creationId xmlns:a16="http://schemas.microsoft.com/office/drawing/2014/main" id="{B5120D40-07BF-4342-A50E-B7E0544FC94A}"/>
              </a:ext>
            </a:extLst>
          </p:cNvPr>
          <p:cNvGraphicFramePr>
            <a:graphicFrameLocks noGrp="1"/>
          </p:cNvGraphicFramePr>
          <p:nvPr>
            <p:extLst>
              <p:ext uri="{D42A27DB-BD31-4B8C-83A1-F6EECF244321}">
                <p14:modId xmlns:p14="http://schemas.microsoft.com/office/powerpoint/2010/main" val="3396738637"/>
              </p:ext>
            </p:extLst>
          </p:nvPr>
        </p:nvGraphicFramePr>
        <p:xfrm>
          <a:off x="381318" y="3911461"/>
          <a:ext cx="6185737" cy="944309"/>
        </p:xfrm>
        <a:graphic>
          <a:graphicData uri="http://schemas.openxmlformats.org/drawingml/2006/table">
            <a:tbl>
              <a:tblPr>
                <a:tableStyleId>{5C22544A-7EE6-4342-B048-85BDC9FD1C3A}</a:tableStyleId>
              </a:tblPr>
              <a:tblGrid>
                <a:gridCol w="5204835">
                  <a:extLst>
                    <a:ext uri="{9D8B030D-6E8A-4147-A177-3AD203B41FA5}">
                      <a16:colId xmlns:a16="http://schemas.microsoft.com/office/drawing/2014/main" val="3499473304"/>
                    </a:ext>
                  </a:extLst>
                </a:gridCol>
                <a:gridCol w="980902">
                  <a:extLst>
                    <a:ext uri="{9D8B030D-6E8A-4147-A177-3AD203B41FA5}">
                      <a16:colId xmlns:a16="http://schemas.microsoft.com/office/drawing/2014/main" val="2192619010"/>
                    </a:ext>
                  </a:extLst>
                </a:gridCol>
              </a:tblGrid>
              <a:tr h="0">
                <a:tc>
                  <a:txBody>
                    <a:bodyPr/>
                    <a:lstStyle/>
                    <a:p>
                      <a:pPr>
                        <a:lnSpc>
                          <a:spcPct val="115000"/>
                        </a:lnSpc>
                        <a:spcAft>
                          <a:spcPts val="1000"/>
                        </a:spcAft>
                      </a:pPr>
                      <a:r>
                        <a:rPr lang="en-NZ" sz="1600" dirty="0">
                          <a:effectLst/>
                          <a:latin typeface="Cambria" panose="02040503050406030204" pitchFamily="18" charset="0"/>
                        </a:rPr>
                        <a:t>Did 10% of </a:t>
                      </a:r>
                      <a:r>
                        <a:rPr lang="en-AU" sz="1600" dirty="0">
                          <a:effectLst/>
                          <a:latin typeface="Cambria" panose="02040503050406030204" pitchFamily="18" charset="0"/>
                        </a:rPr>
                        <a:t>pupils who identify as Māori at ACS in 2020 and who achieved WELL BELOW expectation in EOY 2019 shift to BELOW or better than expectation at EOY 2020?</a:t>
                      </a:r>
                      <a:endParaRPr lang="en-NZ" sz="1600" dirty="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600" dirty="0">
                          <a:effectLst/>
                          <a:latin typeface="Cambria" panose="02040503050406030204" pitchFamily="18" charset="0"/>
                        </a:rPr>
                        <a:t>YES</a:t>
                      </a:r>
                      <a:endParaRPr lang="en-NZ" sz="1600" dirty="0">
                        <a:solidFill>
                          <a:srgbClr val="000000"/>
                        </a:solidFill>
                        <a:effectLst/>
                        <a:latin typeface="Cambria" panose="020405030504060302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1350273237"/>
                  </a:ext>
                </a:extLst>
              </a:tr>
            </a:tbl>
          </a:graphicData>
        </a:graphic>
      </p:graphicFrame>
      <p:graphicFrame>
        <p:nvGraphicFramePr>
          <p:cNvPr id="7" name="Table 6">
            <a:extLst>
              <a:ext uri="{FF2B5EF4-FFF2-40B4-BE49-F238E27FC236}">
                <a16:creationId xmlns:a16="http://schemas.microsoft.com/office/drawing/2014/main" id="{E9971A51-D56A-A546-93F1-0F22571F6161}"/>
              </a:ext>
            </a:extLst>
          </p:cNvPr>
          <p:cNvGraphicFramePr>
            <a:graphicFrameLocks noGrp="1"/>
          </p:cNvGraphicFramePr>
          <p:nvPr>
            <p:extLst>
              <p:ext uri="{D42A27DB-BD31-4B8C-83A1-F6EECF244321}">
                <p14:modId xmlns:p14="http://schemas.microsoft.com/office/powerpoint/2010/main" val="2760770963"/>
              </p:ext>
            </p:extLst>
          </p:nvPr>
        </p:nvGraphicFramePr>
        <p:xfrm>
          <a:off x="381318" y="5010519"/>
          <a:ext cx="6169111" cy="1224725"/>
        </p:xfrm>
        <a:graphic>
          <a:graphicData uri="http://schemas.openxmlformats.org/drawingml/2006/table">
            <a:tbl>
              <a:tblPr>
                <a:tableStyleId>{5C22544A-7EE6-4342-B048-85BDC9FD1C3A}</a:tableStyleId>
              </a:tblPr>
              <a:tblGrid>
                <a:gridCol w="5196522">
                  <a:extLst>
                    <a:ext uri="{9D8B030D-6E8A-4147-A177-3AD203B41FA5}">
                      <a16:colId xmlns:a16="http://schemas.microsoft.com/office/drawing/2014/main" val="3589255697"/>
                    </a:ext>
                  </a:extLst>
                </a:gridCol>
                <a:gridCol w="972589">
                  <a:extLst>
                    <a:ext uri="{9D8B030D-6E8A-4147-A177-3AD203B41FA5}">
                      <a16:colId xmlns:a16="http://schemas.microsoft.com/office/drawing/2014/main" val="2030392106"/>
                    </a:ext>
                  </a:extLst>
                </a:gridCol>
              </a:tblGrid>
              <a:tr h="0">
                <a:tc>
                  <a:txBody>
                    <a:bodyPr/>
                    <a:lstStyle/>
                    <a:p>
                      <a:pPr>
                        <a:lnSpc>
                          <a:spcPct val="115000"/>
                        </a:lnSpc>
                        <a:spcAft>
                          <a:spcPts val="1000"/>
                        </a:spcAft>
                      </a:pPr>
                      <a:r>
                        <a:rPr lang="en-NZ" sz="1600" dirty="0">
                          <a:effectLst/>
                          <a:latin typeface="Cambria" panose="02040503050406030204" pitchFamily="18" charset="0"/>
                        </a:rPr>
                        <a:t>Did 50% of </a:t>
                      </a:r>
                      <a:r>
                        <a:rPr lang="en-AU" sz="1600" dirty="0">
                          <a:effectLst/>
                          <a:latin typeface="Cambria" panose="02040503050406030204" pitchFamily="18" charset="0"/>
                        </a:rPr>
                        <a:t>pupils who identify as Pasifika at ACS in 2020 and who achieved WELL BELOW or BELOW expectation in EOY 2019 shift to BELOW or better than expectation at EOY 2020?</a:t>
                      </a:r>
                      <a:endParaRPr lang="en-NZ" sz="1600" dirty="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600" dirty="0">
                          <a:effectLst/>
                          <a:latin typeface="Cambria" panose="02040503050406030204" pitchFamily="18" charset="0"/>
                        </a:rPr>
                        <a:t>YES</a:t>
                      </a:r>
                      <a:endParaRPr lang="en-NZ" sz="1600" dirty="0">
                        <a:solidFill>
                          <a:srgbClr val="000000"/>
                        </a:solidFill>
                        <a:effectLst/>
                        <a:latin typeface="Cambria" panose="020405030504060302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717072528"/>
                  </a:ext>
                </a:extLst>
              </a:tr>
            </a:tbl>
          </a:graphicData>
        </a:graphic>
      </p:graphicFrame>
      <p:sp>
        <p:nvSpPr>
          <p:cNvPr id="8" name="Rectangle 7">
            <a:extLst>
              <a:ext uri="{FF2B5EF4-FFF2-40B4-BE49-F238E27FC236}">
                <a16:creationId xmlns:a16="http://schemas.microsoft.com/office/drawing/2014/main" id="{BEF7CDF8-22B5-6B40-8BB3-A243372F6820}"/>
              </a:ext>
            </a:extLst>
          </p:cNvPr>
          <p:cNvSpPr/>
          <p:nvPr/>
        </p:nvSpPr>
        <p:spPr>
          <a:xfrm>
            <a:off x="6969402" y="6235244"/>
            <a:ext cx="1961947" cy="400110"/>
          </a:xfrm>
          <a:prstGeom prst="rect">
            <a:avLst/>
          </a:prstGeom>
        </p:spPr>
        <p:txBody>
          <a:bodyPr wrap="none">
            <a:spAutoFit/>
          </a:bodyPr>
          <a:lstStyle/>
          <a:p>
            <a:r>
              <a:rPr lang="en-NZ" sz="2000" dirty="0">
                <a:solidFill>
                  <a:srgbClr val="000000"/>
                </a:solidFill>
                <a:highlight>
                  <a:srgbClr val="D3D3D3"/>
                </a:highlight>
                <a:latin typeface="Cambria" panose="02040503050406030204" pitchFamily="18" charset="0"/>
                <a:ea typeface="Times New Roman" panose="02020603050405020304" pitchFamily="18" charset="0"/>
              </a:rPr>
              <a:t>Target achieved</a:t>
            </a:r>
            <a:r>
              <a:rPr lang="en-NZ" sz="2000" dirty="0">
                <a:solidFill>
                  <a:srgbClr val="000000"/>
                </a:solidFill>
                <a:latin typeface="Cambria" panose="02040503050406030204" pitchFamily="18" charset="0"/>
                <a:ea typeface="Times New Roman" panose="02020603050405020304" pitchFamily="18" charset="0"/>
              </a:rPr>
              <a:t> </a:t>
            </a:r>
            <a:endParaRPr lang="en-US" sz="2000" dirty="0">
              <a:latin typeface="Cambria" panose="02040503050406030204" pitchFamily="18" charset="0"/>
            </a:endParaRPr>
          </a:p>
        </p:txBody>
      </p:sp>
    </p:spTree>
    <p:extLst>
      <p:ext uri="{BB962C8B-B14F-4D97-AF65-F5344CB8AC3E}">
        <p14:creationId xmlns:p14="http://schemas.microsoft.com/office/powerpoint/2010/main" val="17645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A675-C3A7-3340-B761-AEF88C71F834}"/>
              </a:ext>
            </a:extLst>
          </p:cNvPr>
          <p:cNvSpPr>
            <a:spLocks noGrp="1"/>
          </p:cNvSpPr>
          <p:nvPr>
            <p:ph type="title"/>
          </p:nvPr>
        </p:nvSpPr>
        <p:spPr/>
        <p:txBody>
          <a:bodyPr/>
          <a:lstStyle/>
          <a:p>
            <a:r>
              <a:rPr lang="en-NZ" b="1" dirty="0">
                <a:latin typeface="Calibri" panose="020F0502020204030204" pitchFamily="34" charset="0"/>
                <a:ea typeface="Calibri" panose="020F0502020204030204" pitchFamily="34" charset="0"/>
                <a:cs typeface="Calibri" panose="020F0502020204030204" pitchFamily="34" charset="0"/>
              </a:rPr>
              <a:t>Reading</a:t>
            </a:r>
            <a:r>
              <a:rPr lang="en-NZ"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5" name="Rectangle 4">
            <a:extLst>
              <a:ext uri="{FF2B5EF4-FFF2-40B4-BE49-F238E27FC236}">
                <a16:creationId xmlns:a16="http://schemas.microsoft.com/office/drawing/2014/main" id="{C9C00B02-F7BC-4944-9FF8-DFDE438107C8}"/>
              </a:ext>
            </a:extLst>
          </p:cNvPr>
          <p:cNvSpPr/>
          <p:nvPr/>
        </p:nvSpPr>
        <p:spPr>
          <a:xfrm>
            <a:off x="424070" y="1789321"/>
            <a:ext cx="8338190" cy="1200329"/>
          </a:xfrm>
          <a:prstGeom prst="rect">
            <a:avLst/>
          </a:prstGeom>
        </p:spPr>
        <p:txBody>
          <a:bodyPr wrap="square">
            <a:spAutoFit/>
          </a:bodyPr>
          <a:lstStyle/>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marL="342900" lvl="0" indent="-342900">
              <a:spcAft>
                <a:spcPts val="0"/>
              </a:spcAft>
              <a:buFont typeface="+mj-lt"/>
              <a:buAutoNum type="arabicPeriod"/>
            </a:pPr>
            <a:endParaRPr lang="en-NZ" dirty="0">
              <a:latin typeface="Cambria" panose="02040503050406030204" pitchFamily="18" charset="0"/>
              <a:cs typeface="Arial" panose="020B0604020202020204" pitchFamily="34" charset="0"/>
            </a:endParaRPr>
          </a:p>
          <a:p>
            <a:pPr lvl="0">
              <a:spcAft>
                <a:spcPts val="0"/>
              </a:spcAft>
            </a:pPr>
            <a:endParaRPr lang="en-NZ" dirty="0"/>
          </a:p>
        </p:txBody>
      </p:sp>
      <p:sp>
        <p:nvSpPr>
          <p:cNvPr id="7" name="TextBox 6">
            <a:extLst>
              <a:ext uri="{FF2B5EF4-FFF2-40B4-BE49-F238E27FC236}">
                <a16:creationId xmlns:a16="http://schemas.microsoft.com/office/drawing/2014/main" id="{A16D1F24-60B5-524B-B224-0E29171D3DDF}"/>
              </a:ext>
            </a:extLst>
          </p:cNvPr>
          <p:cNvSpPr txBox="1"/>
          <p:nvPr/>
        </p:nvSpPr>
        <p:spPr>
          <a:xfrm>
            <a:off x="381740" y="1973987"/>
            <a:ext cx="8380520" cy="3354765"/>
          </a:xfrm>
          <a:prstGeom prst="rect">
            <a:avLst/>
          </a:prstGeom>
          <a:noFill/>
        </p:spPr>
        <p:txBody>
          <a:bodyPr wrap="square" rtlCol="0">
            <a:spAutoFit/>
          </a:bodyPr>
          <a:lstStyle/>
          <a:p>
            <a:r>
              <a:rPr lang="en-GB" sz="1600" b="1" dirty="0">
                <a:latin typeface="Cambria" panose="02040503050406030204" pitchFamily="18" charset="0"/>
              </a:rPr>
              <a:t>Annual Goal</a:t>
            </a:r>
            <a:r>
              <a:rPr lang="en-GB" sz="1600" dirty="0">
                <a:latin typeface="Cambria" panose="02040503050406030204" pitchFamily="18" charset="0"/>
              </a:rPr>
              <a:t>:  </a:t>
            </a:r>
            <a:endParaRPr lang="en-NZ" sz="1600" dirty="0">
              <a:latin typeface="Cambria" panose="02040503050406030204" pitchFamily="18" charset="0"/>
            </a:endParaRPr>
          </a:p>
          <a:p>
            <a:r>
              <a:rPr lang="en-GB" sz="1600" dirty="0">
                <a:latin typeface="Cambria" panose="02040503050406030204" pitchFamily="18" charset="0"/>
              </a:rPr>
              <a:t>Quality education means all pupils in years 1 to 10 will achieve to their expected level against the National Curriculum by the end of the year as a minimum in Reading and its associated competencies</a:t>
            </a:r>
            <a:r>
              <a:rPr lang="en-NZ" sz="1600" dirty="0">
                <a:latin typeface="Cambria" panose="02040503050406030204" pitchFamily="18" charset="0"/>
              </a:rPr>
              <a:t> </a:t>
            </a:r>
          </a:p>
          <a:p>
            <a:endParaRPr lang="en-NZ" sz="1600" b="1" dirty="0">
              <a:latin typeface="Cambria" panose="02040503050406030204" pitchFamily="18" charset="0"/>
            </a:endParaRPr>
          </a:p>
          <a:p>
            <a:endParaRPr lang="en-NZ" sz="1600" b="1" dirty="0">
              <a:latin typeface="Cambria" panose="02040503050406030204" pitchFamily="18" charset="0"/>
            </a:endParaRPr>
          </a:p>
          <a:p>
            <a:r>
              <a:rPr lang="en-GB" sz="2000" b="1" dirty="0">
                <a:latin typeface="Cambria" panose="02040503050406030204" pitchFamily="18" charset="0"/>
              </a:rPr>
              <a:t>Annual Target	</a:t>
            </a:r>
            <a:r>
              <a:rPr lang="en-GB" sz="2000" dirty="0">
                <a:latin typeface="Cambria" panose="02040503050406030204" pitchFamily="18" charset="0"/>
              </a:rPr>
              <a:t> to achieve the goal, our annual targets for 2020 are:</a:t>
            </a:r>
            <a:endParaRPr lang="en-NZ" sz="2000" dirty="0">
              <a:latin typeface="Cambria" panose="02040503050406030204" pitchFamily="18" charset="0"/>
            </a:endParaRPr>
          </a:p>
          <a:p>
            <a:r>
              <a:rPr lang="en-GB" sz="2000" dirty="0">
                <a:latin typeface="Cambria" panose="02040503050406030204" pitchFamily="18" charset="0"/>
              </a:rPr>
              <a:t> </a:t>
            </a:r>
            <a:endParaRPr lang="en-NZ" sz="2000" dirty="0">
              <a:latin typeface="Cambria" panose="02040503050406030204" pitchFamily="18" charset="0"/>
            </a:endParaRPr>
          </a:p>
          <a:p>
            <a:pPr marL="457200" indent="-457200">
              <a:buFont typeface="+mj-lt"/>
              <a:buAutoNum type="arabicPeriod"/>
            </a:pPr>
            <a:r>
              <a:rPr lang="en-GB" sz="2000" dirty="0">
                <a:latin typeface="Cambria" panose="02040503050406030204" pitchFamily="18" charset="0"/>
              </a:rPr>
              <a:t>	A focus in the Junior School on Letter ID and CAP</a:t>
            </a:r>
          </a:p>
          <a:p>
            <a:pPr marL="457200" indent="-457200">
              <a:buFont typeface="+mj-lt"/>
              <a:buAutoNum type="arabicPeriod"/>
            </a:pPr>
            <a:r>
              <a:rPr lang="en-GB" sz="2000" dirty="0">
                <a:latin typeface="Cambria" panose="02040503050406030204" pitchFamily="18" charset="0"/>
              </a:rPr>
              <a:t>	Boys achievement – lifting interest and engagement in Reading</a:t>
            </a:r>
            <a:endParaRPr lang="en-NZ" sz="2000" dirty="0">
              <a:latin typeface="Cambria" panose="02040503050406030204" pitchFamily="18" charset="0"/>
            </a:endParaRPr>
          </a:p>
          <a:p>
            <a:pPr marL="457200" lvl="0" indent="-457200">
              <a:buFont typeface="+mj-lt"/>
              <a:buAutoNum type="arabicPeriod"/>
            </a:pPr>
            <a:r>
              <a:rPr lang="en-GB" sz="2000" dirty="0">
                <a:latin typeface="Cambria" panose="02040503050406030204" pitchFamily="18" charset="0"/>
              </a:rPr>
              <a:t>	Year 9, 10 - a focus on lifting achievement </a:t>
            </a:r>
            <a:endParaRPr lang="en-NZ" sz="2000" dirty="0">
              <a:latin typeface="Cambria" panose="02040503050406030204" pitchFamily="18" charset="0"/>
            </a:endParaRPr>
          </a:p>
          <a:p>
            <a:endParaRPr lang="en-US" sz="1600" dirty="0"/>
          </a:p>
        </p:txBody>
      </p:sp>
    </p:spTree>
    <p:extLst>
      <p:ext uri="{BB962C8B-B14F-4D97-AF65-F5344CB8AC3E}">
        <p14:creationId xmlns:p14="http://schemas.microsoft.com/office/powerpoint/2010/main" val="1203581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F5DA-E4A0-0D4F-8DDC-6DC3E652EB69}"/>
              </a:ext>
            </a:extLst>
          </p:cNvPr>
          <p:cNvSpPr>
            <a:spLocks noGrp="1"/>
          </p:cNvSpPr>
          <p:nvPr>
            <p:ph type="title"/>
          </p:nvPr>
        </p:nvSpPr>
        <p:spPr/>
        <p:txBody>
          <a:bodyPr/>
          <a:lstStyle/>
          <a:p>
            <a:r>
              <a:rPr lang="en-US" dirty="0"/>
              <a:t>Target three</a:t>
            </a:r>
          </a:p>
        </p:txBody>
      </p:sp>
      <p:sp>
        <p:nvSpPr>
          <p:cNvPr id="3" name="Rectangle 2">
            <a:extLst>
              <a:ext uri="{FF2B5EF4-FFF2-40B4-BE49-F238E27FC236}">
                <a16:creationId xmlns:a16="http://schemas.microsoft.com/office/drawing/2014/main" id="{4A908B80-01FD-0249-8D93-8FA6BE010BB5}"/>
              </a:ext>
            </a:extLst>
          </p:cNvPr>
          <p:cNvSpPr/>
          <p:nvPr/>
        </p:nvSpPr>
        <p:spPr>
          <a:xfrm>
            <a:off x="170121" y="1711842"/>
            <a:ext cx="8761228" cy="1766317"/>
          </a:xfrm>
          <a:prstGeom prst="rect">
            <a:avLst/>
          </a:prstGeom>
        </p:spPr>
        <p:txBody>
          <a:bodyPr wrap="square">
            <a:spAutoFit/>
          </a:bodyPr>
          <a:lstStyle/>
          <a:p>
            <a:pPr marL="228600">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effectLst/>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8CF5B1A0-01FF-8C45-A8F0-A4373E837415}"/>
              </a:ext>
            </a:extLst>
          </p:cNvPr>
          <p:cNvSpPr/>
          <p:nvPr/>
        </p:nvSpPr>
        <p:spPr>
          <a:xfrm>
            <a:off x="212651" y="1711842"/>
            <a:ext cx="4572000" cy="1348190"/>
          </a:xfrm>
          <a:prstGeom prst="rect">
            <a:avLst/>
          </a:prstGeom>
        </p:spPr>
        <p:txBody>
          <a:bodyPr>
            <a:spAutoFit/>
          </a:bodyPr>
          <a:lstStyle/>
          <a:p>
            <a:pPr>
              <a:lnSpc>
                <a:spcPct val="115000"/>
              </a:lnSpc>
              <a:spcAft>
                <a:spcPts val="1000"/>
              </a:spcAft>
            </a:pPr>
            <a:r>
              <a:rPr lang="en-NZ" dirty="0">
                <a:solidFill>
                  <a:srgbClr val="000000"/>
                </a:solidFill>
                <a:latin typeface="Cambria" panose="02040503050406030204" pitchFamily="18" charset="0"/>
                <a:ea typeface="Calibri" panose="020F0502020204030204" pitchFamily="34" charset="0"/>
              </a:rPr>
              <a:t>That levels of achievement “At’ or ‘Above’ for both males and females remain at current levels or increase (greater than 80% achieving at these levels).</a:t>
            </a:r>
            <a:endParaRPr lang="en-NZ" sz="2400" dirty="0">
              <a:solidFill>
                <a:srgbClr val="000000"/>
              </a:solidFill>
              <a:latin typeface="Cambria" panose="020405030504060302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0BA73DD7-0385-C74B-B82C-D425E5A6307D}"/>
              </a:ext>
            </a:extLst>
          </p:cNvPr>
          <p:cNvSpPr/>
          <p:nvPr/>
        </p:nvSpPr>
        <p:spPr>
          <a:xfrm>
            <a:off x="6788364" y="5954282"/>
            <a:ext cx="2098908" cy="400110"/>
          </a:xfrm>
          <a:prstGeom prst="rect">
            <a:avLst/>
          </a:prstGeom>
        </p:spPr>
        <p:txBody>
          <a:bodyPr wrap="none">
            <a:spAutoFit/>
          </a:bodyPr>
          <a:lstStyle/>
          <a:p>
            <a:r>
              <a:rPr lang="en-NZ" sz="2000" b="1" dirty="0">
                <a:solidFill>
                  <a:srgbClr val="000000"/>
                </a:solidFill>
                <a:highlight>
                  <a:srgbClr val="D3D3D3"/>
                </a:highlight>
                <a:latin typeface="Cambria" panose="02040503050406030204" pitchFamily="18" charset="0"/>
                <a:ea typeface="Times New Roman" panose="02020603050405020304" pitchFamily="18" charset="0"/>
              </a:rPr>
              <a:t>Target achieved </a:t>
            </a:r>
            <a:endParaRPr lang="en-US" sz="2000" dirty="0">
              <a:latin typeface="Cambria" panose="02040503050406030204" pitchFamily="18" charset="0"/>
            </a:endParaRPr>
          </a:p>
        </p:txBody>
      </p:sp>
      <p:sp>
        <p:nvSpPr>
          <p:cNvPr id="6" name="Rectangle 5">
            <a:extLst>
              <a:ext uri="{FF2B5EF4-FFF2-40B4-BE49-F238E27FC236}">
                <a16:creationId xmlns:a16="http://schemas.microsoft.com/office/drawing/2014/main" id="{223AF6A2-E540-F44E-AD1C-BE14CF081F95}"/>
              </a:ext>
            </a:extLst>
          </p:cNvPr>
          <p:cNvSpPr/>
          <p:nvPr/>
        </p:nvSpPr>
        <p:spPr>
          <a:xfrm>
            <a:off x="212651" y="3361633"/>
            <a:ext cx="8674621" cy="2397323"/>
          </a:xfrm>
          <a:prstGeom prst="rect">
            <a:avLst/>
          </a:prstGeom>
        </p:spPr>
        <p:txBody>
          <a:bodyPr wrap="square">
            <a:spAutoFit/>
          </a:bodyPr>
          <a:lstStyle/>
          <a:p>
            <a:pPr marL="342900" lvl="0" indent="-342900">
              <a:lnSpc>
                <a:spcPct val="120000"/>
              </a:lnSpc>
              <a:buFont typeface="Symbol" pitchFamily="2" charset="2"/>
              <a:buChar char=""/>
            </a:pPr>
            <a:r>
              <a:rPr lang="en-NZ" dirty="0">
                <a:solidFill>
                  <a:srgbClr val="000000"/>
                </a:solidFill>
                <a:latin typeface="Cambria" panose="02040503050406030204" pitchFamily="18" charset="0"/>
                <a:ea typeface="Palatino Linotype" panose="02040502050505030304" pitchFamily="18" charset="0"/>
                <a:cs typeface="Palatino Linotype" panose="02040502050505030304" pitchFamily="18" charset="0"/>
              </a:rPr>
              <a:t>In 2020 the percentage of boys achieving At or Above increased to 87% - up from 84% in 2019</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20000"/>
              </a:lnSpc>
              <a:buFont typeface="Symbol" pitchFamily="2" charset="2"/>
              <a:buChar char=""/>
            </a:pPr>
            <a:r>
              <a:rPr lang="en-NZ" dirty="0">
                <a:solidFill>
                  <a:srgbClr val="000000"/>
                </a:solidFill>
                <a:latin typeface="Cambria" panose="02040503050406030204" pitchFamily="18" charset="0"/>
                <a:ea typeface="Palatino Linotype" panose="02040502050505030304" pitchFamily="18" charset="0"/>
                <a:cs typeface="Palatino Linotype" panose="02040502050505030304" pitchFamily="18" charset="0"/>
              </a:rPr>
              <a:t>The percentage of females achieving At or Above decreased from 94% in 2019 to 87% in 2019.</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20000"/>
              </a:lnSpc>
              <a:buFont typeface="Symbol" pitchFamily="2" charset="2"/>
              <a:buChar char=""/>
            </a:pPr>
            <a:r>
              <a:rPr lang="en-NZ" dirty="0">
                <a:solidFill>
                  <a:srgbClr val="000000"/>
                </a:solidFill>
                <a:latin typeface="Cambria" panose="02040503050406030204" pitchFamily="18" charset="0"/>
                <a:ea typeface="Palatino Linotype" panose="02040502050505030304" pitchFamily="18" charset="0"/>
                <a:cs typeface="Palatino Linotype" panose="02040502050505030304" pitchFamily="18" charset="0"/>
              </a:rPr>
              <a:t>Although the Female percentage decreased by 7% it is still above 80% for achievement “At or Above”</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20000"/>
              </a:lnSpc>
              <a:spcAft>
                <a:spcPts val="1000"/>
              </a:spcAft>
              <a:buFont typeface="Symbol" pitchFamily="2" charset="2"/>
              <a:buChar char=""/>
            </a:pPr>
            <a:r>
              <a:rPr lang="en-NZ" dirty="0">
                <a:solidFill>
                  <a:srgbClr val="000000"/>
                </a:solidFill>
                <a:latin typeface="Cambria" panose="02040503050406030204" pitchFamily="18" charset="0"/>
                <a:ea typeface="Palatino Linotype" panose="02040502050505030304" pitchFamily="18" charset="0"/>
                <a:cs typeface="Palatino Linotype" panose="02040502050505030304" pitchFamily="18" charset="0"/>
              </a:rPr>
              <a:t>There was an improvement in the Above category for both males and females.</a:t>
            </a:r>
            <a:endParaRPr lang="en-NZ" sz="1600" dirty="0">
              <a:solidFill>
                <a:srgbClr val="000000"/>
              </a:solidFill>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1065654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F5DA-E4A0-0D4F-8DDC-6DC3E652EB69}"/>
              </a:ext>
            </a:extLst>
          </p:cNvPr>
          <p:cNvSpPr>
            <a:spLocks noGrp="1"/>
          </p:cNvSpPr>
          <p:nvPr>
            <p:ph type="title"/>
          </p:nvPr>
        </p:nvSpPr>
        <p:spPr/>
        <p:txBody>
          <a:bodyPr/>
          <a:lstStyle/>
          <a:p>
            <a:r>
              <a:rPr lang="en-US" dirty="0"/>
              <a:t>Target four</a:t>
            </a:r>
          </a:p>
        </p:txBody>
      </p:sp>
      <p:sp>
        <p:nvSpPr>
          <p:cNvPr id="3" name="Rectangle 2">
            <a:extLst>
              <a:ext uri="{FF2B5EF4-FFF2-40B4-BE49-F238E27FC236}">
                <a16:creationId xmlns:a16="http://schemas.microsoft.com/office/drawing/2014/main" id="{4A908B80-01FD-0249-8D93-8FA6BE010BB5}"/>
              </a:ext>
            </a:extLst>
          </p:cNvPr>
          <p:cNvSpPr/>
          <p:nvPr/>
        </p:nvSpPr>
        <p:spPr>
          <a:xfrm>
            <a:off x="170121" y="1711842"/>
            <a:ext cx="8761228" cy="1766317"/>
          </a:xfrm>
          <a:prstGeom prst="rect">
            <a:avLst/>
          </a:prstGeom>
        </p:spPr>
        <p:txBody>
          <a:bodyPr wrap="square">
            <a:spAutoFit/>
          </a:bodyPr>
          <a:lstStyle/>
          <a:p>
            <a:pPr marL="228600">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effectLst/>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latin typeface="Palatino Linotype" panose="02040502050505030304" pitchFamily="18" charset="0"/>
              <a:ea typeface="Calibri" panose="020F0502020204030204" pitchFamily="34" charset="0"/>
            </a:endParaRPr>
          </a:p>
          <a:p>
            <a:pPr marL="228600">
              <a:lnSpc>
                <a:spcPct val="115000"/>
              </a:lnSpc>
              <a:spcAft>
                <a:spcPts val="0"/>
              </a:spcAft>
            </a:pPr>
            <a:endParaRPr lang="en-NZ" sz="2400" dirty="0">
              <a:solidFill>
                <a:srgbClr val="000000"/>
              </a:solidFill>
              <a:effectLst/>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5E51E813-1B87-844E-A066-11AC86376D17}"/>
              </a:ext>
            </a:extLst>
          </p:cNvPr>
          <p:cNvSpPr/>
          <p:nvPr/>
        </p:nvSpPr>
        <p:spPr>
          <a:xfrm>
            <a:off x="307571" y="1798941"/>
            <a:ext cx="4572000" cy="1477905"/>
          </a:xfrm>
          <a:prstGeom prst="rect">
            <a:avLst/>
          </a:prstGeom>
        </p:spPr>
        <p:txBody>
          <a:bodyPr>
            <a:spAutoFit/>
          </a:bodyPr>
          <a:lstStyle/>
          <a:p>
            <a:pPr lvl="0">
              <a:lnSpc>
                <a:spcPct val="115000"/>
              </a:lnSpc>
              <a:spcAft>
                <a:spcPts val="1000"/>
              </a:spcAft>
            </a:pPr>
            <a:r>
              <a:rPr lang="en-NZ" sz="2000" dirty="0">
                <a:solidFill>
                  <a:srgbClr val="000000"/>
                </a:solidFill>
                <a:latin typeface="Cambria" panose="02040503050406030204" pitchFamily="18" charset="0"/>
                <a:ea typeface="Calibri" panose="020F0502020204030204" pitchFamily="34" charset="0"/>
              </a:rPr>
              <a:t>90% of pupils who attended ACS in Year 9 in 2019 will be at or above against National Curriculum levels by the end of Year 10.</a:t>
            </a:r>
            <a:endParaRPr lang="en-NZ" sz="2000" dirty="0">
              <a:solidFill>
                <a:srgbClr val="000000"/>
              </a:solidFill>
              <a:effectLst/>
              <a:latin typeface="Cambria" panose="02040503050406030204" pitchFamily="18" charset="0"/>
              <a:ea typeface="Calibri" panose="020F0502020204030204" pitchFamily="34" charset="0"/>
            </a:endParaRPr>
          </a:p>
        </p:txBody>
      </p:sp>
      <p:graphicFrame>
        <p:nvGraphicFramePr>
          <p:cNvPr id="8" name="Table 7">
            <a:extLst>
              <a:ext uri="{FF2B5EF4-FFF2-40B4-BE49-F238E27FC236}">
                <a16:creationId xmlns:a16="http://schemas.microsoft.com/office/drawing/2014/main" id="{A90CF73A-E1C3-5A4F-99C7-2FF97873E648}"/>
              </a:ext>
            </a:extLst>
          </p:cNvPr>
          <p:cNvGraphicFramePr>
            <a:graphicFrameLocks noGrp="1"/>
          </p:cNvGraphicFramePr>
          <p:nvPr>
            <p:extLst>
              <p:ext uri="{D42A27DB-BD31-4B8C-83A1-F6EECF244321}">
                <p14:modId xmlns:p14="http://schemas.microsoft.com/office/powerpoint/2010/main" val="2652476180"/>
              </p:ext>
            </p:extLst>
          </p:nvPr>
        </p:nvGraphicFramePr>
        <p:xfrm>
          <a:off x="241069" y="3565258"/>
          <a:ext cx="7614458" cy="2723896"/>
        </p:xfrm>
        <a:graphic>
          <a:graphicData uri="http://schemas.openxmlformats.org/drawingml/2006/table">
            <a:tbl>
              <a:tblPr>
                <a:tableStyleId>{5C22544A-7EE6-4342-B048-85BDC9FD1C3A}</a:tableStyleId>
              </a:tblPr>
              <a:tblGrid>
                <a:gridCol w="5270269">
                  <a:extLst>
                    <a:ext uri="{9D8B030D-6E8A-4147-A177-3AD203B41FA5}">
                      <a16:colId xmlns:a16="http://schemas.microsoft.com/office/drawing/2014/main" val="2751823891"/>
                    </a:ext>
                  </a:extLst>
                </a:gridCol>
                <a:gridCol w="1018656">
                  <a:extLst>
                    <a:ext uri="{9D8B030D-6E8A-4147-A177-3AD203B41FA5}">
                      <a16:colId xmlns:a16="http://schemas.microsoft.com/office/drawing/2014/main" val="927683627"/>
                    </a:ext>
                  </a:extLst>
                </a:gridCol>
                <a:gridCol w="1325533">
                  <a:extLst>
                    <a:ext uri="{9D8B030D-6E8A-4147-A177-3AD203B41FA5}">
                      <a16:colId xmlns:a16="http://schemas.microsoft.com/office/drawing/2014/main" val="3198240342"/>
                    </a:ext>
                  </a:extLst>
                </a:gridCol>
              </a:tblGrid>
              <a:tr h="0">
                <a:tc>
                  <a:txBody>
                    <a:bodyPr/>
                    <a:lstStyle/>
                    <a:p>
                      <a:pPr>
                        <a:lnSpc>
                          <a:spcPct val="115000"/>
                        </a:lnSpc>
                        <a:spcAft>
                          <a:spcPts val="1000"/>
                        </a:spcAft>
                      </a:pPr>
                      <a:r>
                        <a:rPr lang="en-NZ" sz="1800" dirty="0">
                          <a:effectLst/>
                          <a:latin typeface="Cambria" panose="02040503050406030204" pitchFamily="18" charset="0"/>
                        </a:rPr>
                        <a:t>Number and % </a:t>
                      </a:r>
                      <a:r>
                        <a:rPr lang="en-AU" sz="1800" dirty="0">
                          <a:effectLst/>
                          <a:latin typeface="Cambria" panose="02040503050406030204" pitchFamily="18" charset="0"/>
                        </a:rPr>
                        <a:t>of pupils in year 10, 2020 who have an end of year OTJ from ACS , excluding </a:t>
                      </a:r>
                      <a:r>
                        <a:rPr lang="en-NZ" sz="1800" dirty="0">
                          <a:effectLst/>
                          <a:latin typeface="Cambria" panose="02040503050406030204" pitchFamily="18" charset="0"/>
                        </a:rPr>
                        <a:t>IEP students, on confirmed list who achieved AT or ABOVE expected curriculum level.</a:t>
                      </a:r>
                    </a:p>
                  </a:txBody>
                  <a:tcPr marL="63500" marR="63500" marT="63500" marB="63500"/>
                </a:tc>
                <a:tc>
                  <a:txBody>
                    <a:bodyPr/>
                    <a:lstStyle/>
                    <a:p>
                      <a:pPr>
                        <a:lnSpc>
                          <a:spcPct val="115000"/>
                        </a:lnSpc>
                        <a:spcAft>
                          <a:spcPts val="1000"/>
                        </a:spcAft>
                      </a:pPr>
                      <a:r>
                        <a:rPr lang="en-NZ" sz="1800" dirty="0">
                          <a:effectLst/>
                          <a:latin typeface="Cambria" panose="02040503050406030204" pitchFamily="18" charset="0"/>
                        </a:rPr>
                        <a:t>Number</a:t>
                      </a:r>
                    </a:p>
                    <a:p>
                      <a:pPr>
                        <a:lnSpc>
                          <a:spcPct val="115000"/>
                        </a:lnSpc>
                        <a:spcAft>
                          <a:spcPts val="1000"/>
                        </a:spcAft>
                      </a:pPr>
                      <a:r>
                        <a:rPr lang="en-NZ" sz="1800" dirty="0">
                          <a:effectLst/>
                          <a:latin typeface="Cambria" panose="02040503050406030204" pitchFamily="18" charset="0"/>
                        </a:rPr>
                        <a:t>16</a:t>
                      </a:r>
                      <a:endParaRPr lang="en-NZ" sz="1800" dirty="0">
                        <a:solidFill>
                          <a:srgbClr val="000000"/>
                        </a:solidFill>
                        <a:effectLst/>
                        <a:latin typeface="Cambria" panose="02040503050406030204" pitchFamily="18" charset="0"/>
                        <a:ea typeface="Calibri" panose="020F0502020204030204" pitchFamily="34" charset="0"/>
                      </a:endParaRPr>
                    </a:p>
                  </a:txBody>
                  <a:tcPr marL="63500" marR="63500" marT="63500" marB="63500"/>
                </a:tc>
                <a:tc>
                  <a:txBody>
                    <a:bodyPr/>
                    <a:lstStyle/>
                    <a:p>
                      <a:pPr>
                        <a:lnSpc>
                          <a:spcPct val="115000"/>
                        </a:lnSpc>
                        <a:spcAft>
                          <a:spcPts val="1000"/>
                        </a:spcAft>
                      </a:pPr>
                      <a:r>
                        <a:rPr lang="en-NZ" sz="1800">
                          <a:effectLst/>
                          <a:latin typeface="Cambria" panose="02040503050406030204" pitchFamily="18" charset="0"/>
                        </a:rPr>
                        <a:t>%</a:t>
                      </a:r>
                    </a:p>
                    <a:p>
                      <a:pPr>
                        <a:lnSpc>
                          <a:spcPct val="115000"/>
                        </a:lnSpc>
                        <a:spcAft>
                          <a:spcPts val="1000"/>
                        </a:spcAft>
                      </a:pPr>
                      <a:r>
                        <a:rPr lang="en-NZ" sz="1800">
                          <a:effectLst/>
                          <a:latin typeface="Cambria" panose="02040503050406030204" pitchFamily="18" charset="0"/>
                        </a:rPr>
                        <a:t>89%</a:t>
                      </a:r>
                      <a:endParaRPr lang="en-NZ" sz="1800">
                        <a:solidFill>
                          <a:srgbClr val="000000"/>
                        </a:solidFill>
                        <a:effectLst/>
                        <a:latin typeface="Cambria" panose="020405030504060302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1615295036"/>
                  </a:ext>
                </a:extLst>
              </a:tr>
              <a:tr h="0">
                <a:tc>
                  <a:txBody>
                    <a:bodyPr/>
                    <a:lstStyle/>
                    <a:p>
                      <a:pPr>
                        <a:lnSpc>
                          <a:spcPct val="115000"/>
                        </a:lnSpc>
                        <a:spcAft>
                          <a:spcPts val="1000"/>
                        </a:spcAft>
                      </a:pPr>
                      <a:r>
                        <a:rPr lang="en-NZ" sz="1800" dirty="0">
                          <a:effectLst/>
                          <a:latin typeface="Cambria" panose="02040503050406030204" pitchFamily="18" charset="0"/>
                        </a:rPr>
                        <a:t>Were 90% of the Year 10 cohort at ACS who attended ACS in 2019 and not on the IEP or Learning needs exclusion list AT or ABOVE expectation for their OTJ at end of year 2020?</a:t>
                      </a:r>
                      <a:endParaRPr lang="en-NZ" sz="1800" dirty="0">
                        <a:solidFill>
                          <a:srgbClr val="000000"/>
                        </a:solidFill>
                        <a:effectLst/>
                        <a:latin typeface="Cambria" panose="02040503050406030204" pitchFamily="18" charset="0"/>
                        <a:ea typeface="Calibri" panose="020F0502020204030204" pitchFamily="34" charset="0"/>
                      </a:endParaRPr>
                    </a:p>
                  </a:txBody>
                  <a:tcPr marL="63500" marR="63500" marT="63500" marB="63500"/>
                </a:tc>
                <a:tc gridSpan="2">
                  <a:txBody>
                    <a:bodyPr/>
                    <a:lstStyle/>
                    <a:p>
                      <a:pPr>
                        <a:lnSpc>
                          <a:spcPct val="115000"/>
                        </a:lnSpc>
                        <a:spcAft>
                          <a:spcPts val="1000"/>
                        </a:spcAft>
                      </a:pPr>
                      <a:r>
                        <a:rPr lang="en-NZ" sz="1800" dirty="0">
                          <a:effectLst/>
                          <a:latin typeface="Cambria" panose="02040503050406030204" pitchFamily="18" charset="0"/>
                        </a:rPr>
                        <a:t>NO</a:t>
                      </a:r>
                    </a:p>
                    <a:p>
                      <a:pPr>
                        <a:lnSpc>
                          <a:spcPct val="115000"/>
                        </a:lnSpc>
                        <a:spcAft>
                          <a:spcPts val="1000"/>
                        </a:spcAft>
                      </a:pPr>
                      <a:r>
                        <a:rPr lang="en-NZ" sz="1800" dirty="0">
                          <a:solidFill>
                            <a:srgbClr val="000000"/>
                          </a:solidFill>
                          <a:effectLst/>
                          <a:latin typeface="Cambria" panose="02040503050406030204" pitchFamily="18" charset="0"/>
                          <a:ea typeface="Calibri" panose="020F0502020204030204" pitchFamily="34" charset="0"/>
                        </a:rPr>
                        <a:t>But so close!</a:t>
                      </a:r>
                    </a:p>
                  </a:txBody>
                  <a:tcPr marL="63500" marR="63500" marT="63500" marB="63500"/>
                </a:tc>
                <a:tc hMerge="1">
                  <a:txBody>
                    <a:bodyPr/>
                    <a:lstStyle/>
                    <a:p>
                      <a:endParaRPr lang="en-US"/>
                    </a:p>
                  </a:txBody>
                  <a:tcPr/>
                </a:tc>
                <a:extLst>
                  <a:ext uri="{0D108BD9-81ED-4DB2-BD59-A6C34878D82A}">
                    <a16:rowId xmlns:a16="http://schemas.microsoft.com/office/drawing/2014/main" val="1381532939"/>
                  </a:ext>
                </a:extLst>
              </a:tr>
            </a:tbl>
          </a:graphicData>
        </a:graphic>
      </p:graphicFrame>
    </p:spTree>
    <p:extLst>
      <p:ext uri="{BB962C8B-B14F-4D97-AF65-F5344CB8AC3E}">
        <p14:creationId xmlns:p14="http://schemas.microsoft.com/office/powerpoint/2010/main" val="2206284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C72E-8C0E-EE41-874E-8180F59F61E8}"/>
              </a:ext>
            </a:extLst>
          </p:cNvPr>
          <p:cNvSpPr>
            <a:spLocks noGrp="1"/>
          </p:cNvSpPr>
          <p:nvPr>
            <p:ph type="title"/>
          </p:nvPr>
        </p:nvSpPr>
        <p:spPr/>
        <p:txBody>
          <a:bodyPr/>
          <a:lstStyle/>
          <a:p>
            <a:r>
              <a:rPr lang="en-AU" b="1" dirty="0">
                <a:latin typeface="Cambria" panose="02040503050406030204" pitchFamily="18" charset="0"/>
                <a:ea typeface="Times New Roman" panose="02020603050405020304" pitchFamily="18" charset="0"/>
                <a:cs typeface="Arial" panose="020B0604020202020204" pitchFamily="34" charset="0"/>
              </a:rPr>
              <a:t>Annual Goal:  Maths </a:t>
            </a:r>
            <a:r>
              <a:rPr lang="en-AU" dirty="0">
                <a:latin typeface="Cambria" panose="02040503050406030204" pitchFamily="18" charset="0"/>
                <a:ea typeface="Times New Roman" panose="02020603050405020304" pitchFamily="18" charset="0"/>
                <a:cs typeface="Arial" panose="020B0604020202020204" pitchFamily="34" charset="0"/>
              </a:rPr>
              <a:t> </a:t>
            </a:r>
            <a:br>
              <a:rPr lang="en-NZ"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41E68716-5B31-9146-88CB-8B05557C7C88}"/>
              </a:ext>
            </a:extLst>
          </p:cNvPr>
          <p:cNvSpPr/>
          <p:nvPr/>
        </p:nvSpPr>
        <p:spPr>
          <a:xfrm>
            <a:off x="522980" y="1764577"/>
            <a:ext cx="8239279" cy="1200329"/>
          </a:xfrm>
          <a:prstGeom prst="rect">
            <a:avLst/>
          </a:prstGeom>
        </p:spPr>
        <p:txBody>
          <a:bodyPr wrap="square">
            <a:spAutoFit/>
          </a:bodyPr>
          <a:lstStyle/>
          <a:p>
            <a:endParaRPr lang="en-US" sz="2400" dirty="0"/>
          </a:p>
          <a:p>
            <a:endParaRPr lang="en-US" sz="2400" dirty="0"/>
          </a:p>
          <a:p>
            <a:endParaRPr lang="en-US" sz="2400" dirty="0"/>
          </a:p>
        </p:txBody>
      </p:sp>
      <p:sp>
        <p:nvSpPr>
          <p:cNvPr id="4" name="Rectangle 3">
            <a:extLst>
              <a:ext uri="{FF2B5EF4-FFF2-40B4-BE49-F238E27FC236}">
                <a16:creationId xmlns:a16="http://schemas.microsoft.com/office/drawing/2014/main" id="{E838C1F3-AE68-CE4A-B621-CA6356464583}"/>
              </a:ext>
            </a:extLst>
          </p:cNvPr>
          <p:cNvSpPr/>
          <p:nvPr/>
        </p:nvSpPr>
        <p:spPr>
          <a:xfrm>
            <a:off x="148856" y="1658679"/>
            <a:ext cx="8771860" cy="4062651"/>
          </a:xfrm>
          <a:prstGeom prst="rect">
            <a:avLst/>
          </a:prstGeom>
        </p:spPr>
        <p:txBody>
          <a:bodyPr wrap="square">
            <a:spAutoFit/>
          </a:bodyPr>
          <a:lstStyle/>
          <a:p>
            <a:r>
              <a:rPr lang="en-NZ" sz="2000" dirty="0">
                <a:latin typeface="Cambria" panose="02040503050406030204" pitchFamily="18" charset="0"/>
                <a:ea typeface="Calibri" panose="020F0502020204030204" pitchFamily="34" charset="0"/>
                <a:cs typeface="Calibri" panose="020F0502020204030204" pitchFamily="34" charset="0"/>
              </a:rPr>
              <a:t>Quality education means all pupils in years 1 to 10 will achieve to their expected level against the National Curriculum by the end of the year as a minimum in Mathematics and its associated competencies</a:t>
            </a:r>
            <a:r>
              <a:rPr lang="en-NZ" sz="2000" dirty="0">
                <a:latin typeface="Cambria" panose="02040503050406030204" pitchFamily="18" charset="0"/>
              </a:rPr>
              <a:t> </a:t>
            </a:r>
          </a:p>
          <a:p>
            <a:endParaRPr lang="en-NZ" dirty="0"/>
          </a:p>
          <a:p>
            <a:endParaRPr lang="en-NZ" dirty="0"/>
          </a:p>
          <a:p>
            <a:pPr marL="285750" lvl="0" indent="-285750">
              <a:buFont typeface="Arial" panose="020B0604020202020204" pitchFamily="34" charset="0"/>
              <a:buChar char="•"/>
            </a:pPr>
            <a:r>
              <a:rPr lang="en-NZ" dirty="0">
                <a:latin typeface="Cambria" panose="02040503050406030204" pitchFamily="18" charset="0"/>
              </a:rPr>
              <a:t>Celebrating 88% At or Above - an upward trend of the last three years</a:t>
            </a:r>
          </a:p>
          <a:p>
            <a:pPr marL="285750" lvl="0" indent="-285750">
              <a:buFont typeface="Arial" panose="020B0604020202020204" pitchFamily="34" charset="0"/>
              <a:buChar char="•"/>
            </a:pPr>
            <a:endParaRPr lang="en-NZ" dirty="0">
              <a:latin typeface="Cambria" panose="02040503050406030204" pitchFamily="18" charset="0"/>
            </a:endParaRPr>
          </a:p>
          <a:p>
            <a:pPr marL="285750" lvl="0" indent="-285750">
              <a:buFont typeface="Arial" panose="020B0604020202020204" pitchFamily="34" charset="0"/>
              <a:buChar char="•"/>
            </a:pPr>
            <a:r>
              <a:rPr lang="en-NZ" dirty="0">
                <a:latin typeface="Cambria" panose="02040503050406030204" pitchFamily="18" charset="0"/>
              </a:rPr>
              <a:t>Significant shift out of the Well Below/Below category</a:t>
            </a:r>
          </a:p>
          <a:p>
            <a:pPr marL="285750" lvl="0" indent="-285750">
              <a:buFont typeface="Arial" panose="020B0604020202020204" pitchFamily="34" charset="0"/>
              <a:buChar char="•"/>
            </a:pPr>
            <a:endParaRPr lang="en-NZ" dirty="0">
              <a:latin typeface="Cambria" panose="02040503050406030204" pitchFamily="18" charset="0"/>
            </a:endParaRPr>
          </a:p>
          <a:p>
            <a:pPr marL="285750" lvl="0" indent="-285750">
              <a:buFont typeface="Arial" panose="020B0604020202020204" pitchFamily="34" charset="0"/>
              <a:buChar char="•"/>
            </a:pPr>
            <a:r>
              <a:rPr lang="en-NZ" dirty="0">
                <a:latin typeface="Cambria" panose="02040503050406030204" pitchFamily="18" charset="0"/>
              </a:rPr>
              <a:t>OTJ’s and PAT’s are in alignment</a:t>
            </a:r>
          </a:p>
          <a:p>
            <a:pPr marL="285750" lvl="0" indent="-285750">
              <a:buFont typeface="Arial" panose="020B0604020202020204" pitchFamily="34" charset="0"/>
              <a:buChar char="•"/>
            </a:pPr>
            <a:endParaRPr lang="en-NZ" dirty="0">
              <a:latin typeface="Cambria" panose="02040503050406030204" pitchFamily="18" charset="0"/>
            </a:endParaRPr>
          </a:p>
          <a:p>
            <a:pPr marL="285750" indent="-285750">
              <a:buFont typeface="Arial" panose="020B0604020202020204" pitchFamily="34" charset="0"/>
              <a:buChar char="•"/>
            </a:pPr>
            <a:r>
              <a:rPr lang="en-NZ" dirty="0">
                <a:latin typeface="Cambria" panose="02040503050406030204" pitchFamily="18" charset="0"/>
              </a:rPr>
              <a:t> Maori and Pasifika improvement is similar to the school trend  </a:t>
            </a:r>
          </a:p>
          <a:p>
            <a:endParaRPr lang="en-NZ" dirty="0"/>
          </a:p>
          <a:p>
            <a:endParaRPr lang="en-US" dirty="0"/>
          </a:p>
        </p:txBody>
      </p:sp>
    </p:spTree>
    <p:extLst>
      <p:ext uri="{BB962C8B-B14F-4D97-AF65-F5344CB8AC3E}">
        <p14:creationId xmlns:p14="http://schemas.microsoft.com/office/powerpoint/2010/main" val="1074681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A349-9600-494B-A58F-796C31654FF6}"/>
              </a:ext>
            </a:extLst>
          </p:cNvPr>
          <p:cNvSpPr>
            <a:spLocks noGrp="1"/>
          </p:cNvSpPr>
          <p:nvPr>
            <p:ph type="title"/>
          </p:nvPr>
        </p:nvSpPr>
        <p:spPr/>
        <p:txBody>
          <a:bodyPr/>
          <a:lstStyle/>
          <a:p>
            <a:r>
              <a:rPr lang="en-US" dirty="0"/>
              <a:t>Possible areas of focus 2021</a:t>
            </a:r>
          </a:p>
        </p:txBody>
      </p:sp>
      <p:sp>
        <p:nvSpPr>
          <p:cNvPr id="4" name="Rectangle 3">
            <a:extLst>
              <a:ext uri="{FF2B5EF4-FFF2-40B4-BE49-F238E27FC236}">
                <a16:creationId xmlns:a16="http://schemas.microsoft.com/office/drawing/2014/main" id="{6AE2659E-3742-684F-B207-BA2D40C0E35C}"/>
              </a:ext>
            </a:extLst>
          </p:cNvPr>
          <p:cNvSpPr/>
          <p:nvPr/>
        </p:nvSpPr>
        <p:spPr>
          <a:xfrm>
            <a:off x="162098" y="1797633"/>
            <a:ext cx="8819803" cy="4475328"/>
          </a:xfrm>
          <a:prstGeom prst="rect">
            <a:avLst/>
          </a:prstGeom>
        </p:spPr>
        <p:txBody>
          <a:bodyPr wrap="square">
            <a:spAutoFit/>
          </a:bodyPr>
          <a:lstStyle/>
          <a:p>
            <a:pPr>
              <a:lnSpc>
                <a:spcPct val="115000"/>
              </a:lnSpc>
              <a:spcAft>
                <a:spcPts val="1000"/>
              </a:spcAft>
            </a:pPr>
            <a:r>
              <a:rPr lang="en-NZ" dirty="0">
                <a:solidFill>
                  <a:srgbClr val="000000"/>
                </a:solidFill>
                <a:latin typeface="Cambria" panose="02040503050406030204" pitchFamily="18" charset="0"/>
                <a:ea typeface="Times New Roman" panose="02020603050405020304" pitchFamily="18" charset="0"/>
              </a:rPr>
              <a:t>2020 Year 4 mismatch between OTJ’s and PAT’s (OTJ”s low, PAT’s high)</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15000"/>
              </a:lnSpc>
              <a:spcAft>
                <a:spcPts val="1000"/>
              </a:spcAft>
              <a:buFont typeface="Symbol" pitchFamily="2" charset="2"/>
              <a:buChar char=""/>
            </a:pPr>
            <a:r>
              <a:rPr lang="en-NZ" u="sng" dirty="0">
                <a:solidFill>
                  <a:srgbClr val="000000"/>
                </a:solidFill>
                <a:latin typeface="Cambria" panose="02040503050406030204" pitchFamily="18" charset="0"/>
                <a:ea typeface="Times New Roman" panose="02020603050405020304" pitchFamily="18" charset="0"/>
              </a:rPr>
              <a:t>Target</a:t>
            </a:r>
            <a:r>
              <a:rPr lang="en-NZ" dirty="0">
                <a:solidFill>
                  <a:srgbClr val="000000"/>
                </a:solidFill>
                <a:latin typeface="Cambria" panose="02040503050406030204" pitchFamily="18" charset="0"/>
                <a:ea typeface="Times New Roman" panose="02020603050405020304" pitchFamily="18" charset="0"/>
              </a:rPr>
              <a:t> 85% of Year 5’s to be At/Above expectation and that the OTJ’s and PAT’s are in reasonable alignment. </a:t>
            </a:r>
            <a:endParaRPr lang="en-NZ" sz="1600" dirty="0">
              <a:solidFill>
                <a:srgbClr val="000000"/>
              </a:solidFill>
              <a:latin typeface="Cambria" panose="02040503050406030204" pitchFamily="18" charset="0"/>
              <a:ea typeface="Calibri" panose="020F0502020204030204" pitchFamily="34" charset="0"/>
            </a:endParaRPr>
          </a:p>
          <a:p>
            <a:pPr>
              <a:lnSpc>
                <a:spcPct val="115000"/>
              </a:lnSpc>
              <a:spcAft>
                <a:spcPts val="1000"/>
              </a:spcAft>
            </a:pPr>
            <a:r>
              <a:rPr lang="en-NZ" dirty="0">
                <a:solidFill>
                  <a:srgbClr val="000000"/>
                </a:solidFill>
                <a:latin typeface="Cambria" panose="02040503050406030204" pitchFamily="18" charset="0"/>
                <a:ea typeface="Calibri" panose="020F0502020204030204" pitchFamily="34" charset="0"/>
              </a:rPr>
              <a:t>2020 Year 4 (33%), Year 6 (32%), Year 8 (31%) Girls – Below Expectation    </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15000"/>
              </a:lnSpc>
              <a:spcAft>
                <a:spcPts val="1000"/>
              </a:spcAft>
              <a:buFont typeface="Symbol" pitchFamily="2" charset="2"/>
              <a:buChar char=""/>
            </a:pPr>
            <a:r>
              <a:rPr lang="en-NZ" u="sng" dirty="0">
                <a:solidFill>
                  <a:srgbClr val="000000"/>
                </a:solidFill>
                <a:latin typeface="Cambria" panose="02040503050406030204" pitchFamily="18" charset="0"/>
                <a:ea typeface="Calibri" panose="020F0502020204030204" pitchFamily="34" charset="0"/>
              </a:rPr>
              <a:t>Target</a:t>
            </a:r>
            <a:r>
              <a:rPr lang="en-NZ" dirty="0">
                <a:solidFill>
                  <a:srgbClr val="000000"/>
                </a:solidFill>
                <a:latin typeface="Cambria" panose="02040503050406030204" pitchFamily="18" charset="0"/>
                <a:ea typeface="Calibri" panose="020F0502020204030204" pitchFamily="34" charset="0"/>
              </a:rPr>
              <a:t> 85% of 2021 Year 5,7,9 girls to move to be At Expectation in both the OTJ and PAT data (halve the </a:t>
            </a:r>
            <a:r>
              <a:rPr lang="en-NZ" dirty="0" err="1">
                <a:solidFill>
                  <a:srgbClr val="000000"/>
                </a:solidFill>
                <a:latin typeface="Cambria" panose="02040503050406030204" pitchFamily="18" charset="0"/>
                <a:ea typeface="Calibri" panose="020F0502020204030204" pitchFamily="34" charset="0"/>
              </a:rPr>
              <a:t>Belows</a:t>
            </a:r>
            <a:r>
              <a:rPr lang="en-NZ" dirty="0">
                <a:solidFill>
                  <a:srgbClr val="000000"/>
                </a:solidFill>
                <a:latin typeface="Cambria" panose="02040503050406030204" pitchFamily="18" charset="0"/>
                <a:ea typeface="Calibri" panose="020F0502020204030204" pitchFamily="34" charset="0"/>
              </a:rPr>
              <a:t>’ and maintain no Well </a:t>
            </a:r>
            <a:r>
              <a:rPr lang="en-NZ" dirty="0" err="1">
                <a:solidFill>
                  <a:srgbClr val="000000"/>
                </a:solidFill>
                <a:latin typeface="Cambria" panose="02040503050406030204" pitchFamily="18" charset="0"/>
                <a:ea typeface="Calibri" panose="020F0502020204030204" pitchFamily="34" charset="0"/>
              </a:rPr>
              <a:t>Belows</a:t>
            </a:r>
            <a:r>
              <a:rPr lang="en-NZ" dirty="0">
                <a:solidFill>
                  <a:srgbClr val="000000"/>
                </a:solidFill>
                <a:latin typeface="Cambria" panose="02040503050406030204" pitchFamily="18" charset="0"/>
                <a:ea typeface="Calibri" panose="020F0502020204030204" pitchFamily="34" charset="0"/>
              </a:rPr>
              <a:t>’)</a:t>
            </a:r>
            <a:endParaRPr lang="en-NZ" sz="1600" dirty="0">
              <a:solidFill>
                <a:srgbClr val="000000"/>
              </a:solidFill>
              <a:latin typeface="Cambria" panose="02040503050406030204" pitchFamily="18" charset="0"/>
              <a:ea typeface="Calibri" panose="020F0502020204030204" pitchFamily="34" charset="0"/>
            </a:endParaRPr>
          </a:p>
          <a:p>
            <a:pPr>
              <a:lnSpc>
                <a:spcPct val="115000"/>
              </a:lnSpc>
              <a:spcAft>
                <a:spcPts val="1000"/>
              </a:spcAft>
            </a:pPr>
            <a:r>
              <a:rPr lang="en-NZ" dirty="0">
                <a:solidFill>
                  <a:srgbClr val="000000"/>
                </a:solidFill>
                <a:latin typeface="Cambria" panose="02040503050406030204" pitchFamily="18" charset="0"/>
                <a:ea typeface="Calibri" panose="020F0502020204030204" pitchFamily="34" charset="0"/>
              </a:rPr>
              <a:t>Watch Year 7 cohort. OTJ’s 2019 100% At or Above, they have dropped this year 77% At or Above</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15000"/>
              </a:lnSpc>
              <a:spcAft>
                <a:spcPts val="1000"/>
              </a:spcAft>
              <a:buFont typeface="Symbol" pitchFamily="2" charset="2"/>
              <a:buChar char=""/>
            </a:pPr>
            <a:r>
              <a:rPr lang="en-NZ" u="sng" dirty="0">
                <a:solidFill>
                  <a:srgbClr val="000000"/>
                </a:solidFill>
                <a:latin typeface="Cambria" panose="02040503050406030204" pitchFamily="18" charset="0"/>
                <a:ea typeface="Calibri" panose="020F0502020204030204" pitchFamily="34" charset="0"/>
              </a:rPr>
              <a:t>Target</a:t>
            </a:r>
            <a:r>
              <a:rPr lang="en-NZ" dirty="0">
                <a:solidFill>
                  <a:srgbClr val="000000"/>
                </a:solidFill>
                <a:latin typeface="Cambria" panose="02040503050406030204" pitchFamily="18" charset="0"/>
                <a:ea typeface="Calibri" panose="020F0502020204030204" pitchFamily="34" charset="0"/>
              </a:rPr>
              <a:t> Year 9 (2021) – 85% to be At or Above</a:t>
            </a:r>
            <a:endParaRPr lang="en-NZ" sz="1600" dirty="0">
              <a:solidFill>
                <a:srgbClr val="000000"/>
              </a:solidFill>
              <a:latin typeface="Cambria" panose="02040503050406030204" pitchFamily="18" charset="0"/>
              <a:ea typeface="Calibri" panose="020F0502020204030204" pitchFamily="34" charset="0"/>
            </a:endParaRPr>
          </a:p>
          <a:p>
            <a:pPr>
              <a:lnSpc>
                <a:spcPct val="115000"/>
              </a:lnSpc>
              <a:spcAft>
                <a:spcPts val="1000"/>
              </a:spcAft>
            </a:pPr>
            <a:r>
              <a:rPr lang="en-NZ" dirty="0">
                <a:solidFill>
                  <a:srgbClr val="000000"/>
                </a:solidFill>
                <a:latin typeface="Cambria" panose="02040503050406030204" pitchFamily="18" charset="0"/>
                <a:ea typeface="Calibri" panose="020F0502020204030204" pitchFamily="34" charset="0"/>
              </a:rPr>
              <a:t>Maori/Pasifika. 2020 </a:t>
            </a:r>
            <a:r>
              <a:rPr lang="en-NZ" dirty="0">
                <a:solidFill>
                  <a:srgbClr val="000000"/>
                </a:solidFill>
                <a:latin typeface="Cambria" panose="02040503050406030204" pitchFamily="18" charset="0"/>
                <a:ea typeface="MS Gothic" panose="020B0609070205080204" pitchFamily="49" charset="-128"/>
                <a:cs typeface="Times New Roman" panose="02020603050405020304" pitchFamily="18" charset="0"/>
              </a:rPr>
              <a:t>Maori 67% and Pasifika 71% At or Above Expectation</a:t>
            </a:r>
            <a:endParaRPr lang="en-NZ" sz="1600" dirty="0">
              <a:solidFill>
                <a:srgbClr val="000000"/>
              </a:solidFill>
              <a:latin typeface="Cambria" panose="02040503050406030204" pitchFamily="18" charset="0"/>
              <a:ea typeface="Calibri" panose="020F0502020204030204" pitchFamily="34" charset="0"/>
            </a:endParaRPr>
          </a:p>
          <a:p>
            <a:pPr marL="342900" lvl="0" indent="-342900">
              <a:lnSpc>
                <a:spcPct val="115000"/>
              </a:lnSpc>
              <a:spcAft>
                <a:spcPts val="1000"/>
              </a:spcAft>
              <a:buFont typeface="Symbol" pitchFamily="2" charset="2"/>
              <a:buChar char=""/>
            </a:pPr>
            <a:r>
              <a:rPr lang="en-NZ" u="sng" dirty="0">
                <a:solidFill>
                  <a:srgbClr val="000000"/>
                </a:solidFill>
                <a:latin typeface="Cambria" panose="02040503050406030204" pitchFamily="18" charset="0"/>
                <a:ea typeface="MS Gothic" panose="020B0609070205080204" pitchFamily="49" charset="-128"/>
                <a:cs typeface="Times New Roman" panose="02020603050405020304" pitchFamily="18" charset="0"/>
              </a:rPr>
              <a:t>Target</a:t>
            </a:r>
            <a:r>
              <a:rPr lang="en-NZ" dirty="0">
                <a:solidFill>
                  <a:srgbClr val="000000"/>
                </a:solidFill>
                <a:latin typeface="Cambria" panose="02040503050406030204" pitchFamily="18" charset="0"/>
                <a:ea typeface="MS Gothic" panose="020B0609070205080204" pitchFamily="49" charset="-128"/>
                <a:cs typeface="Times New Roman" panose="02020603050405020304" pitchFamily="18" charset="0"/>
              </a:rPr>
              <a:t> – 80% of Maori and Pasifika to be At or Above</a:t>
            </a:r>
            <a:endParaRPr lang="en-NZ" sz="1600" dirty="0">
              <a:solidFill>
                <a:srgbClr val="000000"/>
              </a:solidFill>
              <a:effectLst/>
              <a:latin typeface="Cambria" panose="02040503050406030204" pitchFamily="18" charset="0"/>
              <a:ea typeface="Calibri" panose="020F0502020204030204" pitchFamily="34" charset="0"/>
            </a:endParaRPr>
          </a:p>
        </p:txBody>
      </p:sp>
    </p:spTree>
    <p:extLst>
      <p:ext uri="{BB962C8B-B14F-4D97-AF65-F5344CB8AC3E}">
        <p14:creationId xmlns:p14="http://schemas.microsoft.com/office/powerpoint/2010/main" val="26221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9BD1-EC87-1643-AACB-CF651837A318}"/>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Writing</a:t>
            </a:r>
            <a:endParaRPr lang="en-US" dirty="0"/>
          </a:p>
        </p:txBody>
      </p:sp>
      <p:sp>
        <p:nvSpPr>
          <p:cNvPr id="3" name="Rectangle 2">
            <a:extLst>
              <a:ext uri="{FF2B5EF4-FFF2-40B4-BE49-F238E27FC236}">
                <a16:creationId xmlns:a16="http://schemas.microsoft.com/office/drawing/2014/main" id="{9C679C43-79DA-584F-ACA2-9AE30439FCF3}"/>
              </a:ext>
            </a:extLst>
          </p:cNvPr>
          <p:cNvSpPr/>
          <p:nvPr/>
        </p:nvSpPr>
        <p:spPr>
          <a:xfrm>
            <a:off x="112642" y="1670044"/>
            <a:ext cx="8845827" cy="4647426"/>
          </a:xfrm>
          <a:prstGeom prst="rect">
            <a:avLst/>
          </a:prstGeom>
        </p:spPr>
        <p:txBody>
          <a:bodyPr wrap="square">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NZ" sz="1600" dirty="0">
                <a:latin typeface="Cambria" panose="02040503050406030204" pitchFamily="18" charset="0"/>
              </a:rPr>
              <a:t>Quality education means all pupils in years 1 to 10 will achieve to their expected level against the National Curriculum by the end of the year as a minimum in Writing and its associated competencies.</a:t>
            </a:r>
          </a:p>
          <a:p>
            <a:endParaRPr lang="en-NZ" sz="2800" b="1" dirty="0">
              <a:latin typeface="Cambria" panose="02040503050406030204" pitchFamily="18" charset="0"/>
            </a:endParaRPr>
          </a:p>
          <a:p>
            <a:r>
              <a:rPr lang="en-NZ" sz="2800" b="1" dirty="0">
                <a:latin typeface="Cambria" panose="02040503050406030204" pitchFamily="18" charset="0"/>
              </a:rPr>
              <a:t>Annual Target</a:t>
            </a:r>
            <a:r>
              <a:rPr lang="en-NZ" sz="2800" dirty="0">
                <a:latin typeface="Cambria" panose="02040503050406030204" pitchFamily="18" charset="0"/>
              </a:rPr>
              <a:t>:  </a:t>
            </a:r>
            <a:r>
              <a:rPr lang="en-NZ" dirty="0">
                <a:latin typeface="Cambria" panose="02040503050406030204" pitchFamily="18" charset="0"/>
              </a:rPr>
              <a:t>to achieve the goal, our annual targets for 2020 are</a:t>
            </a:r>
          </a:p>
          <a:p>
            <a:endParaRPr lang="en-NZ" sz="2800" dirty="0">
              <a:latin typeface="Cambria" panose="02040503050406030204" pitchFamily="18" charset="0"/>
            </a:endParaRPr>
          </a:p>
          <a:p>
            <a:pPr marL="342900" lvl="0" indent="-342900">
              <a:buFont typeface="+mj-lt"/>
              <a:buAutoNum type="arabicPeriod"/>
            </a:pPr>
            <a:r>
              <a:rPr lang="en-NZ" dirty="0">
                <a:latin typeface="Cambria" panose="02040503050406030204" pitchFamily="18" charset="0"/>
              </a:rPr>
              <a:t>Move the overall above percentage from 12% to 20%</a:t>
            </a:r>
            <a:endParaRPr lang="en-NZ" sz="2800" dirty="0">
              <a:latin typeface="Cambria" panose="02040503050406030204" pitchFamily="18" charset="0"/>
            </a:endParaRPr>
          </a:p>
          <a:p>
            <a:pPr marL="342900" lvl="0" indent="-342900">
              <a:buFont typeface="+mj-lt"/>
              <a:buAutoNum type="arabicPeriod"/>
            </a:pPr>
            <a:r>
              <a:rPr lang="en-NZ" dirty="0">
                <a:latin typeface="Cambria" panose="02040503050406030204" pitchFamily="18" charset="0"/>
              </a:rPr>
              <a:t>Students below/well below in Years 4 (38%) and Year 5 (33%) to make accelerated      progress in Years 5 (30%) and Year 6 (30%)</a:t>
            </a:r>
            <a:endParaRPr lang="en-NZ" sz="2800" dirty="0">
              <a:latin typeface="Cambria" panose="02040503050406030204" pitchFamily="18" charset="0"/>
            </a:endParaRPr>
          </a:p>
          <a:p>
            <a:pPr marL="342900" lvl="0" indent="-342900">
              <a:buFont typeface="+mj-lt"/>
              <a:buAutoNum type="arabicPeriod"/>
            </a:pPr>
            <a:r>
              <a:rPr lang="en-NZ" dirty="0">
                <a:latin typeface="Cambria" panose="02040503050406030204" pitchFamily="18" charset="0"/>
              </a:rPr>
              <a:t>Increase boys’ achievement in writing to be equivalent to girls’ achievement in writing </a:t>
            </a:r>
            <a:endParaRPr lang="en-NZ" sz="2800" dirty="0">
              <a:latin typeface="Cambria" panose="02040503050406030204" pitchFamily="18" charset="0"/>
            </a:endParaRPr>
          </a:p>
          <a:p>
            <a:pPr marL="342900" lvl="0" indent="-342900">
              <a:buFont typeface="+mj-lt"/>
              <a:buAutoNum type="arabicPeriod"/>
            </a:pPr>
            <a:r>
              <a:rPr lang="en-NZ" dirty="0">
                <a:latin typeface="Cambria" panose="02040503050406030204" pitchFamily="18" charset="0"/>
              </a:rPr>
              <a:t>Focus on accurate use of E </a:t>
            </a:r>
            <a:r>
              <a:rPr lang="en-NZ" dirty="0" err="1">
                <a:latin typeface="Cambria" panose="02040503050406030204" pitchFamily="18" charset="0"/>
              </a:rPr>
              <a:t>asTTle</a:t>
            </a:r>
            <a:r>
              <a:rPr lang="en-NZ" dirty="0">
                <a:latin typeface="Cambria" panose="02040503050406030204" pitchFamily="18" charset="0"/>
              </a:rPr>
              <a:t> marking rubrics and moderation practices.</a:t>
            </a:r>
            <a:endParaRPr lang="en-NZ" sz="2800" dirty="0">
              <a:latin typeface="Cambria" panose="02040503050406030204" pitchFamily="18" charset="0"/>
            </a:endParaRPr>
          </a:p>
          <a:p>
            <a:pPr lvl="1" algn="ctr" fontAlgn="base">
              <a:spcAft>
                <a:spcPts val="0"/>
              </a:spcAft>
            </a:pPr>
            <a:endParaRPr lang="en-NZ" sz="2400" dirty="0">
              <a:latin typeface="Cambria" panose="02040503050406030204" pitchFamily="18" charset="0"/>
              <a:cs typeface="Calibri" panose="020F0502020204030204" pitchFamily="34" charset="0"/>
            </a:endParaRPr>
          </a:p>
          <a:p>
            <a:pPr lvl="1" algn="ctr" fontAlgn="base">
              <a:spcAft>
                <a:spcPts val="0"/>
              </a:spcAft>
            </a:pPr>
            <a:r>
              <a:rPr lang="en-NZ" sz="1600" dirty="0">
                <a:latin typeface="Cambria" panose="02040503050406030204" pitchFamily="18" charset="0"/>
                <a:cs typeface="Calibri" panose="020F0502020204030204" pitchFamily="34" charset="0"/>
              </a:rPr>
              <a:t>NB, this reflects a </a:t>
            </a:r>
            <a:r>
              <a:rPr lang="en-NZ" sz="1600" dirty="0" err="1">
                <a:latin typeface="Cambria" panose="02040503050406030204" pitchFamily="18" charset="0"/>
                <a:cs typeface="Calibri" panose="020F0502020204030204" pitchFamily="34" charset="0"/>
              </a:rPr>
              <a:t>CoL</a:t>
            </a:r>
            <a:r>
              <a:rPr lang="en-NZ" sz="1600" dirty="0">
                <a:latin typeface="Cambria" panose="02040503050406030204" pitchFamily="18" charset="0"/>
                <a:cs typeface="Calibri" panose="020F0502020204030204" pitchFamily="34" charset="0"/>
              </a:rPr>
              <a:t> 3-4 year target</a:t>
            </a:r>
            <a:endParaRPr lang="en-NZ" sz="1600" dirty="0">
              <a:effectLst/>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8791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3E71-BF15-1146-91ED-AE8FB6C25832}"/>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Maths</a:t>
            </a:r>
            <a:endParaRPr lang="en-US" dirty="0"/>
          </a:p>
        </p:txBody>
      </p:sp>
      <p:sp>
        <p:nvSpPr>
          <p:cNvPr id="3" name="Rectangle 2">
            <a:extLst>
              <a:ext uri="{FF2B5EF4-FFF2-40B4-BE49-F238E27FC236}">
                <a16:creationId xmlns:a16="http://schemas.microsoft.com/office/drawing/2014/main" id="{598D3F95-3A3F-874F-9453-DCCCA71C3EBA}"/>
              </a:ext>
            </a:extLst>
          </p:cNvPr>
          <p:cNvSpPr/>
          <p:nvPr/>
        </p:nvSpPr>
        <p:spPr>
          <a:xfrm>
            <a:off x="337929" y="1640990"/>
            <a:ext cx="8580783" cy="489686"/>
          </a:xfrm>
          <a:prstGeom prst="rect">
            <a:avLst/>
          </a:prstGeom>
        </p:spPr>
        <p:txBody>
          <a:bodyPr wrap="square">
            <a:spAutoFit/>
          </a:bodyPr>
          <a:lstStyle/>
          <a:p>
            <a:pPr marL="457200" indent="-457200">
              <a:lnSpc>
                <a:spcPct val="115000"/>
              </a:lnSpc>
              <a:spcAft>
                <a:spcPts val="0"/>
              </a:spcAft>
              <a:buFont typeface="+mj-lt"/>
              <a:buAutoNum type="arabicPeriod"/>
            </a:pPr>
            <a:endParaRPr lang="en-NZ"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00D41F8-98B8-D344-A9F0-4BAF5B526A40}"/>
              </a:ext>
            </a:extLst>
          </p:cNvPr>
          <p:cNvSpPr txBox="1"/>
          <p:nvPr/>
        </p:nvSpPr>
        <p:spPr>
          <a:xfrm>
            <a:off x="225288" y="1640990"/>
            <a:ext cx="8693424" cy="5047536"/>
          </a:xfrm>
          <a:prstGeom prst="rect">
            <a:avLst/>
          </a:prstGeom>
          <a:noFill/>
        </p:spPr>
        <p:txBody>
          <a:bodyPr wrap="square" rtlCol="0">
            <a:spAutoFit/>
          </a:bodyPr>
          <a:lstStyle/>
          <a:p>
            <a:r>
              <a:rPr lang="en-NZ" sz="1600" b="1" dirty="0">
                <a:latin typeface="Cambria" panose="02040503050406030204" pitchFamily="18" charset="0"/>
              </a:rPr>
              <a:t>Annual Goal</a:t>
            </a:r>
            <a:r>
              <a:rPr lang="en-NZ" sz="1600" dirty="0">
                <a:latin typeface="Cambria" panose="02040503050406030204" pitchFamily="18" charset="0"/>
              </a:rPr>
              <a:t>:  </a:t>
            </a:r>
          </a:p>
          <a:p>
            <a:r>
              <a:rPr lang="en-NZ" sz="1600" dirty="0">
                <a:latin typeface="Cambria" panose="02040503050406030204" pitchFamily="18" charset="0"/>
              </a:rPr>
              <a:t>Quality education means all pupils in years 1 to 10 will achieve to their expected level against the National Curriculum by the end of the year as a minimum in Mathematics and its associated competencies.</a:t>
            </a:r>
          </a:p>
          <a:p>
            <a:endParaRPr lang="en-NZ" b="1" dirty="0">
              <a:latin typeface="Cambria" panose="02040503050406030204" pitchFamily="18" charset="0"/>
            </a:endParaRPr>
          </a:p>
          <a:p>
            <a:r>
              <a:rPr lang="en-NZ" sz="2000" b="1" dirty="0">
                <a:latin typeface="Cambria" panose="02040503050406030204" pitchFamily="18" charset="0"/>
              </a:rPr>
              <a:t>Annual Target</a:t>
            </a:r>
            <a:r>
              <a:rPr lang="en-NZ" sz="2000" dirty="0">
                <a:latin typeface="Cambria" panose="02040503050406030204" pitchFamily="18" charset="0"/>
              </a:rPr>
              <a:t>  to achieve the goal, </a:t>
            </a:r>
          </a:p>
          <a:p>
            <a:pPr marL="342900" lvl="0" indent="-342900">
              <a:buFont typeface="+mj-lt"/>
              <a:buAutoNum type="arabicPeriod"/>
            </a:pPr>
            <a:r>
              <a:rPr lang="en-NZ" sz="2000" dirty="0">
                <a:latin typeface="Cambria" panose="02040503050406030204" pitchFamily="18" charset="0"/>
              </a:rPr>
              <a:t>80% of Year 5 (2020) achieve ‘At’ or ‘Above’ in Mathematics against OTJ’s in 2020.</a:t>
            </a:r>
          </a:p>
          <a:p>
            <a:pPr marL="342900" lvl="0" indent="-342900">
              <a:buFont typeface="+mj-lt"/>
              <a:buAutoNum type="arabicPeriod"/>
            </a:pPr>
            <a:r>
              <a:rPr lang="en-NZ" sz="2000" dirty="0">
                <a:latin typeface="Cambria" panose="02040503050406030204" pitchFamily="18" charset="0"/>
              </a:rPr>
              <a:t>20% of Māori  currently achieving ‘At’ will shift to ‘Above’, and 10% of  Māori will move from ‘Well Below’ to “Below’ or ’At’  </a:t>
            </a:r>
            <a:r>
              <a:rPr lang="en-NZ" sz="2000" b="1" dirty="0">
                <a:latin typeface="Cambria" panose="02040503050406030204" pitchFamily="18" charset="0"/>
              </a:rPr>
              <a:t>and</a:t>
            </a:r>
            <a:r>
              <a:rPr lang="en-NZ" sz="2000" dirty="0">
                <a:latin typeface="Cambria" panose="02040503050406030204" pitchFamily="18" charset="0"/>
              </a:rPr>
              <a:t> 50% of Pasifika students who are 'Below’ or ‘Well Below’ will move to ‘Below’ or ‘At’ by the end of 2020 in OTJ’s</a:t>
            </a:r>
          </a:p>
          <a:p>
            <a:pPr marL="342900" lvl="0" indent="-342900">
              <a:buFont typeface="+mj-lt"/>
              <a:buAutoNum type="arabicPeriod"/>
            </a:pPr>
            <a:r>
              <a:rPr lang="en-NZ" sz="2000" dirty="0">
                <a:latin typeface="Cambria" panose="02040503050406030204" pitchFamily="18" charset="0"/>
              </a:rPr>
              <a:t>That levels of achievement “At’ or ‘Above’ for both males and females remain at current levels or increase (greater than 80% achieving at these levels).</a:t>
            </a:r>
          </a:p>
          <a:p>
            <a:pPr marL="342900" lvl="0" indent="-342900">
              <a:buFont typeface="+mj-lt"/>
              <a:buAutoNum type="arabicPeriod"/>
            </a:pPr>
            <a:r>
              <a:rPr lang="en-NZ" sz="2000" dirty="0">
                <a:latin typeface="Cambria" panose="02040503050406030204" pitchFamily="18" charset="0"/>
              </a:rPr>
              <a:t>90% of pupils who attended ACS in Year 9 in 2019 will be at or above against National Curriculum levels by the end of Year 10.</a:t>
            </a:r>
          </a:p>
        </p:txBody>
      </p:sp>
    </p:spTree>
    <p:extLst>
      <p:ext uri="{BB962C8B-B14F-4D97-AF65-F5344CB8AC3E}">
        <p14:creationId xmlns:p14="http://schemas.microsoft.com/office/powerpoint/2010/main" val="7330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6FC1-2923-664D-94D1-1B72F63BEE40}"/>
              </a:ext>
            </a:extLst>
          </p:cNvPr>
          <p:cNvSpPr>
            <a:spLocks noGrp="1"/>
          </p:cNvSpPr>
          <p:nvPr>
            <p:ph type="title"/>
          </p:nvPr>
        </p:nvSpPr>
        <p:spPr/>
        <p:txBody>
          <a:bodyPr/>
          <a:lstStyle/>
          <a:p>
            <a:r>
              <a:rPr lang="en-NZ" b="1" dirty="0">
                <a:latin typeface="Cambria" panose="02040503050406030204" pitchFamily="18" charset="0"/>
                <a:ea typeface="Calibri" panose="020F0502020204030204" pitchFamily="34" charset="0"/>
                <a:cs typeface="Arial" panose="020B0604020202020204" pitchFamily="34" charset="0"/>
              </a:rPr>
              <a:t>Attendance</a:t>
            </a:r>
            <a:endParaRPr lang="en-US" dirty="0"/>
          </a:p>
        </p:txBody>
      </p:sp>
      <p:sp>
        <p:nvSpPr>
          <p:cNvPr id="3" name="Rectangle 2">
            <a:extLst>
              <a:ext uri="{FF2B5EF4-FFF2-40B4-BE49-F238E27FC236}">
                <a16:creationId xmlns:a16="http://schemas.microsoft.com/office/drawing/2014/main" id="{22CF69C0-7D10-324D-9D0D-7B41624FD6E7}"/>
              </a:ext>
            </a:extLst>
          </p:cNvPr>
          <p:cNvSpPr/>
          <p:nvPr/>
        </p:nvSpPr>
        <p:spPr>
          <a:xfrm>
            <a:off x="311425" y="1825542"/>
            <a:ext cx="8594035" cy="4106445"/>
          </a:xfrm>
          <a:prstGeom prst="rect">
            <a:avLst/>
          </a:prstGeom>
        </p:spPr>
        <p:txBody>
          <a:bodyPr wrap="square">
            <a:spAutoFit/>
          </a:bodyPr>
          <a:lstStyle/>
          <a:p>
            <a:pPr indent="457200">
              <a:lnSpc>
                <a:spcPct val="115000"/>
              </a:lnSpc>
              <a:spcAft>
                <a:spcPts val="1000"/>
              </a:spcAft>
            </a:pPr>
            <a:r>
              <a:rPr lang="en-NZ" sz="2400" dirty="0">
                <a:latin typeface="Cambria" panose="02040503050406030204" pitchFamily="18" charset="0"/>
                <a:ea typeface="Calibri" panose="020F0502020204030204" pitchFamily="34" charset="0"/>
                <a:cs typeface="Calibri" panose="020F0502020204030204" pitchFamily="34" charset="0"/>
              </a:rPr>
              <a:t>High attendance rates for each pupil contributes to quality  learning and solid foundational habits</a:t>
            </a:r>
          </a:p>
          <a:p>
            <a:pPr lvl="0" fontAlgn="base">
              <a:lnSpc>
                <a:spcPct val="115000"/>
              </a:lnSpc>
              <a:spcAft>
                <a:spcPts val="1000"/>
              </a:spcAft>
              <a:buSzPts val="1000"/>
            </a:pPr>
            <a:endParaRPr lang="en-NZ" sz="2400" dirty="0">
              <a:latin typeface="Cambria" panose="02040503050406030204" pitchFamily="18" charset="0"/>
              <a:ea typeface="Calibri" panose="020F0502020204030204" pitchFamily="34" charset="0"/>
              <a:cs typeface="Calibri" panose="020F0502020204030204" pitchFamily="34" charset="0"/>
            </a:endParaRPr>
          </a:p>
          <a:p>
            <a:pPr lvl="0"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Raise overall school attendance from 88% in 2018 to 94% across all year levels by the end of 2020.</a:t>
            </a:r>
          </a:p>
          <a:p>
            <a:pPr lvl="0" fontAlgn="base">
              <a:lnSpc>
                <a:spcPct val="115000"/>
              </a:lnSpc>
              <a:spcAft>
                <a:spcPts val="1000"/>
              </a:spcAft>
              <a:buSzPts val="1000"/>
            </a:pPr>
            <a:endParaRPr lang="en-NZ" sz="2400" dirty="0">
              <a:effectLst/>
              <a:latin typeface="Cambria" panose="02040503050406030204" pitchFamily="18" charset="0"/>
              <a:ea typeface="Calibri" panose="020F0502020204030204" pitchFamily="34" charset="0"/>
              <a:cs typeface="Calibri" panose="020F0502020204030204" pitchFamily="34" charset="0"/>
            </a:endParaRPr>
          </a:p>
          <a:p>
            <a:pPr lvl="0" algn="ctr" fontAlgn="base">
              <a:lnSpc>
                <a:spcPct val="115000"/>
              </a:lnSpc>
              <a:spcAft>
                <a:spcPts val="1000"/>
              </a:spcAft>
              <a:buSzPts val="1000"/>
            </a:pPr>
            <a:r>
              <a:rPr lang="en-NZ" sz="2400" dirty="0">
                <a:latin typeface="Cambria" panose="02040503050406030204" pitchFamily="18" charset="0"/>
                <a:ea typeface="Calibri" panose="020F0502020204030204" pitchFamily="34" charset="0"/>
                <a:cs typeface="Calibri" panose="020F0502020204030204" pitchFamily="34" charset="0"/>
              </a:rPr>
              <a:t>Overall School Attendance 2020 = 95 % </a:t>
            </a:r>
          </a:p>
          <a:p>
            <a:pPr lvl="0" fontAlgn="base">
              <a:lnSpc>
                <a:spcPct val="115000"/>
              </a:lnSpc>
              <a:spcAft>
                <a:spcPts val="1000"/>
              </a:spcAft>
              <a:buSzPts val="1000"/>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9CAB-7448-3847-96D5-F1B4E83BB699}"/>
              </a:ext>
            </a:extLst>
          </p:cNvPr>
          <p:cNvSpPr>
            <a:spLocks noGrp="1"/>
          </p:cNvSpPr>
          <p:nvPr>
            <p:ph type="title"/>
          </p:nvPr>
        </p:nvSpPr>
        <p:spPr/>
        <p:txBody>
          <a:bodyPr/>
          <a:lstStyle/>
          <a:p>
            <a:r>
              <a:rPr lang="en-NZ" dirty="0">
                <a:latin typeface="Cambria" panose="02040503050406030204" pitchFamily="18" charset="0"/>
                <a:ea typeface="Calibri" panose="020F0502020204030204" pitchFamily="34" charset="0"/>
                <a:cs typeface="Arial" panose="020B0604020202020204" pitchFamily="34" charset="0"/>
              </a:rPr>
              <a:t>S</a:t>
            </a:r>
            <a:r>
              <a:rPr lang="en-NZ" b="1" dirty="0">
                <a:latin typeface="Cambria" panose="02040503050406030204" pitchFamily="18" charset="0"/>
                <a:ea typeface="Calibri" panose="020F0502020204030204" pitchFamily="34" charset="0"/>
                <a:cs typeface="Arial" panose="020B0604020202020204" pitchFamily="34" charset="0"/>
              </a:rPr>
              <a:t>trategic Goal  2</a:t>
            </a:r>
            <a:r>
              <a:rPr lang="en-NZ" b="1" dirty="0">
                <a:latin typeface="Cambria" panose="02040503050406030204" pitchFamily="18" charset="0"/>
                <a:ea typeface="Calibri" panose="020F0502020204030204" pitchFamily="34" charset="0"/>
                <a:cs typeface="Calibri" panose="020F0502020204030204" pitchFamily="34" charset="0"/>
              </a:rPr>
              <a:t>: </a:t>
            </a:r>
            <a:endParaRPr lang="en-US" dirty="0"/>
          </a:p>
        </p:txBody>
      </p:sp>
      <p:sp>
        <p:nvSpPr>
          <p:cNvPr id="3" name="Rectangle 2">
            <a:extLst>
              <a:ext uri="{FF2B5EF4-FFF2-40B4-BE49-F238E27FC236}">
                <a16:creationId xmlns:a16="http://schemas.microsoft.com/office/drawing/2014/main" id="{955BC007-1355-F14A-836B-95F0F2AB8278}"/>
              </a:ext>
            </a:extLst>
          </p:cNvPr>
          <p:cNvSpPr/>
          <p:nvPr/>
        </p:nvSpPr>
        <p:spPr>
          <a:xfrm>
            <a:off x="271670" y="1548062"/>
            <a:ext cx="8686800" cy="4860561"/>
          </a:xfrm>
          <a:prstGeom prst="rect">
            <a:avLst/>
          </a:prstGeom>
        </p:spPr>
        <p:txBody>
          <a:bodyPr wrap="square">
            <a:spAutoFit/>
          </a:bodyPr>
          <a:lstStyle/>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Depth of Christian community across the whole school community</a:t>
            </a:r>
          </a:p>
          <a:p>
            <a:pPr algn="ctr">
              <a:lnSpc>
                <a:spcPct val="115000"/>
              </a:lnSpc>
              <a:spcAft>
                <a:spcPts val="0"/>
              </a:spcAft>
            </a:pP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(Relational / Transformative: Relationally focused)</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NZ" sz="2400" b="1" dirty="0">
              <a:latin typeface="Cambria" panose="02040503050406030204" pitchFamily="18" charset="0"/>
              <a:ea typeface="Calibri" panose="020F0502020204030204" pitchFamily="34" charset="0"/>
              <a:cs typeface="Calibri" panose="020F0502020204030204" pitchFamily="34" charset="0"/>
            </a:endParaRPr>
          </a:p>
          <a:p>
            <a:pPr algn="ctr">
              <a:lnSpc>
                <a:spcPct val="115000"/>
              </a:lnSpc>
              <a:spcAft>
                <a:spcPts val="0"/>
              </a:spcAft>
            </a:pPr>
            <a:r>
              <a:rPr lang="en-NZ" sz="2400" b="1" dirty="0">
                <a:latin typeface="Cambria" panose="02040503050406030204" pitchFamily="18" charset="0"/>
                <a:ea typeface="Calibri" panose="020F0502020204030204" pitchFamily="34" charset="0"/>
                <a:cs typeface="Calibri" panose="020F0502020204030204" pitchFamily="34"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To help nurture an authentic expression of Christian faith in action the Wellness at School survey has been administered in years leading up to 2020.  </a:t>
            </a:r>
          </a:p>
          <a:p>
            <a:pPr algn="ctr">
              <a:lnSpc>
                <a:spcPct val="115000"/>
              </a:lnSpc>
              <a:spcAft>
                <a:spcPts val="1000"/>
              </a:spcAft>
            </a:pPr>
            <a:r>
              <a:rPr lang="en-NZ" sz="2000" dirty="0">
                <a:latin typeface="Cambria" panose="02040503050406030204" pitchFamily="18" charset="0"/>
                <a:ea typeface="Calibri" panose="020F0502020204030204" pitchFamily="34" charset="0"/>
                <a:cs typeface="Calibri" panose="020F0502020204030204" pitchFamily="34" charset="0"/>
              </a:rPr>
              <a:t>As a response to the impact of COVID it was determined that the Wellness Survey would not be completed in 2020 and will be completed in August of 2021.</a:t>
            </a:r>
          </a:p>
          <a:p>
            <a:pPr algn="ctr">
              <a:lnSpc>
                <a:spcPct val="115000"/>
              </a:lnSpc>
              <a:spcAft>
                <a:spcPts val="1000"/>
              </a:spcAft>
            </a:pP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31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Grid.thmx</Template>
  <TotalTime>7933</TotalTime>
  <Words>6787</Words>
  <Application>Microsoft Macintosh PowerPoint</Application>
  <PresentationFormat>On-screen Show (4:3)</PresentationFormat>
  <Paragraphs>1538</Paragraphs>
  <Slides>53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Calibri</vt:lpstr>
      <vt:lpstr>Cambria</vt:lpstr>
      <vt:lpstr>Cronos Pro</vt:lpstr>
      <vt:lpstr>Franklin Gothic Medium</vt:lpstr>
      <vt:lpstr>Palatino Linotype</vt:lpstr>
      <vt:lpstr>Symbol</vt:lpstr>
      <vt:lpstr>Times New Roman</vt:lpstr>
      <vt:lpstr>Wingdings</vt:lpstr>
      <vt:lpstr>Wingdings 2</vt:lpstr>
      <vt:lpstr>Grid</vt:lpstr>
      <vt:lpstr>How we have done against targets for 2020</vt:lpstr>
      <vt:lpstr> 2020 Analysis of Variance </vt:lpstr>
      <vt:lpstr>Rising to the challenge COVID-19</vt:lpstr>
      <vt:lpstr> 2020 Analysis of Variance </vt:lpstr>
      <vt:lpstr>Reading   </vt:lpstr>
      <vt:lpstr>Writing</vt:lpstr>
      <vt:lpstr>Maths</vt:lpstr>
      <vt:lpstr>Attendance</vt:lpstr>
      <vt:lpstr>Strategic Goal  2: </vt:lpstr>
      <vt:lpstr>Strategic Goal 3</vt:lpstr>
      <vt:lpstr>Strategic Goal 4</vt:lpstr>
      <vt:lpstr>Academic Growth</vt:lpstr>
      <vt:lpstr>Year levels where expectation increases</vt:lpstr>
      <vt:lpstr>The issue of fluctuations</vt:lpstr>
      <vt:lpstr>Reading   </vt:lpstr>
      <vt:lpstr>Overall Reading</vt:lpstr>
      <vt:lpstr>2020 Overall Reading</vt:lpstr>
      <vt:lpstr>2020 Reading Recovery </vt:lpstr>
      <vt:lpstr>Monitoring over time</vt:lpstr>
      <vt:lpstr>Male / Female  2020 </vt:lpstr>
      <vt:lpstr>Male and female difference</vt:lpstr>
      <vt:lpstr>Ethnicity 2020</vt:lpstr>
      <vt:lpstr>Monitoring English Language LEarners</vt:lpstr>
      <vt:lpstr>Target One   </vt:lpstr>
      <vt:lpstr>Target One   </vt:lpstr>
      <vt:lpstr>Target Two</vt:lpstr>
      <vt:lpstr>Target Three</vt:lpstr>
      <vt:lpstr>Annual Goal – Reading</vt:lpstr>
      <vt:lpstr>Potential 2021 focus areas Reading</vt:lpstr>
      <vt:lpstr>writing   </vt:lpstr>
      <vt:lpstr>Writing</vt:lpstr>
      <vt:lpstr>Writing Overall</vt:lpstr>
      <vt:lpstr>Writing  overall </vt:lpstr>
      <vt:lpstr>Male / Female years 1-10</vt:lpstr>
      <vt:lpstr>Ethnicity For years 1 - 10 </vt:lpstr>
      <vt:lpstr>English Language learners</vt:lpstr>
      <vt:lpstr>Target one</vt:lpstr>
      <vt:lpstr>Target two</vt:lpstr>
      <vt:lpstr>Target Three</vt:lpstr>
      <vt:lpstr>Target four</vt:lpstr>
      <vt:lpstr>Annual Goal - Writing</vt:lpstr>
      <vt:lpstr>Potential 2021 focus areas</vt:lpstr>
      <vt:lpstr>Maths</vt:lpstr>
      <vt:lpstr>Mathematics</vt:lpstr>
      <vt:lpstr>Overall data</vt:lpstr>
      <vt:lpstr>Male / Female years 1 - 10</vt:lpstr>
      <vt:lpstr>Ethnicity for years 1 - 10 </vt:lpstr>
      <vt:lpstr>Target one</vt:lpstr>
      <vt:lpstr>Target two</vt:lpstr>
      <vt:lpstr>Target three</vt:lpstr>
      <vt:lpstr>Target four</vt:lpstr>
      <vt:lpstr>Annual Goal:  Maths   </vt:lpstr>
      <vt:lpstr>Possible areas of focus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Thorpe</dc:creator>
  <cp:lastModifiedBy>Mark Richardson</cp:lastModifiedBy>
  <cp:revision>51</cp:revision>
  <dcterms:created xsi:type="dcterms:W3CDTF">2016-10-28T01:41:54Z</dcterms:created>
  <dcterms:modified xsi:type="dcterms:W3CDTF">2021-04-13T01:55:21Z</dcterms:modified>
</cp:coreProperties>
</file>